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12" r:id="rId1"/>
  </p:sldMasterIdLst>
  <p:notesMasterIdLst>
    <p:notesMasterId r:id="rId50"/>
  </p:notesMasterIdLst>
  <p:handoutMasterIdLst>
    <p:handoutMasterId r:id="rId51"/>
  </p:handoutMasterIdLst>
  <p:sldIdLst>
    <p:sldId id="256" r:id="rId2"/>
    <p:sldId id="270" r:id="rId3"/>
    <p:sldId id="271" r:id="rId4"/>
    <p:sldId id="258" r:id="rId5"/>
    <p:sldId id="265" r:id="rId6"/>
    <p:sldId id="266" r:id="rId7"/>
    <p:sldId id="273" r:id="rId8"/>
    <p:sldId id="272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320" r:id="rId17"/>
    <p:sldId id="321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318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3" r:id="rId35"/>
    <p:sldId id="302" r:id="rId36"/>
    <p:sldId id="315" r:id="rId37"/>
    <p:sldId id="317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9" r:id="rId47"/>
    <p:sldId id="312" r:id="rId48"/>
    <p:sldId id="313" r:id="rId4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7F8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86" autoAdjust="0"/>
    <p:restoredTop sz="98944" autoAdjust="0"/>
  </p:normalViewPr>
  <p:slideViewPr>
    <p:cSldViewPr>
      <p:cViewPr varScale="1">
        <p:scale>
          <a:sx n="74" d="100"/>
          <a:sy n="74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D68B4-945B-468A-9FF8-15658626270F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B2FED-8D48-4B33-AA53-FDC8E9CF59EA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1152A-EFE7-4BDD-BBF2-15500C6D4EC3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486E1-5AE7-4CDA-B7BE-D4A31CDFEEA1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486E1-5AE7-4CDA-B7BE-D4A31CDFEEA1}" type="slidenum">
              <a:rPr lang="cs-CZ" smtClean="0"/>
              <a:pPr/>
              <a:t>2</a:t>
            </a:fld>
            <a:endParaRPr lang="cs-CZ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486E1-5AE7-4CDA-B7BE-D4A31CDFEEA1}" type="slidenum">
              <a:rPr lang="cs-CZ" smtClean="0"/>
              <a:pPr/>
              <a:t>3</a:t>
            </a:fld>
            <a:endParaRPr lang="cs-CZ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486E1-5AE7-4CDA-B7BE-D4A31CDFEEA1}" type="slidenum">
              <a:rPr lang="cs-CZ" smtClean="0"/>
              <a:pPr/>
              <a:t>16</a:t>
            </a:fld>
            <a:endParaRPr lang="cs-CZ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486E1-5AE7-4CDA-B7BE-D4A31CDFEEA1}" type="slidenum">
              <a:rPr lang="cs-CZ" smtClean="0"/>
              <a:pPr/>
              <a:t>17</a:t>
            </a:fld>
            <a:endParaRPr lang="cs-CZ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486E1-5AE7-4CDA-B7BE-D4A31CDFEEA1}" type="slidenum">
              <a:rPr lang="cs-CZ" smtClean="0"/>
              <a:pPr/>
              <a:t>19</a:t>
            </a:fld>
            <a:endParaRPr lang="cs-CZ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élní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bdélní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bdélní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bdélní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Obdélní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Zaoblený obdélní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Zaoblený obdélní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Obdélní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Obdélní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bdélní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dirty="0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élní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Obdélní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Obdélní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Obdélní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Obdélní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Zaoblený obdélní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Zaoblený obdélní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Obdélní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Obdélní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Obdélní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Obdélní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Obdélní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Obdélní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D6CE8E8-3C0E-4970-AA35-A25CCB0C6EDA}" type="datetimeFigureOut">
              <a:rPr lang="cs-CZ" smtClean="0"/>
              <a:pPr/>
              <a:t>17.5.2012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66256AC-86FE-4B1E-8FA1-CA3B628B5309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3" r:id="rId1"/>
    <p:sldLayoutId id="2147484514" r:id="rId2"/>
    <p:sldLayoutId id="2147484515" r:id="rId3"/>
    <p:sldLayoutId id="2147484516" r:id="rId4"/>
    <p:sldLayoutId id="2147484517" r:id="rId5"/>
    <p:sldLayoutId id="2147484518" r:id="rId6"/>
    <p:sldLayoutId id="2147484519" r:id="rId7"/>
    <p:sldLayoutId id="2147484520" r:id="rId8"/>
    <p:sldLayoutId id="2147484521" r:id="rId9"/>
    <p:sldLayoutId id="2147484522" r:id="rId10"/>
    <p:sldLayoutId id="21474845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4.jpe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91.png"/><Relationship Id="rId5" Type="http://schemas.openxmlformats.org/officeDocument/2006/relationships/image" Target="../media/image86.png"/><Relationship Id="rId10" Type="http://schemas.openxmlformats.org/officeDocument/2006/relationships/image" Target="../media/image90.png"/><Relationship Id="rId4" Type="http://schemas.openxmlformats.org/officeDocument/2006/relationships/image" Target="../media/image85.png"/><Relationship Id="rId9" Type="http://schemas.openxmlformats.org/officeDocument/2006/relationships/image" Target="../media/image8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5.jpeg"/><Relationship Id="rId7" Type="http://schemas.openxmlformats.org/officeDocument/2006/relationships/image" Target="../media/image98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hyperlink" Target="http://phet.colorado.edu/en/simulation/forces-and-motion" TargetMode="External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17.png"/><Relationship Id="rId9" Type="http://schemas.openxmlformats.org/officeDocument/2006/relationships/image" Target="../media/image10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het.colorado.edu/en/simulation/ladybug-motion-2d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het.colorado.edu/en/simulation/maze-gam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het.colorado.edu/en/simulation/ladybug-motion-2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het.colorado.edu/en/simulation/maze-game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4.png"/><Relationship Id="rId11" Type="http://schemas.openxmlformats.org/officeDocument/2006/relationships/image" Target="../media/image119.png"/><Relationship Id="rId5" Type="http://schemas.openxmlformats.org/officeDocument/2006/relationships/image" Target="../media/image113.png"/><Relationship Id="rId10" Type="http://schemas.openxmlformats.org/officeDocument/2006/relationships/image" Target="../media/image118.png"/><Relationship Id="rId4" Type="http://schemas.openxmlformats.org/officeDocument/2006/relationships/image" Target="../media/image112.png"/><Relationship Id="rId9" Type="http://schemas.openxmlformats.org/officeDocument/2006/relationships/image" Target="../media/image1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hyperlink" Target="http://phet.colorado.edu/en/simulation/moving-man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hyperlink" Target="http://www.walter-fendt.de/ph14cz/acceleration_cz.htm" TargetMode="Externa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10" Type="http://schemas.openxmlformats.org/officeDocument/2006/relationships/hyperlink" Target="http://www.walter-fendt.de/ph14cz/acceleration_cz.htm" TargetMode="External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141.png"/><Relationship Id="rId7" Type="http://schemas.openxmlformats.org/officeDocument/2006/relationships/image" Target="../media/image14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11" Type="http://schemas.openxmlformats.org/officeDocument/2006/relationships/image" Target="../media/image148.png"/><Relationship Id="rId5" Type="http://schemas.openxmlformats.org/officeDocument/2006/relationships/image" Target="../media/image143.png"/><Relationship Id="rId10" Type="http://schemas.openxmlformats.org/officeDocument/2006/relationships/image" Target="../media/image147.png"/><Relationship Id="rId4" Type="http://schemas.openxmlformats.org/officeDocument/2006/relationships/image" Target="../media/image142.png"/><Relationship Id="rId9" Type="http://schemas.openxmlformats.org/officeDocument/2006/relationships/image" Target="../media/image1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1.png"/><Relationship Id="rId7" Type="http://schemas.openxmlformats.org/officeDocument/2006/relationships/image" Target="../media/image133.png"/><Relationship Id="rId12" Type="http://schemas.openxmlformats.org/officeDocument/2006/relationships/image" Target="../media/image148.pn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11" Type="http://schemas.openxmlformats.org/officeDocument/2006/relationships/image" Target="../media/image147.png"/><Relationship Id="rId5" Type="http://schemas.openxmlformats.org/officeDocument/2006/relationships/image" Target="../media/image150.png"/><Relationship Id="rId10" Type="http://schemas.openxmlformats.org/officeDocument/2006/relationships/image" Target="../media/image146.png"/><Relationship Id="rId4" Type="http://schemas.openxmlformats.org/officeDocument/2006/relationships/image" Target="../media/image140.png"/><Relationship Id="rId9" Type="http://schemas.openxmlformats.org/officeDocument/2006/relationships/image" Target="../media/image1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image" Target="../media/image171.png"/><Relationship Id="rId3" Type="http://schemas.openxmlformats.org/officeDocument/2006/relationships/image" Target="../media/image161.jpeg"/><Relationship Id="rId7" Type="http://schemas.openxmlformats.org/officeDocument/2006/relationships/image" Target="../media/image165.png"/><Relationship Id="rId12" Type="http://schemas.openxmlformats.org/officeDocument/2006/relationships/image" Target="../media/image17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image" Target="../media/image169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Relationship Id="rId14" Type="http://schemas.openxmlformats.org/officeDocument/2006/relationships/image" Target="../media/image17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image" Target="../media/image163.png"/><Relationship Id="rId7" Type="http://schemas.openxmlformats.org/officeDocument/2006/relationships/image" Target="../media/image175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5" Type="http://schemas.openxmlformats.org/officeDocument/2006/relationships/image" Target="../media/image172.png"/><Relationship Id="rId4" Type="http://schemas.openxmlformats.org/officeDocument/2006/relationships/image" Target="../media/image17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7" Type="http://schemas.openxmlformats.org/officeDocument/2006/relationships/image" Target="../media/image181.jpe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alter-fendt.de/ph14cz/circmotion_cz.htm" TargetMode="Externa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hyperlink" Target="http://phet.colorado.edu/en/simulation/moving-man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83.png"/><Relationship Id="rId7" Type="http://schemas.openxmlformats.org/officeDocument/2006/relationships/image" Target="../media/image187.pn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6.png"/><Relationship Id="rId5" Type="http://schemas.openxmlformats.org/officeDocument/2006/relationships/image" Target="../media/image185.png"/><Relationship Id="rId4" Type="http://schemas.openxmlformats.org/officeDocument/2006/relationships/image" Target="../media/image184.png"/><Relationship Id="rId9" Type="http://schemas.openxmlformats.org/officeDocument/2006/relationships/image" Target="../media/image1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97.png"/><Relationship Id="rId7" Type="http://schemas.openxmlformats.org/officeDocument/2006/relationships/image" Target="../media/image201.pn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4" Type="http://schemas.openxmlformats.org/officeDocument/2006/relationships/image" Target="../media/image20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7" Type="http://schemas.openxmlformats.org/officeDocument/2006/relationships/image" Target="../media/image214.pn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3.png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187.png"/><Relationship Id="rId7" Type="http://schemas.openxmlformats.org/officeDocument/2006/relationships/image" Target="../media/image219.pn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png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13" Type="http://schemas.openxmlformats.org/officeDocument/2006/relationships/oleObject" Target="../embeddings/oleObject1.bin"/><Relationship Id="rId3" Type="http://schemas.openxmlformats.org/officeDocument/2006/relationships/image" Target="../media/image222.png"/><Relationship Id="rId7" Type="http://schemas.openxmlformats.org/officeDocument/2006/relationships/image" Target="../media/image226.png"/><Relationship Id="rId12" Type="http://schemas.openxmlformats.org/officeDocument/2006/relationships/image" Target="../media/image231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phet.colorado.edu/en/simulation/projectile-motion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5.jpeg"/><Relationship Id="rId11" Type="http://schemas.openxmlformats.org/officeDocument/2006/relationships/image" Target="../media/image230.png"/><Relationship Id="rId5" Type="http://schemas.openxmlformats.org/officeDocument/2006/relationships/image" Target="../media/image224.png"/><Relationship Id="rId15" Type="http://schemas.openxmlformats.org/officeDocument/2006/relationships/image" Target="../media/image233.png"/><Relationship Id="rId10" Type="http://schemas.openxmlformats.org/officeDocument/2006/relationships/image" Target="../media/image229.png"/><Relationship Id="rId4" Type="http://schemas.openxmlformats.org/officeDocument/2006/relationships/image" Target="../media/image223.png"/><Relationship Id="rId9" Type="http://schemas.openxmlformats.org/officeDocument/2006/relationships/image" Target="../media/image228.png"/><Relationship Id="rId14" Type="http://schemas.openxmlformats.org/officeDocument/2006/relationships/image" Target="../media/image2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7" Type="http://schemas.openxmlformats.org/officeDocument/2006/relationships/image" Target="../media/image239.png"/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8.png"/><Relationship Id="rId5" Type="http://schemas.openxmlformats.org/officeDocument/2006/relationships/image" Target="../media/image237.png"/><Relationship Id="rId4" Type="http://schemas.openxmlformats.org/officeDocument/2006/relationships/image" Target="../media/image23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3" Type="http://schemas.openxmlformats.org/officeDocument/2006/relationships/image" Target="../media/image172.png"/><Relationship Id="rId7" Type="http://schemas.openxmlformats.org/officeDocument/2006/relationships/image" Target="../media/image243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2.png"/><Relationship Id="rId5" Type="http://schemas.openxmlformats.org/officeDocument/2006/relationships/image" Target="../media/image162.png"/><Relationship Id="rId4" Type="http://schemas.openxmlformats.org/officeDocument/2006/relationships/image" Target="../media/image241.png"/><Relationship Id="rId9" Type="http://schemas.openxmlformats.org/officeDocument/2006/relationships/image" Target="../media/image24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13" Type="http://schemas.openxmlformats.org/officeDocument/2006/relationships/image" Target="../media/image256.png"/><Relationship Id="rId3" Type="http://schemas.openxmlformats.org/officeDocument/2006/relationships/image" Target="../media/image247.png"/><Relationship Id="rId7" Type="http://schemas.openxmlformats.org/officeDocument/2006/relationships/image" Target="../media/image250.png"/><Relationship Id="rId12" Type="http://schemas.openxmlformats.org/officeDocument/2006/relationships/image" Target="../media/image255.png"/><Relationship Id="rId2" Type="http://schemas.openxmlformats.org/officeDocument/2006/relationships/image" Target="../media/image246.jpeg"/><Relationship Id="rId16" Type="http://schemas.openxmlformats.org/officeDocument/2006/relationships/hyperlink" Target="http://phet.colorado.edu/en/simulation/projectile-mo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png"/><Relationship Id="rId11" Type="http://schemas.openxmlformats.org/officeDocument/2006/relationships/image" Target="../media/image254.png"/><Relationship Id="rId5" Type="http://schemas.openxmlformats.org/officeDocument/2006/relationships/image" Target="../media/image249.png"/><Relationship Id="rId15" Type="http://schemas.openxmlformats.org/officeDocument/2006/relationships/hyperlink" Target="http://www.walter-fendt.de/ph14cz/projectile_cz.htm" TargetMode="External"/><Relationship Id="rId10" Type="http://schemas.openxmlformats.org/officeDocument/2006/relationships/image" Target="../media/image253.png"/><Relationship Id="rId4" Type="http://schemas.openxmlformats.org/officeDocument/2006/relationships/image" Target="../media/image248.png"/><Relationship Id="rId9" Type="http://schemas.openxmlformats.org/officeDocument/2006/relationships/image" Target="../media/image252.png"/><Relationship Id="rId14" Type="http://schemas.openxmlformats.org/officeDocument/2006/relationships/image" Target="../media/image2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gif"/><Relationship Id="rId7" Type="http://schemas.openxmlformats.org/officeDocument/2006/relationships/hyperlink" Target="http://www.walter-fendt.de/ph14cz/projectile_cz.htm" TargetMode="External"/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1.png"/><Relationship Id="rId5" Type="http://schemas.openxmlformats.org/officeDocument/2006/relationships/image" Target="../media/image260.png"/><Relationship Id="rId4" Type="http://schemas.openxmlformats.org/officeDocument/2006/relationships/image" Target="../media/image16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13" Type="http://schemas.openxmlformats.org/officeDocument/2006/relationships/hyperlink" Target="http://www.walter-fendt.de/ph14cz/projectile_cz.htm" TargetMode="External"/><Relationship Id="rId3" Type="http://schemas.openxmlformats.org/officeDocument/2006/relationships/image" Target="../media/image263.jpeg"/><Relationship Id="rId7" Type="http://schemas.openxmlformats.org/officeDocument/2006/relationships/image" Target="../media/image267.png"/><Relationship Id="rId12" Type="http://schemas.openxmlformats.org/officeDocument/2006/relationships/image" Target="../media/image163.png"/><Relationship Id="rId2" Type="http://schemas.openxmlformats.org/officeDocument/2006/relationships/image" Target="../media/image26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6.png"/><Relationship Id="rId11" Type="http://schemas.openxmlformats.org/officeDocument/2006/relationships/image" Target="../media/image162.png"/><Relationship Id="rId5" Type="http://schemas.openxmlformats.org/officeDocument/2006/relationships/image" Target="../media/image265.png"/><Relationship Id="rId10" Type="http://schemas.openxmlformats.org/officeDocument/2006/relationships/image" Target="../media/image270.png"/><Relationship Id="rId4" Type="http://schemas.openxmlformats.org/officeDocument/2006/relationships/image" Target="../media/image264.png"/><Relationship Id="rId9" Type="http://schemas.openxmlformats.org/officeDocument/2006/relationships/image" Target="../media/image26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272.jpeg"/><Relationship Id="rId7" Type="http://schemas.openxmlformats.org/officeDocument/2006/relationships/image" Target="../media/image270.png"/><Relationship Id="rId12" Type="http://schemas.openxmlformats.org/officeDocument/2006/relationships/image" Target="../media/image275.png"/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9.png"/><Relationship Id="rId11" Type="http://schemas.openxmlformats.org/officeDocument/2006/relationships/image" Target="../media/image274.png"/><Relationship Id="rId5" Type="http://schemas.openxmlformats.org/officeDocument/2006/relationships/image" Target="../media/image268.png"/><Relationship Id="rId10" Type="http://schemas.openxmlformats.org/officeDocument/2006/relationships/image" Target="../media/image163.png"/><Relationship Id="rId4" Type="http://schemas.openxmlformats.org/officeDocument/2006/relationships/image" Target="../media/image267.png"/><Relationship Id="rId9" Type="http://schemas.openxmlformats.org/officeDocument/2006/relationships/image" Target="../media/image27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alter-fendt.de/ph14cz/projectile_cz.htm" TargetMode="External"/><Relationship Id="rId3" Type="http://schemas.openxmlformats.org/officeDocument/2006/relationships/image" Target="../media/image277.jpeg"/><Relationship Id="rId7" Type="http://schemas.openxmlformats.org/officeDocument/2006/relationships/image" Target="../media/image280.png"/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4.png"/><Relationship Id="rId11" Type="http://schemas.openxmlformats.org/officeDocument/2006/relationships/image" Target="../media/image282.png"/><Relationship Id="rId5" Type="http://schemas.openxmlformats.org/officeDocument/2006/relationships/image" Target="../media/image279.png"/><Relationship Id="rId10" Type="http://schemas.openxmlformats.org/officeDocument/2006/relationships/image" Target="../media/image281.png"/><Relationship Id="rId4" Type="http://schemas.openxmlformats.org/officeDocument/2006/relationships/image" Target="../media/image278.gif"/><Relationship Id="rId9" Type="http://schemas.openxmlformats.org/officeDocument/2006/relationships/hyperlink" Target="http://www.vascak.cz/data/fyzika_ve_flashi/swf/vrh_vodorovny.php?p=106&amp;r=2736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7" Type="http://schemas.openxmlformats.org/officeDocument/2006/relationships/hyperlink" Target="http://www.walter-fendt.de/ph14cz/projectile_cz.htm" TargetMode="External"/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7.png"/><Relationship Id="rId5" Type="http://schemas.openxmlformats.org/officeDocument/2006/relationships/image" Target="../media/image286.png"/><Relationship Id="rId4" Type="http://schemas.openxmlformats.org/officeDocument/2006/relationships/image" Target="../media/image28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png"/><Relationship Id="rId13" Type="http://schemas.openxmlformats.org/officeDocument/2006/relationships/image" Target="../media/image299.png"/><Relationship Id="rId3" Type="http://schemas.openxmlformats.org/officeDocument/2006/relationships/image" Target="../media/image289.png"/><Relationship Id="rId7" Type="http://schemas.openxmlformats.org/officeDocument/2006/relationships/image" Target="../media/image293.png"/><Relationship Id="rId12" Type="http://schemas.openxmlformats.org/officeDocument/2006/relationships/image" Target="../media/image298.png"/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2.png"/><Relationship Id="rId11" Type="http://schemas.openxmlformats.org/officeDocument/2006/relationships/image" Target="../media/image297.png"/><Relationship Id="rId5" Type="http://schemas.openxmlformats.org/officeDocument/2006/relationships/image" Target="../media/image291.png"/><Relationship Id="rId10" Type="http://schemas.openxmlformats.org/officeDocument/2006/relationships/image" Target="../media/image296.png"/><Relationship Id="rId4" Type="http://schemas.openxmlformats.org/officeDocument/2006/relationships/image" Target="../media/image290.png"/><Relationship Id="rId9" Type="http://schemas.openxmlformats.org/officeDocument/2006/relationships/image" Target="../media/image29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png"/><Relationship Id="rId3" Type="http://schemas.openxmlformats.org/officeDocument/2006/relationships/image" Target="../media/image289.png"/><Relationship Id="rId7" Type="http://schemas.openxmlformats.org/officeDocument/2006/relationships/image" Target="../media/image302.png"/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6.png"/><Relationship Id="rId5" Type="http://schemas.openxmlformats.org/officeDocument/2006/relationships/image" Target="../media/image301.png"/><Relationship Id="rId4" Type="http://schemas.openxmlformats.org/officeDocument/2006/relationships/image" Target="../media/image30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6.png"/><Relationship Id="rId2" Type="http://schemas.openxmlformats.org/officeDocument/2006/relationships/image" Target="../media/image30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6.png"/><Relationship Id="rId4" Type="http://schemas.openxmlformats.org/officeDocument/2006/relationships/image" Target="../media/image30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png"/><Relationship Id="rId13" Type="http://schemas.openxmlformats.org/officeDocument/2006/relationships/image" Target="../media/image316.png"/><Relationship Id="rId3" Type="http://schemas.openxmlformats.org/officeDocument/2006/relationships/image" Target="../media/image308.jpeg"/><Relationship Id="rId7" Type="http://schemas.openxmlformats.org/officeDocument/2006/relationships/image" Target="../media/image310.png"/><Relationship Id="rId12" Type="http://schemas.openxmlformats.org/officeDocument/2006/relationships/image" Target="../media/image315.png"/><Relationship Id="rId2" Type="http://schemas.openxmlformats.org/officeDocument/2006/relationships/image" Target="../media/image307.jpeg"/><Relationship Id="rId16" Type="http://schemas.openxmlformats.org/officeDocument/2006/relationships/image" Target="../media/image3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9.png"/><Relationship Id="rId11" Type="http://schemas.openxmlformats.org/officeDocument/2006/relationships/image" Target="../media/image314.png"/><Relationship Id="rId5" Type="http://schemas.openxmlformats.org/officeDocument/2006/relationships/image" Target="../media/image163.png"/><Relationship Id="rId15" Type="http://schemas.openxmlformats.org/officeDocument/2006/relationships/image" Target="../media/image318.png"/><Relationship Id="rId10" Type="http://schemas.openxmlformats.org/officeDocument/2006/relationships/image" Target="../media/image313.png"/><Relationship Id="rId4" Type="http://schemas.openxmlformats.org/officeDocument/2006/relationships/image" Target="../media/image162.png"/><Relationship Id="rId9" Type="http://schemas.openxmlformats.org/officeDocument/2006/relationships/image" Target="../media/image312.png"/><Relationship Id="rId14" Type="http://schemas.openxmlformats.org/officeDocument/2006/relationships/image" Target="../media/image3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gif"/><Relationship Id="rId7" Type="http://schemas.openxmlformats.org/officeDocument/2006/relationships/image" Target="../media/image49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gif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jpeg"/><Relationship Id="rId9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85852" y="1357298"/>
            <a:ext cx="6477000" cy="1828800"/>
          </a:xfrm>
        </p:spPr>
        <p:txBody>
          <a:bodyPr>
            <a:normAutofit/>
          </a:bodyPr>
          <a:lstStyle/>
          <a:p>
            <a:pPr algn="ctr"/>
            <a:r>
              <a:rPr lang="cs-CZ" dirty="0" smtClean="0"/>
              <a:t>ÚVOD DO KINEMATIKY, KLASIFIKACE POHYBŮ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71538" y="4643446"/>
            <a:ext cx="6781816" cy="1878077"/>
          </a:xfrm>
        </p:spPr>
        <p:txBody>
          <a:bodyPr>
            <a:normAutofit/>
          </a:bodyPr>
          <a:lstStyle/>
          <a:p>
            <a:pPr algn="ctr"/>
            <a:r>
              <a:rPr lang="cs-CZ" sz="2800" b="1" dirty="0" smtClean="0"/>
              <a:t>Fyzika v bezpečnostních technologiích</a:t>
            </a:r>
          </a:p>
          <a:p>
            <a:pPr algn="ctr"/>
            <a:r>
              <a:rPr lang="cs-CZ" sz="2800" dirty="0" smtClean="0"/>
              <a:t>Fakulta aplikované informatiky</a:t>
            </a:r>
          </a:p>
          <a:p>
            <a:pPr algn="ctr"/>
            <a:r>
              <a:rPr lang="cs-CZ" sz="2800" dirty="0" smtClean="0"/>
              <a:t>Univerzita Tomáše Bati ve Zlíně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Skupina 65"/>
          <p:cNvGrpSpPr/>
          <p:nvPr/>
        </p:nvGrpSpPr>
        <p:grpSpPr>
          <a:xfrm>
            <a:off x="899592" y="4509120"/>
            <a:ext cx="2368264" cy="936104"/>
            <a:chOff x="899592" y="2492896"/>
            <a:chExt cx="2368264" cy="936104"/>
          </a:xfrm>
        </p:grpSpPr>
        <p:pic>
          <p:nvPicPr>
            <p:cNvPr id="78" name="Obrázek 77" descr="vlak_by_bgk.jpg"/>
            <p:cNvPicPr>
              <a:picLocks noChangeAspect="1"/>
            </p:cNvPicPr>
            <p:nvPr/>
          </p:nvPicPr>
          <p:blipFill>
            <a:blip r:embed="rId2" cstate="print"/>
            <a:srcRect t="941" r="1044" b="65040"/>
            <a:stretch>
              <a:fillRect/>
            </a:stretch>
          </p:blipFill>
          <p:spPr>
            <a:xfrm>
              <a:off x="899592" y="2852936"/>
              <a:ext cx="2368264" cy="576064"/>
            </a:xfrm>
            <a:prstGeom prst="rect">
              <a:avLst/>
            </a:prstGeom>
          </p:spPr>
        </p:pic>
        <p:cxnSp>
          <p:nvCxnSpPr>
            <p:cNvPr id="90" name="Přímá spojovací šipka 89"/>
            <p:cNvCxnSpPr/>
            <p:nvPr/>
          </p:nvCxnSpPr>
          <p:spPr>
            <a:xfrm>
              <a:off x="1547664" y="2564904"/>
              <a:ext cx="72008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ovéPole 90"/>
            <p:cNvSpPr txBox="1"/>
            <p:nvPr/>
          </p:nvSpPr>
          <p:spPr>
            <a:xfrm>
              <a:off x="1691680" y="249289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1</a:t>
              </a:r>
              <a:endParaRPr lang="cs-CZ" dirty="0"/>
            </a:p>
          </p:txBody>
        </p:sp>
      </p:grpSp>
      <p:grpSp>
        <p:nvGrpSpPr>
          <p:cNvPr id="67" name="Skupina 66"/>
          <p:cNvGrpSpPr/>
          <p:nvPr/>
        </p:nvGrpSpPr>
        <p:grpSpPr>
          <a:xfrm>
            <a:off x="5940152" y="4509120"/>
            <a:ext cx="2368264" cy="1080120"/>
            <a:chOff x="5940152" y="2492896"/>
            <a:chExt cx="2368264" cy="1080120"/>
          </a:xfrm>
        </p:grpSpPr>
        <p:pic>
          <p:nvPicPr>
            <p:cNvPr id="79" name="Obrázek 78" descr="vlak_by_bgk.jpg"/>
            <p:cNvPicPr>
              <a:picLocks noChangeAspect="1"/>
            </p:cNvPicPr>
            <p:nvPr/>
          </p:nvPicPr>
          <p:blipFill>
            <a:blip r:embed="rId2" cstate="print"/>
            <a:srcRect t="941" r="1044" b="65040"/>
            <a:stretch>
              <a:fillRect/>
            </a:stretch>
          </p:blipFill>
          <p:spPr>
            <a:xfrm>
              <a:off x="5940152" y="2996952"/>
              <a:ext cx="2368264" cy="576064"/>
            </a:xfrm>
            <a:prstGeom prst="rect">
              <a:avLst/>
            </a:prstGeom>
          </p:spPr>
        </p:pic>
        <p:cxnSp>
          <p:nvCxnSpPr>
            <p:cNvPr id="93" name="Přímá spojovací šipka 92"/>
            <p:cNvCxnSpPr/>
            <p:nvPr/>
          </p:nvCxnSpPr>
          <p:spPr>
            <a:xfrm flipH="1">
              <a:off x="6732240" y="2564904"/>
              <a:ext cx="864096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ovéPole 93"/>
            <p:cNvSpPr txBox="1"/>
            <p:nvPr/>
          </p:nvSpPr>
          <p:spPr>
            <a:xfrm>
              <a:off x="7020272" y="249289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2</a:t>
              </a:r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6815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8. Dva vlaky se na dvou rovnoběžných kolejích pohybují proti sobě; první rychlostí 36 km/h, druhý rychlostí 54 km/h. Cestující v prvním vlaku zjistil, že druhý vlak kolem něho projížděl 6 s. Jaká je délka druhého vlaku?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86916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=36 km/h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=54 km/h</a:t>
            </a:r>
          </a:p>
          <a:p>
            <a:pPr>
              <a:buNone/>
            </a:pPr>
            <a:r>
              <a:rPr lang="cs-CZ" sz="2000" dirty="0" smtClean="0"/>
              <a:t>t=6 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s=?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772816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323528" y="3429000"/>
            <a:ext cx="273630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1" name="Přímá spojovací čára 80"/>
          <p:cNvCxnSpPr/>
          <p:nvPr/>
        </p:nvCxnSpPr>
        <p:spPr>
          <a:xfrm>
            <a:off x="683568" y="5445224"/>
            <a:ext cx="77768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ovací čára 82"/>
          <p:cNvCxnSpPr/>
          <p:nvPr/>
        </p:nvCxnSpPr>
        <p:spPr>
          <a:xfrm flipH="1">
            <a:off x="683568" y="5589240"/>
            <a:ext cx="77768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Skupina 103"/>
          <p:cNvGrpSpPr/>
          <p:nvPr/>
        </p:nvGrpSpPr>
        <p:grpSpPr>
          <a:xfrm>
            <a:off x="1691680" y="5589238"/>
            <a:ext cx="2376264" cy="945398"/>
            <a:chOff x="5436096" y="3429000"/>
            <a:chExt cx="2376264" cy="882060"/>
          </a:xfrm>
        </p:grpSpPr>
        <p:sp>
          <p:nvSpPr>
            <p:cNvPr id="99" name="Levá složená závorka 98"/>
            <p:cNvSpPr/>
            <p:nvPr/>
          </p:nvSpPr>
          <p:spPr>
            <a:xfrm rot="16200000">
              <a:off x="6516216" y="2708922"/>
              <a:ext cx="216024" cy="2376264"/>
            </a:xfrm>
            <a:prstGeom prst="leftBrace">
              <a:avLst>
                <a:gd name="adj1" fmla="val 8333"/>
                <a:gd name="adj2" fmla="val 51924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101" name="Přímá spojovací čára 100"/>
            <p:cNvCxnSpPr>
              <a:stCxn id="99" idx="2"/>
            </p:cNvCxnSpPr>
            <p:nvPr/>
          </p:nvCxnSpPr>
          <p:spPr>
            <a:xfrm flipV="1">
              <a:off x="7812360" y="3429002"/>
              <a:ext cx="0" cy="360041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Přímá spojovací čára 101"/>
            <p:cNvCxnSpPr/>
            <p:nvPr/>
          </p:nvCxnSpPr>
          <p:spPr>
            <a:xfrm flipV="1">
              <a:off x="5436096" y="3429000"/>
              <a:ext cx="0" cy="36004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ovéPole 102"/>
            <p:cNvSpPr txBox="1"/>
            <p:nvPr/>
          </p:nvSpPr>
          <p:spPr>
            <a:xfrm>
              <a:off x="6516216" y="3966472"/>
              <a:ext cx="288032" cy="344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s</a:t>
              </a:r>
              <a:endParaRPr lang="cs-CZ" dirty="0"/>
            </a:p>
          </p:txBody>
        </p:sp>
      </p:grpSp>
      <p:cxnSp>
        <p:nvCxnSpPr>
          <p:cNvPr id="69" name="Přímá spojovací čára 68"/>
          <p:cNvCxnSpPr/>
          <p:nvPr/>
        </p:nvCxnSpPr>
        <p:spPr>
          <a:xfrm flipV="1">
            <a:off x="4067944" y="4653136"/>
            <a:ext cx="0" cy="936104"/>
          </a:xfrm>
          <a:prstGeom prst="line">
            <a:avLst/>
          </a:prstGeom>
          <a:ln w="19050">
            <a:solidFill>
              <a:srgbClr val="287F8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573016"/>
            <a:ext cx="2552700" cy="34290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9" name="Picture 2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2348880"/>
            <a:ext cx="1000125" cy="342900"/>
          </a:xfrm>
          <a:prstGeom prst="rect">
            <a:avLst/>
          </a:prstGeom>
          <a:noFill/>
        </p:spPr>
      </p:pic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2924944"/>
            <a:ext cx="1038225" cy="342900"/>
          </a:xfrm>
          <a:prstGeom prst="rect">
            <a:avLst/>
          </a:prstGeom>
          <a:noFill/>
        </p:spPr>
      </p:pic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573016"/>
            <a:ext cx="1257300" cy="342900"/>
          </a:xfrm>
          <a:prstGeom prst="rect">
            <a:avLst/>
          </a:prstGeom>
          <a:noFill/>
        </p:spPr>
      </p:pic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0" name="Přímá spojovací čára 99"/>
          <p:cNvCxnSpPr/>
          <p:nvPr/>
        </p:nvCxnSpPr>
        <p:spPr>
          <a:xfrm>
            <a:off x="5292080" y="3933056"/>
            <a:ext cx="151216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ovací čára 84"/>
          <p:cNvCxnSpPr/>
          <p:nvPr/>
        </p:nvCxnSpPr>
        <p:spPr>
          <a:xfrm>
            <a:off x="323528" y="4005064"/>
            <a:ext cx="2736304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bdélník 85"/>
          <p:cNvSpPr/>
          <p:nvPr/>
        </p:nvSpPr>
        <p:spPr>
          <a:xfrm>
            <a:off x="1691680" y="1988840"/>
            <a:ext cx="11993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10 m/s</a:t>
            </a:r>
            <a:endParaRPr lang="cs-CZ" sz="2000" dirty="0"/>
          </a:p>
        </p:txBody>
      </p:sp>
      <p:sp>
        <p:nvSpPr>
          <p:cNvPr id="87" name="Obdélník 86"/>
          <p:cNvSpPr/>
          <p:nvPr/>
        </p:nvSpPr>
        <p:spPr>
          <a:xfrm>
            <a:off x="1763688" y="2348880"/>
            <a:ext cx="11993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15 m/s</a:t>
            </a:r>
            <a:endParaRPr lang="cs-CZ" sz="2000" dirty="0"/>
          </a:p>
        </p:txBody>
      </p:sp>
      <p:sp>
        <p:nvSpPr>
          <p:cNvPr id="8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1.11111E-6 L -0.46476 1.11111E-6 " pathEditMode="relative" ptsTypes="AA">
                                      <p:cBhvr>
                                        <p:cTn id="3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0.35451 -7.40741E-7 " pathEditMode="relative" ptsTypes="AA">
                                      <p:cBhvr>
                                        <p:cTn id="3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68152"/>
          </a:xfrm>
        </p:spPr>
        <p:txBody>
          <a:bodyPr>
            <a:noAutofit/>
          </a:bodyPr>
          <a:lstStyle/>
          <a:p>
            <a:r>
              <a:rPr lang="cs-CZ" sz="2000" dirty="0" smtClean="0"/>
              <a:t>9. Člun se pohybuje na řece mezi dvěma místy A a B. Po proudu urazí vzdálenost L= AB =100km za čas t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=4 h a proti proudu za t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=10 h. Určete rychlost toku řeky v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 a rychlost člunu vůči vodě v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. Předpokládáme konstantní rychlost. 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916832"/>
            <a:ext cx="8856984" cy="4941168"/>
          </a:xfrm>
        </p:spPr>
        <p:txBody>
          <a:bodyPr vert="horz"/>
          <a:lstStyle/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=4 h</a:t>
            </a:r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=10 h</a:t>
            </a:r>
          </a:p>
          <a:p>
            <a:pPr>
              <a:buNone/>
            </a:pPr>
            <a:r>
              <a:rPr lang="cs-CZ" sz="2000" dirty="0" smtClean="0"/>
              <a:t>s=100 km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</a:t>
            </a:r>
            <a:r>
              <a:rPr lang="cs-CZ" sz="2000" baseline="-25000" dirty="0" smtClean="0">
                <a:solidFill>
                  <a:srgbClr val="FF0000"/>
                </a:solidFill>
              </a:rPr>
              <a:t>l</a:t>
            </a:r>
            <a:r>
              <a:rPr lang="cs-CZ" sz="2000" dirty="0" smtClean="0">
                <a:solidFill>
                  <a:srgbClr val="FF0000"/>
                </a:solidFill>
              </a:rPr>
              <a:t>=?; v</a:t>
            </a:r>
            <a:r>
              <a:rPr lang="cs-CZ" sz="2000" baseline="-25000" dirty="0" smtClean="0">
                <a:solidFill>
                  <a:srgbClr val="FF0000"/>
                </a:solidFill>
              </a:rPr>
              <a:t>p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91683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8" name="Skupina 117"/>
          <p:cNvGrpSpPr/>
          <p:nvPr/>
        </p:nvGrpSpPr>
        <p:grpSpPr>
          <a:xfrm>
            <a:off x="1331640" y="5192524"/>
            <a:ext cx="6439222" cy="1486128"/>
            <a:chOff x="1403648" y="2204864"/>
            <a:chExt cx="6439222" cy="1486128"/>
          </a:xfrm>
        </p:grpSpPr>
        <p:pic>
          <p:nvPicPr>
            <p:cNvPr id="149" name="Obrázek 148" descr="nafukovaci-clun-bestway-marine-pro-set-i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6444208" y="2276872"/>
              <a:ext cx="1398662" cy="1094605"/>
            </a:xfrm>
            <a:prstGeom prst="rect">
              <a:avLst/>
            </a:prstGeom>
          </p:spPr>
        </p:pic>
        <p:cxnSp>
          <p:nvCxnSpPr>
            <p:cNvPr id="159" name="Přímá spojovací šipka 158"/>
            <p:cNvCxnSpPr/>
            <p:nvPr/>
          </p:nvCxnSpPr>
          <p:spPr>
            <a:xfrm flipH="1">
              <a:off x="5580112" y="2492896"/>
              <a:ext cx="1224136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ovéPole 162"/>
            <p:cNvSpPr txBox="1"/>
            <p:nvPr/>
          </p:nvSpPr>
          <p:spPr>
            <a:xfrm>
              <a:off x="6012160" y="242088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l</a:t>
              </a:r>
              <a:endParaRPr lang="cs-CZ" dirty="0">
                <a:solidFill>
                  <a:srgbClr val="FF0000"/>
                </a:solidFill>
              </a:endParaRPr>
            </a:p>
          </p:txBody>
        </p:sp>
        <p:pic>
          <p:nvPicPr>
            <p:cNvPr id="86" name="Obrázek 85" descr="nafukovaci-clun-bestway-marine-pro-set-i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7664" y="2204864"/>
              <a:ext cx="1398662" cy="1094605"/>
            </a:xfrm>
            <a:prstGeom prst="rect">
              <a:avLst/>
            </a:prstGeom>
          </p:spPr>
        </p:pic>
        <p:cxnSp>
          <p:nvCxnSpPr>
            <p:cNvPr id="157" name="Přímá spojovací šipka 156"/>
            <p:cNvCxnSpPr/>
            <p:nvPr/>
          </p:nvCxnSpPr>
          <p:spPr>
            <a:xfrm>
              <a:off x="2627784" y="2492896"/>
              <a:ext cx="1152128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TextovéPole 157"/>
            <p:cNvSpPr txBox="1"/>
            <p:nvPr/>
          </p:nvSpPr>
          <p:spPr>
            <a:xfrm>
              <a:off x="2958207" y="2420888"/>
              <a:ext cx="46166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l</a:t>
              </a:r>
              <a:endParaRPr lang="cs-CZ" dirty="0">
                <a:solidFill>
                  <a:srgbClr val="FF0000"/>
                </a:solidFill>
              </a:endParaRPr>
            </a:p>
          </p:txBody>
        </p:sp>
        <p:grpSp>
          <p:nvGrpSpPr>
            <p:cNvPr id="168" name="Skupina 167"/>
            <p:cNvGrpSpPr/>
            <p:nvPr/>
          </p:nvGrpSpPr>
          <p:grpSpPr>
            <a:xfrm>
              <a:off x="1403648" y="3321660"/>
              <a:ext cx="1152128" cy="369332"/>
              <a:chOff x="1403648" y="3321660"/>
              <a:chExt cx="1152128" cy="369332"/>
            </a:xfrm>
          </p:grpSpPr>
          <p:cxnSp>
            <p:nvCxnSpPr>
              <p:cNvPr id="107" name="Přímá spojovací šipka 106"/>
              <p:cNvCxnSpPr/>
              <p:nvPr/>
            </p:nvCxnSpPr>
            <p:spPr>
              <a:xfrm>
                <a:off x="1403648" y="3393668"/>
                <a:ext cx="115212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TextovéPole 107"/>
              <p:cNvSpPr txBox="1"/>
              <p:nvPr/>
            </p:nvSpPr>
            <p:spPr>
              <a:xfrm>
                <a:off x="1763688" y="332166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p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11" name="TextovéPole 110"/>
          <p:cNvSpPr txBox="1"/>
          <p:nvPr/>
        </p:nvSpPr>
        <p:spPr>
          <a:xfrm>
            <a:off x="323528" y="350100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1. PO PROUDU</a:t>
            </a:r>
            <a:endParaRPr lang="cs-CZ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TextovéPole 112"/>
          <p:cNvSpPr txBox="1"/>
          <p:nvPr/>
        </p:nvSpPr>
        <p:spPr>
          <a:xfrm>
            <a:off x="323528" y="429309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2. PROTI PROUDU</a:t>
            </a:r>
            <a:endParaRPr lang="cs-CZ" dirty="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5" name="Přímá spojovací čára 114"/>
          <p:cNvCxnSpPr/>
          <p:nvPr/>
        </p:nvCxnSpPr>
        <p:spPr>
          <a:xfrm>
            <a:off x="323528" y="5085184"/>
            <a:ext cx="216024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Přímá spojovací čára 140"/>
          <p:cNvCxnSpPr/>
          <p:nvPr/>
        </p:nvCxnSpPr>
        <p:spPr>
          <a:xfrm>
            <a:off x="6444208" y="4149080"/>
            <a:ext cx="187220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8" name="Přímá spojovací čára 147"/>
          <p:cNvCxnSpPr/>
          <p:nvPr/>
        </p:nvCxnSpPr>
        <p:spPr>
          <a:xfrm>
            <a:off x="6444208" y="4725144"/>
            <a:ext cx="172819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356992"/>
            <a:ext cx="223224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7" name="Skupina 166"/>
          <p:cNvGrpSpPr/>
          <p:nvPr/>
        </p:nvGrpSpPr>
        <p:grpSpPr>
          <a:xfrm>
            <a:off x="827584" y="5480556"/>
            <a:ext cx="7632848" cy="1377444"/>
            <a:chOff x="899592" y="2492896"/>
            <a:chExt cx="7632848" cy="1377444"/>
          </a:xfrm>
        </p:grpSpPr>
        <p:sp>
          <p:nvSpPr>
            <p:cNvPr id="92" name="Elipsa 91"/>
            <p:cNvSpPr/>
            <p:nvPr/>
          </p:nvSpPr>
          <p:spPr>
            <a:xfrm>
              <a:off x="8100392" y="2492896"/>
              <a:ext cx="432048" cy="504056"/>
            </a:xfrm>
            <a:prstGeom prst="ellipse">
              <a:avLst/>
            </a:prstGeom>
            <a:solidFill>
              <a:srgbClr val="287F8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/>
                <a:t>B</a:t>
              </a:r>
              <a:endParaRPr lang="cs-CZ" dirty="0"/>
            </a:p>
          </p:txBody>
        </p:sp>
        <p:sp>
          <p:nvSpPr>
            <p:cNvPr id="109" name="TextovéPole 108"/>
            <p:cNvSpPr txBox="1"/>
            <p:nvPr/>
          </p:nvSpPr>
          <p:spPr>
            <a:xfrm>
              <a:off x="4572000" y="350100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endParaRPr lang="cs-CZ" dirty="0"/>
            </a:p>
          </p:txBody>
        </p:sp>
        <p:sp>
          <p:nvSpPr>
            <p:cNvPr id="89" name="Elipsa 88"/>
            <p:cNvSpPr/>
            <p:nvPr/>
          </p:nvSpPr>
          <p:spPr>
            <a:xfrm>
              <a:off x="899592" y="2492896"/>
              <a:ext cx="432048" cy="504056"/>
            </a:xfrm>
            <a:prstGeom prst="ellipse">
              <a:avLst/>
            </a:prstGeom>
            <a:solidFill>
              <a:srgbClr val="287F8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/>
                <a:t>A</a:t>
              </a:r>
              <a:endParaRPr lang="cs-CZ" dirty="0"/>
            </a:p>
          </p:txBody>
        </p:sp>
        <p:sp>
          <p:nvSpPr>
            <p:cNvPr id="87" name="Levá složená závorka 86"/>
            <p:cNvSpPr/>
            <p:nvPr/>
          </p:nvSpPr>
          <p:spPr>
            <a:xfrm rot="16200000">
              <a:off x="4535996" y="-423428"/>
              <a:ext cx="360040" cy="7488832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cxnSp>
        <p:nvCxnSpPr>
          <p:cNvPr id="119" name="Přímá spojovací šipka 118"/>
          <p:cNvCxnSpPr/>
          <p:nvPr/>
        </p:nvCxnSpPr>
        <p:spPr>
          <a:xfrm flipV="1">
            <a:off x="2483768" y="2636912"/>
            <a:ext cx="936104" cy="115212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861048"/>
            <a:ext cx="1752600" cy="390525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653136"/>
            <a:ext cx="1762125" cy="390525"/>
          </a:xfrm>
          <a:prstGeom prst="rect">
            <a:avLst/>
          </a:prstGeom>
          <a:noFill/>
        </p:spPr>
      </p:pic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060848"/>
            <a:ext cx="1314450" cy="619125"/>
          </a:xfrm>
          <a:prstGeom prst="rect">
            <a:avLst/>
          </a:prstGeom>
          <a:noFill/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780928"/>
            <a:ext cx="2371725" cy="628650"/>
          </a:xfrm>
          <a:prstGeom prst="rect">
            <a:avLst/>
          </a:prstGeom>
          <a:noFill/>
        </p:spPr>
      </p:pic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2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645024"/>
            <a:ext cx="1447800" cy="619125"/>
          </a:xfrm>
          <a:prstGeom prst="rect">
            <a:avLst/>
          </a:prstGeom>
          <a:noFill/>
        </p:spPr>
      </p:pic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31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4365104"/>
            <a:ext cx="1447800" cy="619125"/>
          </a:xfrm>
          <a:prstGeom prst="rect">
            <a:avLst/>
          </a:prstGeom>
          <a:noFill/>
        </p:spPr>
      </p:pic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34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060848"/>
            <a:ext cx="1838325" cy="666750"/>
          </a:xfrm>
          <a:prstGeom prst="rect">
            <a:avLst/>
          </a:prstGeom>
          <a:noFill/>
        </p:spPr>
      </p:pic>
      <p:sp>
        <p:nvSpPr>
          <p:cNvPr id="38936" name="Rectangle 24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37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1447800" cy="619125"/>
          </a:xfrm>
          <a:prstGeom prst="rect">
            <a:avLst/>
          </a:prstGeom>
          <a:noFill/>
        </p:spPr>
      </p:pic>
      <p:sp>
        <p:nvSpPr>
          <p:cNvPr id="38939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4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40" name="Picture 2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3789040"/>
            <a:ext cx="1743075" cy="371475"/>
          </a:xfrm>
          <a:prstGeom prst="rect">
            <a:avLst/>
          </a:prstGeom>
          <a:noFill/>
        </p:spPr>
      </p:pic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44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43" name="Picture 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365104"/>
            <a:ext cx="1562100" cy="342900"/>
          </a:xfrm>
          <a:prstGeom prst="rect">
            <a:avLst/>
          </a:prstGeom>
          <a:noFill/>
        </p:spPr>
      </p:pic>
      <p:sp>
        <p:nvSpPr>
          <p:cNvPr id="38945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Skupina 140"/>
          <p:cNvGrpSpPr/>
          <p:nvPr/>
        </p:nvGrpSpPr>
        <p:grpSpPr>
          <a:xfrm>
            <a:off x="827584" y="4653136"/>
            <a:ext cx="1215135" cy="1296144"/>
            <a:chOff x="827584" y="3140968"/>
            <a:chExt cx="1215135" cy="1296144"/>
          </a:xfrm>
        </p:grpSpPr>
        <p:pic>
          <p:nvPicPr>
            <p:cNvPr id="117" name="Obrázek 116" descr="leporela-traktor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584" y="3429000"/>
              <a:ext cx="1215135" cy="1008112"/>
            </a:xfrm>
            <a:prstGeom prst="rect">
              <a:avLst/>
            </a:prstGeom>
          </p:spPr>
        </p:pic>
        <p:grpSp>
          <p:nvGrpSpPr>
            <p:cNvPr id="147" name="Skupina 146"/>
            <p:cNvGrpSpPr/>
            <p:nvPr/>
          </p:nvGrpSpPr>
          <p:grpSpPr>
            <a:xfrm>
              <a:off x="1259632" y="3140968"/>
              <a:ext cx="576064" cy="369332"/>
              <a:chOff x="1547664" y="3140968"/>
              <a:chExt cx="1152128" cy="369332"/>
            </a:xfrm>
          </p:grpSpPr>
          <p:cxnSp>
            <p:nvCxnSpPr>
              <p:cNvPr id="139" name="Přímá spojovací šipka 138"/>
              <p:cNvCxnSpPr/>
              <p:nvPr/>
            </p:nvCxnSpPr>
            <p:spPr>
              <a:xfrm>
                <a:off x="1547664" y="3212976"/>
                <a:ext cx="1152128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ovéPole 139"/>
              <p:cNvSpPr txBox="1"/>
              <p:nvPr/>
            </p:nvSpPr>
            <p:spPr>
              <a:xfrm>
                <a:off x="1547664" y="3140968"/>
                <a:ext cx="936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v</a:t>
                </a:r>
                <a:r>
                  <a:rPr lang="cs-CZ" baseline="-25000" dirty="0" smtClean="0"/>
                  <a:t>t</a:t>
                </a:r>
                <a:endParaRPr lang="cs-CZ" dirty="0"/>
              </a:p>
            </p:txBody>
          </p:sp>
        </p:grpSp>
      </p:grpSp>
      <p:grpSp>
        <p:nvGrpSpPr>
          <p:cNvPr id="144" name="Skupina 143"/>
          <p:cNvGrpSpPr/>
          <p:nvPr/>
        </p:nvGrpSpPr>
        <p:grpSpPr>
          <a:xfrm>
            <a:off x="7020272" y="4653136"/>
            <a:ext cx="1656184" cy="1432026"/>
            <a:chOff x="7020272" y="3140968"/>
            <a:chExt cx="1656184" cy="1432026"/>
          </a:xfrm>
        </p:grpSpPr>
        <p:pic>
          <p:nvPicPr>
            <p:cNvPr id="128" name="Obrázek 127" descr="MotoGuzzi V7 Ambassador 1969.jpg_595.jpg"/>
            <p:cNvPicPr>
              <a:picLocks noChangeAspect="1"/>
            </p:cNvPicPr>
            <p:nvPr/>
          </p:nvPicPr>
          <p:blipFill>
            <a:blip r:embed="rId3" cstate="print"/>
            <a:srcRect t="25289" r="51"/>
            <a:stretch>
              <a:fillRect/>
            </a:stretch>
          </p:blipFill>
          <p:spPr>
            <a:xfrm>
              <a:off x="7020272" y="3645024"/>
              <a:ext cx="1656184" cy="927970"/>
            </a:xfrm>
            <a:prstGeom prst="rect">
              <a:avLst/>
            </a:prstGeom>
          </p:spPr>
        </p:pic>
        <p:grpSp>
          <p:nvGrpSpPr>
            <p:cNvPr id="150" name="Skupina 149"/>
            <p:cNvGrpSpPr/>
            <p:nvPr/>
          </p:nvGrpSpPr>
          <p:grpSpPr>
            <a:xfrm>
              <a:off x="7452320" y="3140968"/>
              <a:ext cx="1008113" cy="369332"/>
              <a:chOff x="6732240" y="3140968"/>
              <a:chExt cx="1932217" cy="369332"/>
            </a:xfrm>
          </p:grpSpPr>
          <p:cxnSp>
            <p:nvCxnSpPr>
              <p:cNvPr id="142" name="Přímá spojovací šipka 141"/>
              <p:cNvCxnSpPr/>
              <p:nvPr/>
            </p:nvCxnSpPr>
            <p:spPr>
              <a:xfrm flipH="1">
                <a:off x="6732240" y="3212976"/>
                <a:ext cx="1656184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TextovéPole 142"/>
              <p:cNvSpPr txBox="1"/>
              <p:nvPr/>
            </p:nvSpPr>
            <p:spPr>
              <a:xfrm>
                <a:off x="7380313" y="3140968"/>
                <a:ext cx="12841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v</a:t>
                </a:r>
                <a:r>
                  <a:rPr lang="cs-CZ" baseline="-25000" dirty="0" smtClean="0"/>
                  <a:t>m</a:t>
                </a:r>
                <a:endParaRPr lang="cs-CZ" dirty="0"/>
              </a:p>
            </p:txBody>
          </p:sp>
        </p:grp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728192"/>
          </a:xfrm>
        </p:spPr>
        <p:txBody>
          <a:bodyPr>
            <a:noAutofit/>
          </a:bodyPr>
          <a:lstStyle/>
          <a:p>
            <a:r>
              <a:rPr lang="cs-CZ" sz="2000" dirty="0" smtClean="0"/>
              <a:t>10. Traktor a motocykl vyjedou současně proti sobě po přímé silnici. Počáteční vzájemná vzdálenost obou vozidel je 15km, obě vozidla jedou stálou rychlostí. Traktor se pohybuje s rychlostí 18 km/s, rychlost motocyklu je 20 m/s. Za jakou dobu od začátku pohybu a v jaké vzdálenosti od počáteční polohy traktoru se obě vozidla míjejí?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276872"/>
            <a:ext cx="8784976" cy="4581128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t</a:t>
            </a:r>
            <a:r>
              <a:rPr lang="cs-CZ" sz="2000" dirty="0" smtClean="0"/>
              <a:t>=18 km/h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m</a:t>
            </a:r>
            <a:r>
              <a:rPr lang="cs-CZ" sz="2000" dirty="0" smtClean="0"/>
              <a:t>=20 m/s</a:t>
            </a:r>
          </a:p>
          <a:p>
            <a:pPr>
              <a:buNone/>
            </a:pPr>
            <a:r>
              <a:rPr lang="cs-CZ" sz="2000" dirty="0" smtClean="0"/>
              <a:t>s=15 km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s</a:t>
            </a:r>
            <a:r>
              <a:rPr lang="cs-CZ" sz="2000" baseline="-25000" dirty="0" smtClean="0">
                <a:solidFill>
                  <a:srgbClr val="FF0000"/>
                </a:solidFill>
              </a:rPr>
              <a:t>1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27687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717032"/>
            <a:ext cx="237626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7" name="Skupina 136"/>
          <p:cNvGrpSpPr/>
          <p:nvPr/>
        </p:nvGrpSpPr>
        <p:grpSpPr>
          <a:xfrm>
            <a:off x="755576" y="4725144"/>
            <a:ext cx="7920880" cy="1224136"/>
            <a:chOff x="755576" y="3212976"/>
            <a:chExt cx="7920880" cy="1224136"/>
          </a:xfrm>
        </p:grpSpPr>
        <p:cxnSp>
          <p:nvCxnSpPr>
            <p:cNvPr id="119" name="Přímá spojovací čára 118"/>
            <p:cNvCxnSpPr/>
            <p:nvPr/>
          </p:nvCxnSpPr>
          <p:spPr>
            <a:xfrm>
              <a:off x="755576" y="3212976"/>
              <a:ext cx="0" cy="12241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Přímá spojovací čára 120"/>
            <p:cNvCxnSpPr/>
            <p:nvPr/>
          </p:nvCxnSpPr>
          <p:spPr>
            <a:xfrm>
              <a:off x="8676456" y="3284984"/>
              <a:ext cx="0" cy="11521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Přímá spojovací čára 123"/>
            <p:cNvCxnSpPr/>
            <p:nvPr/>
          </p:nvCxnSpPr>
          <p:spPr>
            <a:xfrm>
              <a:off x="755576" y="4437112"/>
              <a:ext cx="79208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Skupina 134"/>
          <p:cNvGrpSpPr/>
          <p:nvPr/>
        </p:nvGrpSpPr>
        <p:grpSpPr>
          <a:xfrm>
            <a:off x="755576" y="5949280"/>
            <a:ext cx="7920880" cy="729372"/>
            <a:chOff x="755576" y="4437112"/>
            <a:chExt cx="7920880" cy="729372"/>
          </a:xfrm>
        </p:grpSpPr>
        <p:sp>
          <p:nvSpPr>
            <p:cNvPr id="129" name="Levá složená závorka 128"/>
            <p:cNvSpPr/>
            <p:nvPr/>
          </p:nvSpPr>
          <p:spPr>
            <a:xfrm rot="16200000">
              <a:off x="4499992" y="692696"/>
              <a:ext cx="432048" cy="7920880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0" name="TextovéPole 129"/>
            <p:cNvSpPr txBox="1"/>
            <p:nvPr/>
          </p:nvSpPr>
          <p:spPr>
            <a:xfrm>
              <a:off x="4572000" y="4797152"/>
              <a:ext cx="432048" cy="36933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endParaRPr lang="cs-CZ" dirty="0"/>
            </a:p>
          </p:txBody>
        </p:sp>
      </p:grpSp>
      <p:grpSp>
        <p:nvGrpSpPr>
          <p:cNvPr id="168" name="Skupina 167"/>
          <p:cNvGrpSpPr/>
          <p:nvPr/>
        </p:nvGrpSpPr>
        <p:grpSpPr>
          <a:xfrm>
            <a:off x="755576" y="4760476"/>
            <a:ext cx="2448272" cy="1918176"/>
            <a:chOff x="755576" y="3284984"/>
            <a:chExt cx="2448272" cy="1918176"/>
          </a:xfrm>
        </p:grpSpPr>
        <p:sp>
          <p:nvSpPr>
            <p:cNvPr id="136" name="Levá složená závorka 135"/>
            <p:cNvSpPr/>
            <p:nvPr/>
          </p:nvSpPr>
          <p:spPr>
            <a:xfrm rot="16200000">
              <a:off x="1889366" y="3591354"/>
              <a:ext cx="180692" cy="2448272"/>
            </a:xfrm>
            <a:prstGeom prst="leftBrace">
              <a:avLst>
                <a:gd name="adj1" fmla="val 8333"/>
                <a:gd name="adj2" fmla="val 47821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51" name="TextovéPole 150"/>
            <p:cNvSpPr txBox="1"/>
            <p:nvPr/>
          </p:nvSpPr>
          <p:spPr>
            <a:xfrm>
              <a:off x="1763688" y="483382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s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1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153" name="Přímá spojovací čára 152"/>
            <p:cNvCxnSpPr/>
            <p:nvPr/>
          </p:nvCxnSpPr>
          <p:spPr>
            <a:xfrm>
              <a:off x="3203848" y="3284984"/>
              <a:ext cx="0" cy="1152128"/>
            </a:xfrm>
            <a:prstGeom prst="line">
              <a:avLst/>
            </a:prstGeom>
            <a:ln w="1905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Přímá spojovací čára 161"/>
            <p:cNvCxnSpPr/>
            <p:nvPr/>
          </p:nvCxnSpPr>
          <p:spPr>
            <a:xfrm>
              <a:off x="3203848" y="4437112"/>
              <a:ext cx="0" cy="288032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Přímá spojovací čára 163"/>
            <p:cNvCxnSpPr/>
            <p:nvPr/>
          </p:nvCxnSpPr>
          <p:spPr>
            <a:xfrm>
              <a:off x="755576" y="4437112"/>
              <a:ext cx="0" cy="288032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780928"/>
            <a:ext cx="1200150" cy="342900"/>
          </a:xfrm>
          <a:prstGeom prst="rect">
            <a:avLst/>
          </a:prstGeom>
          <a:noFill/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3212976"/>
            <a:ext cx="1276350" cy="342900"/>
          </a:xfrm>
          <a:prstGeom prst="rect">
            <a:avLst/>
          </a:prstGeom>
          <a:noFill/>
        </p:spPr>
      </p:pic>
      <p:pic>
        <p:nvPicPr>
          <p:cNvPr id="172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348880"/>
            <a:ext cx="576064" cy="507280"/>
          </a:xfrm>
          <a:prstGeom prst="rect">
            <a:avLst/>
          </a:prstGeom>
          <a:noFill/>
        </p:spPr>
      </p:pic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889164"/>
            <a:ext cx="1008112" cy="546060"/>
          </a:xfrm>
          <a:prstGeom prst="rect">
            <a:avLst/>
          </a:prstGeom>
          <a:noFill/>
        </p:spPr>
      </p:pic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9709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565302"/>
            <a:ext cx="1944216" cy="295324"/>
          </a:xfrm>
          <a:prstGeom prst="rect">
            <a:avLst/>
          </a:prstGeom>
          <a:noFill/>
        </p:spPr>
      </p:pic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8" name="Přímá spojovací čára 177"/>
          <p:cNvCxnSpPr/>
          <p:nvPr/>
        </p:nvCxnSpPr>
        <p:spPr>
          <a:xfrm>
            <a:off x="5796136" y="3861048"/>
            <a:ext cx="208823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2" name="Přímá spojovací čára 191"/>
          <p:cNvCxnSpPr/>
          <p:nvPr/>
        </p:nvCxnSpPr>
        <p:spPr>
          <a:xfrm>
            <a:off x="5796136" y="5085184"/>
            <a:ext cx="252028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Přímá spojovací šipka 194"/>
          <p:cNvCxnSpPr/>
          <p:nvPr/>
        </p:nvCxnSpPr>
        <p:spPr>
          <a:xfrm flipV="1">
            <a:off x="5148064" y="2636912"/>
            <a:ext cx="576064" cy="504056"/>
          </a:xfrm>
          <a:prstGeom prst="straightConnector1">
            <a:avLst/>
          </a:prstGeom>
          <a:ln w="25400">
            <a:solidFill>
              <a:srgbClr val="287F8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Přímá spojovací čára 196"/>
          <p:cNvCxnSpPr/>
          <p:nvPr/>
        </p:nvCxnSpPr>
        <p:spPr>
          <a:xfrm>
            <a:off x="3635896" y="3573016"/>
            <a:ext cx="1440160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9719" name="Picture 2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365104"/>
            <a:ext cx="1171575" cy="342900"/>
          </a:xfrm>
          <a:prstGeom prst="rect">
            <a:avLst/>
          </a:prstGeom>
          <a:noFill/>
        </p:spPr>
      </p:pic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9721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725144"/>
            <a:ext cx="2381250" cy="342900"/>
          </a:xfrm>
          <a:prstGeom prst="rect">
            <a:avLst/>
          </a:prstGeom>
          <a:noFill/>
        </p:spPr>
      </p:pic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Obdélník 133"/>
          <p:cNvSpPr/>
          <p:nvPr/>
        </p:nvSpPr>
        <p:spPr>
          <a:xfrm>
            <a:off x="1331640" y="2924944"/>
            <a:ext cx="14189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15000 m</a:t>
            </a:r>
            <a:endParaRPr lang="cs-CZ" sz="2000" dirty="0"/>
          </a:p>
        </p:txBody>
      </p:sp>
      <p:sp>
        <p:nvSpPr>
          <p:cNvPr id="138" name="Obdélník 137"/>
          <p:cNvSpPr/>
          <p:nvPr/>
        </p:nvSpPr>
        <p:spPr>
          <a:xfrm>
            <a:off x="1691680" y="2276872"/>
            <a:ext cx="10679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5 m/s</a:t>
            </a:r>
            <a:endParaRPr lang="cs-CZ" sz="2000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Přímá spojovací čára 145"/>
          <p:cNvCxnSpPr/>
          <p:nvPr/>
        </p:nvCxnSpPr>
        <p:spPr>
          <a:xfrm>
            <a:off x="251520" y="4509120"/>
            <a:ext cx="237626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789040"/>
            <a:ext cx="990600" cy="342900"/>
          </a:xfrm>
          <a:prstGeom prst="rect">
            <a:avLst/>
          </a:prstGeom>
          <a:noFill/>
        </p:spPr>
      </p:pic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149080"/>
            <a:ext cx="1485900" cy="342900"/>
          </a:xfrm>
          <a:prstGeom prst="rect">
            <a:avLst/>
          </a:prstGeom>
          <a:noFill/>
        </p:spPr>
      </p:pic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420888"/>
            <a:ext cx="1323975" cy="342900"/>
          </a:xfrm>
          <a:prstGeom prst="rect">
            <a:avLst/>
          </a:prstGeom>
          <a:noFill/>
        </p:spPr>
      </p:pic>
      <p:pic>
        <p:nvPicPr>
          <p:cNvPr id="155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005064"/>
            <a:ext cx="990600" cy="342900"/>
          </a:xfrm>
          <a:prstGeom prst="rect">
            <a:avLst/>
          </a:prstGeom>
          <a:noFill/>
        </p:spPr>
      </p:pic>
      <p:sp>
        <p:nvSpPr>
          <p:cNvPr id="14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62428E-7 L 0.12605 -4.62428E-7 " pathEditMode="relative" ptsTypes="AA">
                                      <p:cBhvr>
                                        <p:cTn id="37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89017E-6 L -0.41736 -2.89017E-6 " pathEditMode="relative" ptsTypes="AA">
                                      <p:cBhvr>
                                        <p:cTn id="3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Obrázek 131" descr="4908575-vektorova-kreslena-doda-na--na-kladna-va-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2168" y="4328428"/>
            <a:ext cx="1312168" cy="131216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68152"/>
          </a:xfrm>
        </p:spPr>
        <p:txBody>
          <a:bodyPr>
            <a:noAutofit/>
          </a:bodyPr>
          <a:lstStyle/>
          <a:p>
            <a:r>
              <a:rPr lang="cs-CZ" sz="2000" dirty="0" smtClean="0"/>
              <a:t>11. Nákladní automobil o délce 6 m jede rychlostí 66 km/h. Předjíždí jej motocykl jedoucí rychlostí 72 km/h. Předjíždí začíná již 16 m za automobilem a končí 18 m před automobilem. Jak dlouho toto předjíždění trvá a jakou dráhu motocykl při tom urazí?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86916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a</a:t>
            </a:r>
            <a:r>
              <a:rPr lang="cs-CZ" sz="2000" dirty="0" smtClean="0"/>
              <a:t>=66 km/h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m</a:t>
            </a:r>
            <a:r>
              <a:rPr lang="cs-CZ" sz="2000" dirty="0" smtClean="0"/>
              <a:t>=72 km/h</a:t>
            </a:r>
          </a:p>
          <a:p>
            <a:pPr>
              <a:buNone/>
            </a:pPr>
            <a:r>
              <a:rPr lang="cs-CZ" sz="2000" dirty="0" smtClean="0"/>
              <a:t>s=6 m+16 m+18 m=40 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s</a:t>
            </a:r>
            <a:r>
              <a:rPr lang="cs-CZ" sz="2000" baseline="-25000" dirty="0" smtClean="0">
                <a:solidFill>
                  <a:srgbClr val="FF0000"/>
                </a:solidFill>
              </a:rPr>
              <a:t>1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91683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429000"/>
            <a:ext cx="302433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4" name="Přímá spojovací čára 153"/>
          <p:cNvCxnSpPr/>
          <p:nvPr/>
        </p:nvCxnSpPr>
        <p:spPr>
          <a:xfrm>
            <a:off x="0" y="4544452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>
            <a:off x="0" y="5336540"/>
            <a:ext cx="9144000" cy="0"/>
          </a:xfrm>
          <a:prstGeom prst="line">
            <a:avLst/>
          </a:prstGeom>
          <a:ln w="254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Přímá spojovací čára 144"/>
          <p:cNvCxnSpPr/>
          <p:nvPr/>
        </p:nvCxnSpPr>
        <p:spPr>
          <a:xfrm>
            <a:off x="0" y="6128628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Obrázek 132" descr="Aprilia SL1000 Falco 2003.jpg_595.jpg"/>
          <p:cNvPicPr>
            <a:picLocks noChangeAspect="1"/>
          </p:cNvPicPr>
          <p:nvPr/>
        </p:nvPicPr>
        <p:blipFill>
          <a:blip r:embed="rId3" cstate="print"/>
          <a:srcRect t="15892" r="895"/>
          <a:stretch>
            <a:fillRect/>
          </a:stretch>
        </p:blipFill>
        <p:spPr>
          <a:xfrm>
            <a:off x="-1080120" y="5408548"/>
            <a:ext cx="1080120" cy="687118"/>
          </a:xfrm>
          <a:prstGeom prst="rect">
            <a:avLst/>
          </a:prstGeom>
        </p:spPr>
      </p:pic>
      <p:cxnSp>
        <p:nvCxnSpPr>
          <p:cNvPr id="171" name="Přímá spojovací čára 170"/>
          <p:cNvCxnSpPr/>
          <p:nvPr/>
        </p:nvCxnSpPr>
        <p:spPr>
          <a:xfrm>
            <a:off x="7740352" y="4221088"/>
            <a:ext cx="0" cy="1944216"/>
          </a:xfrm>
          <a:prstGeom prst="line">
            <a:avLst/>
          </a:prstGeom>
          <a:ln w="25400">
            <a:solidFill>
              <a:srgbClr val="287F8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" name="Skupina 173"/>
          <p:cNvGrpSpPr/>
          <p:nvPr/>
        </p:nvGrpSpPr>
        <p:grpSpPr>
          <a:xfrm>
            <a:off x="0" y="6128628"/>
            <a:ext cx="8964488" cy="550024"/>
            <a:chOff x="755576" y="4437112"/>
            <a:chExt cx="7920880" cy="550024"/>
          </a:xfrm>
        </p:grpSpPr>
        <p:sp>
          <p:nvSpPr>
            <p:cNvPr id="175" name="Levá složená závorka 174"/>
            <p:cNvSpPr/>
            <p:nvPr/>
          </p:nvSpPr>
          <p:spPr>
            <a:xfrm rot="16200000">
              <a:off x="4589666" y="603022"/>
              <a:ext cx="252700" cy="7920880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76" name="TextovéPole 175"/>
            <p:cNvSpPr txBox="1"/>
            <p:nvPr/>
          </p:nvSpPr>
          <p:spPr>
            <a:xfrm>
              <a:off x="4604448" y="461780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s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1</a:t>
              </a:r>
              <a:endParaRPr lang="cs-CZ" dirty="0"/>
            </a:p>
          </p:txBody>
        </p:sp>
      </p:grpSp>
      <p:cxnSp>
        <p:nvCxnSpPr>
          <p:cNvPr id="177" name="Přímá spojovací čára 176"/>
          <p:cNvCxnSpPr/>
          <p:nvPr/>
        </p:nvCxnSpPr>
        <p:spPr>
          <a:xfrm>
            <a:off x="8964488" y="4184412"/>
            <a:ext cx="0" cy="1944216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8" name="Skupina 197"/>
          <p:cNvGrpSpPr/>
          <p:nvPr/>
        </p:nvGrpSpPr>
        <p:grpSpPr>
          <a:xfrm>
            <a:off x="683568" y="4184412"/>
            <a:ext cx="1512168" cy="2494240"/>
            <a:chOff x="683568" y="2924944"/>
            <a:chExt cx="1512168" cy="2494240"/>
          </a:xfrm>
        </p:grpSpPr>
        <p:cxnSp>
          <p:nvCxnSpPr>
            <p:cNvPr id="187" name="Přímá spojovací šipka 186"/>
            <p:cNvCxnSpPr/>
            <p:nvPr/>
          </p:nvCxnSpPr>
          <p:spPr>
            <a:xfrm>
              <a:off x="683568" y="2996952"/>
              <a:ext cx="1152128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TextovéPole 187"/>
            <p:cNvSpPr txBox="1"/>
            <p:nvPr/>
          </p:nvSpPr>
          <p:spPr>
            <a:xfrm>
              <a:off x="1043608" y="292494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a</a:t>
              </a:r>
              <a:endParaRPr lang="cs-CZ" dirty="0"/>
            </a:p>
          </p:txBody>
        </p:sp>
        <p:cxnSp>
          <p:nvCxnSpPr>
            <p:cNvPr id="189" name="Přímá spojovací šipka 188"/>
            <p:cNvCxnSpPr/>
            <p:nvPr/>
          </p:nvCxnSpPr>
          <p:spPr>
            <a:xfrm>
              <a:off x="683568" y="5121860"/>
              <a:ext cx="1512168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TextovéPole 189"/>
            <p:cNvSpPr txBox="1"/>
            <p:nvPr/>
          </p:nvSpPr>
          <p:spPr>
            <a:xfrm>
              <a:off x="1115616" y="504985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m</a:t>
              </a:r>
              <a:endParaRPr lang="cs-CZ" dirty="0"/>
            </a:p>
          </p:txBody>
        </p:sp>
      </p:grpSp>
      <p:pic>
        <p:nvPicPr>
          <p:cNvPr id="19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060848"/>
            <a:ext cx="648072" cy="570690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3861048"/>
            <a:ext cx="2857500" cy="342900"/>
          </a:xfrm>
          <a:prstGeom prst="rect">
            <a:avLst/>
          </a:prstGeom>
          <a:noFill/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0" name="Přímá spojovací čára 199"/>
          <p:cNvCxnSpPr/>
          <p:nvPr/>
        </p:nvCxnSpPr>
        <p:spPr>
          <a:xfrm>
            <a:off x="2267744" y="4221088"/>
            <a:ext cx="3024336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708920"/>
            <a:ext cx="1704975" cy="647700"/>
          </a:xfrm>
          <a:prstGeom prst="rect">
            <a:avLst/>
          </a:prstGeom>
          <a:noFill/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3" name="Přímá spojovací čára 202"/>
          <p:cNvCxnSpPr/>
          <p:nvPr/>
        </p:nvCxnSpPr>
        <p:spPr>
          <a:xfrm>
            <a:off x="4644008" y="3356992"/>
            <a:ext cx="187220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564904"/>
            <a:ext cx="1181100" cy="342900"/>
          </a:xfrm>
          <a:prstGeom prst="rect">
            <a:avLst/>
          </a:prstGeom>
          <a:noFill/>
        </p:spPr>
      </p:pic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39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996952"/>
            <a:ext cx="1257300" cy="342900"/>
          </a:xfrm>
          <a:prstGeom prst="rect">
            <a:avLst/>
          </a:prstGeom>
          <a:noFill/>
        </p:spPr>
      </p:pic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3" name="Přímá spojovací čára 212"/>
          <p:cNvCxnSpPr/>
          <p:nvPr/>
        </p:nvCxnSpPr>
        <p:spPr>
          <a:xfrm>
            <a:off x="6948264" y="3356992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Přímá spojovací šipka 215"/>
          <p:cNvCxnSpPr/>
          <p:nvPr/>
        </p:nvCxnSpPr>
        <p:spPr>
          <a:xfrm flipV="1">
            <a:off x="3923928" y="2780928"/>
            <a:ext cx="648072" cy="1008112"/>
          </a:xfrm>
          <a:prstGeom prst="straightConnector1">
            <a:avLst/>
          </a:prstGeom>
          <a:ln w="25400">
            <a:solidFill>
              <a:srgbClr val="287F8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Obdélník 137"/>
          <p:cNvSpPr/>
          <p:nvPr/>
        </p:nvSpPr>
        <p:spPr>
          <a:xfrm>
            <a:off x="1763688" y="1988840"/>
            <a:ext cx="14045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18,3 m/s</a:t>
            </a:r>
            <a:endParaRPr lang="cs-CZ" sz="2000" dirty="0"/>
          </a:p>
        </p:txBody>
      </p:sp>
      <p:sp>
        <p:nvSpPr>
          <p:cNvPr id="139" name="Obdélník 138"/>
          <p:cNvSpPr/>
          <p:nvPr/>
        </p:nvSpPr>
        <p:spPr>
          <a:xfrm>
            <a:off x="1763688" y="2348880"/>
            <a:ext cx="1231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20 m/s</a:t>
            </a:r>
            <a:endParaRPr lang="cs-CZ" sz="20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3501008"/>
            <a:ext cx="1343025" cy="342900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132856"/>
            <a:ext cx="1066800" cy="342900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4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147" name="TextovéPole 146">
            <a:hlinkClick r:id="rId11"/>
          </p:cNvPr>
          <p:cNvSpPr txBox="1"/>
          <p:nvPr/>
        </p:nvSpPr>
        <p:spPr>
          <a:xfrm>
            <a:off x="4427984" y="6611779"/>
            <a:ext cx="4896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1"/>
              </a:rPr>
              <a:t>http://phet.colorado.edu/en/simulation/forces-and-motion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59259E-6 L 0.84271 -2.59259E-6 " pathEditMode="relative" ptsTypes="AA">
                                      <p:cBhvr>
                                        <p:cTn id="39" dur="3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2.59259E-6 L 0.96858 0.0023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864096"/>
          </a:xfrm>
        </p:spPr>
        <p:txBody>
          <a:bodyPr>
            <a:noAutofit/>
          </a:bodyPr>
          <a:lstStyle/>
          <a:p>
            <a:r>
              <a:rPr lang="cs-CZ" sz="2000" dirty="0" smtClean="0"/>
              <a:t>12. Určete rychlost větru, vidíme-li kapky deště padat po úhlem 30° od svislého směru rychlostí 7 m/s.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44522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k</a:t>
            </a:r>
            <a:r>
              <a:rPr lang="cs-CZ" sz="2000" dirty="0" smtClean="0"/>
              <a:t>=7 m/s</a:t>
            </a:r>
          </a:p>
          <a:p>
            <a:pPr>
              <a:buNone/>
            </a:pPr>
            <a:r>
              <a:rPr lang="el-GR" sz="2000" dirty="0" smtClean="0"/>
              <a:t>α</a:t>
            </a:r>
            <a:r>
              <a:rPr lang="cs-CZ" sz="2000" dirty="0" smtClean="0"/>
              <a:t>=30°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</a:t>
            </a:r>
            <a:r>
              <a:rPr lang="cs-CZ" sz="2000" baseline="-25000" dirty="0" smtClean="0">
                <a:solidFill>
                  <a:srgbClr val="FF0000"/>
                </a:solidFill>
              </a:rPr>
              <a:t>v</a:t>
            </a:r>
            <a:r>
              <a:rPr lang="cs-CZ" sz="2000" dirty="0" smtClean="0">
                <a:solidFill>
                  <a:srgbClr val="FF0000"/>
                </a:solidFill>
              </a:rPr>
              <a:t>=? </a:t>
            </a:r>
          </a:p>
          <a:p>
            <a:pPr>
              <a:buNone/>
            </a:pP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564904"/>
            <a:ext cx="237626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2" name="Skupina 181"/>
          <p:cNvGrpSpPr/>
          <p:nvPr/>
        </p:nvGrpSpPr>
        <p:grpSpPr>
          <a:xfrm>
            <a:off x="5004048" y="2132856"/>
            <a:ext cx="3168352" cy="4154760"/>
            <a:chOff x="5004048" y="2132856"/>
            <a:chExt cx="3168352" cy="4154760"/>
          </a:xfrm>
        </p:grpSpPr>
        <p:sp>
          <p:nvSpPr>
            <p:cNvPr id="140" name="Pravoúhlý trojúhelník 139"/>
            <p:cNvSpPr/>
            <p:nvPr/>
          </p:nvSpPr>
          <p:spPr>
            <a:xfrm>
              <a:off x="5436096" y="2132856"/>
              <a:ext cx="2736304" cy="3672408"/>
            </a:xfrm>
            <a:prstGeom prst="rtTriangle">
              <a:avLst/>
            </a:prstGeom>
            <a:solidFill>
              <a:schemeClr val="bg1"/>
            </a:solidFill>
            <a:ln w="25400">
              <a:solidFill>
                <a:srgbClr val="287F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7" name="TextovéPole 146"/>
            <p:cNvSpPr txBox="1"/>
            <p:nvPr/>
          </p:nvSpPr>
          <p:spPr>
            <a:xfrm>
              <a:off x="5436096" y="5229200"/>
              <a:ext cx="64807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3000" dirty="0" smtClean="0"/>
                <a:t>.</a:t>
              </a:r>
              <a:endParaRPr lang="cs-CZ" sz="3000" dirty="0"/>
            </a:p>
          </p:txBody>
        </p:sp>
        <p:sp>
          <p:nvSpPr>
            <p:cNvPr id="155" name="Oblouk 154"/>
            <p:cNvSpPr/>
            <p:nvPr/>
          </p:nvSpPr>
          <p:spPr>
            <a:xfrm>
              <a:off x="5004048" y="5373216"/>
              <a:ext cx="914400" cy="914400"/>
            </a:xfrm>
            <a:prstGeom prst="arc">
              <a:avLst>
                <a:gd name="adj1" fmla="val 16086601"/>
                <a:gd name="adj2" fmla="val 21363289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56" name="TextovéPole 155"/>
            <p:cNvSpPr txBox="1"/>
            <p:nvPr/>
          </p:nvSpPr>
          <p:spPr>
            <a:xfrm>
              <a:off x="5436096" y="2492896"/>
              <a:ext cx="5040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3000" dirty="0" smtClean="0"/>
                <a:t>α</a:t>
              </a:r>
              <a:endParaRPr lang="cs-CZ" sz="3000" dirty="0"/>
            </a:p>
          </p:txBody>
        </p:sp>
        <p:sp>
          <p:nvSpPr>
            <p:cNvPr id="157" name="Oblouk 156"/>
            <p:cNvSpPr/>
            <p:nvPr/>
          </p:nvSpPr>
          <p:spPr>
            <a:xfrm rot="6687460">
              <a:off x="5067600" y="2196408"/>
              <a:ext cx="914400" cy="914400"/>
            </a:xfrm>
            <a:prstGeom prst="arc">
              <a:avLst>
                <a:gd name="adj1" fmla="val 16324732"/>
                <a:gd name="adj2" fmla="val 20959221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83" name="Skupina 182"/>
          <p:cNvGrpSpPr/>
          <p:nvPr/>
        </p:nvGrpSpPr>
        <p:grpSpPr>
          <a:xfrm>
            <a:off x="5940152" y="3068960"/>
            <a:ext cx="1984474" cy="3429382"/>
            <a:chOff x="5940152" y="3068960"/>
            <a:chExt cx="1984474" cy="3429382"/>
          </a:xfrm>
        </p:grpSpPr>
        <p:cxnSp>
          <p:nvCxnSpPr>
            <p:cNvPr id="158" name="Přímá spojovací šipka 157"/>
            <p:cNvCxnSpPr/>
            <p:nvPr/>
          </p:nvCxnSpPr>
          <p:spPr>
            <a:xfrm>
              <a:off x="5940152" y="6093296"/>
              <a:ext cx="1512168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TextovéPole 158"/>
            <p:cNvSpPr txBox="1"/>
            <p:nvPr/>
          </p:nvSpPr>
          <p:spPr>
            <a:xfrm>
              <a:off x="6372200" y="6021288"/>
              <a:ext cx="57606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500" dirty="0" smtClean="0">
                  <a:solidFill>
                    <a:srgbClr val="FF0000"/>
                  </a:solidFill>
                </a:rPr>
                <a:t>v</a:t>
              </a:r>
              <a:r>
                <a:rPr lang="cs-CZ" sz="2500" baseline="-25000" dirty="0" smtClean="0">
                  <a:solidFill>
                    <a:srgbClr val="FF0000"/>
                  </a:solidFill>
                </a:rPr>
                <a:t>v</a:t>
              </a:r>
              <a:endParaRPr lang="cs-CZ" sz="2500" dirty="0">
                <a:solidFill>
                  <a:srgbClr val="FF0000"/>
                </a:solidFill>
              </a:endParaRPr>
            </a:p>
          </p:txBody>
        </p:sp>
        <p:cxnSp>
          <p:nvCxnSpPr>
            <p:cNvPr id="160" name="Přímá spojovací šipka 159"/>
            <p:cNvCxnSpPr/>
            <p:nvPr/>
          </p:nvCxnSpPr>
          <p:spPr>
            <a:xfrm>
              <a:off x="7020272" y="3068960"/>
              <a:ext cx="904354" cy="124991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ovéPole 160"/>
            <p:cNvSpPr txBox="1"/>
            <p:nvPr/>
          </p:nvSpPr>
          <p:spPr>
            <a:xfrm>
              <a:off x="7092280" y="3573016"/>
              <a:ext cx="56167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500" dirty="0" smtClean="0"/>
                <a:t>v</a:t>
              </a:r>
              <a:r>
                <a:rPr lang="cs-CZ" sz="2500" baseline="-25000" dirty="0" smtClean="0"/>
                <a:t>k</a:t>
              </a:r>
              <a:endParaRPr lang="cs-CZ" sz="2500" dirty="0"/>
            </a:p>
          </p:txBody>
        </p:sp>
      </p:grp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8" name="Přímá spojovací čára 177"/>
          <p:cNvCxnSpPr/>
          <p:nvPr/>
        </p:nvCxnSpPr>
        <p:spPr>
          <a:xfrm>
            <a:off x="755576" y="5517232"/>
            <a:ext cx="158417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852936"/>
            <a:ext cx="1114425" cy="619125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717032"/>
            <a:ext cx="1495425" cy="342900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437112"/>
            <a:ext cx="1095375" cy="342900"/>
          </a:xfrm>
          <a:prstGeom prst="rect">
            <a:avLst/>
          </a:prstGeom>
          <a:noFill/>
        </p:spPr>
      </p:pic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157192"/>
            <a:ext cx="1428750" cy="342900"/>
          </a:xfrm>
          <a:prstGeom prst="rect">
            <a:avLst/>
          </a:prstGeom>
          <a:noFill/>
        </p:spPr>
      </p:pic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6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72819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13. Motorový člun přeplouvá přes řeku o šířce 300 m; přitom je unášen vodním proudem. Rychlost člunu vzhledem k vodě je 1,6 m/s, rychlost vodního proudu vzhledem k břehům 1,2 m/s. O jakou vzdálenost unese voda člun ve směru proudu řeky? Jakou dráhu člun při přeplouvání urazí a jakou rychlostí se po této dráze pohybuje? Jaký úhel svírá vektor výsledné rychlosti člunu se směrem kolmým k břehům řeky?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636912"/>
            <a:ext cx="8784976" cy="4221088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l</a:t>
            </a:r>
            <a:r>
              <a:rPr lang="cs-CZ" sz="2000" dirty="0" smtClean="0"/>
              <a:t>=1,6 m/s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p</a:t>
            </a:r>
            <a:r>
              <a:rPr lang="cs-CZ" sz="2000" dirty="0" smtClean="0"/>
              <a:t>= 1,2 m/s</a:t>
            </a:r>
          </a:p>
          <a:p>
            <a:pPr>
              <a:buNone/>
            </a:pPr>
            <a:r>
              <a:rPr lang="cs-CZ" sz="2000" dirty="0" smtClean="0"/>
              <a:t>s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=300 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s</a:t>
            </a:r>
            <a:r>
              <a:rPr lang="cs-CZ" sz="2000" baseline="-25000" dirty="0" smtClean="0">
                <a:solidFill>
                  <a:srgbClr val="FF0000"/>
                </a:solidFill>
              </a:rPr>
              <a:t>2</a:t>
            </a:r>
            <a:r>
              <a:rPr lang="cs-CZ" sz="2000" dirty="0" smtClean="0">
                <a:solidFill>
                  <a:srgbClr val="FF0000"/>
                </a:solidFill>
              </a:rPr>
              <a:t>=?; s</a:t>
            </a:r>
            <a:r>
              <a:rPr lang="cs-CZ" sz="2000" baseline="-25000" dirty="0" smtClean="0">
                <a:solidFill>
                  <a:srgbClr val="FF0000"/>
                </a:solidFill>
              </a:rPr>
              <a:t>3</a:t>
            </a:r>
            <a:r>
              <a:rPr lang="cs-CZ" sz="2000" dirty="0" smtClean="0">
                <a:solidFill>
                  <a:srgbClr val="FF0000"/>
                </a:solidFill>
              </a:rPr>
              <a:t>=?; v=?; </a:t>
            </a:r>
            <a:r>
              <a:rPr lang="el-GR" sz="2000" dirty="0" smtClean="0">
                <a:solidFill>
                  <a:srgbClr val="FF0000"/>
                </a:solidFill>
              </a:rPr>
              <a:t>α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564904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4077072"/>
            <a:ext cx="367240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1" name="Skupina 140"/>
          <p:cNvGrpSpPr/>
          <p:nvPr/>
        </p:nvGrpSpPr>
        <p:grpSpPr>
          <a:xfrm rot="10800000">
            <a:off x="6084168" y="3068960"/>
            <a:ext cx="2016224" cy="3074640"/>
            <a:chOff x="5004048" y="2132856"/>
            <a:chExt cx="3168352" cy="4154760"/>
          </a:xfrm>
        </p:grpSpPr>
        <p:sp>
          <p:nvSpPr>
            <p:cNvPr id="142" name="Pravoúhlý trojúhelník 141"/>
            <p:cNvSpPr/>
            <p:nvPr/>
          </p:nvSpPr>
          <p:spPr>
            <a:xfrm>
              <a:off x="5436096" y="2132856"/>
              <a:ext cx="2736304" cy="3672408"/>
            </a:xfrm>
            <a:prstGeom prst="rtTriangle">
              <a:avLst/>
            </a:prstGeom>
            <a:solidFill>
              <a:schemeClr val="bg1"/>
            </a:solidFill>
            <a:ln w="25400">
              <a:solidFill>
                <a:srgbClr val="287F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3" name="TextovéPole 142"/>
            <p:cNvSpPr txBox="1"/>
            <p:nvPr/>
          </p:nvSpPr>
          <p:spPr>
            <a:xfrm>
              <a:off x="5374376" y="5149792"/>
              <a:ext cx="648071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cs-CZ" sz="3000" dirty="0" smtClean="0"/>
                <a:t>.</a:t>
              </a:r>
              <a:endParaRPr lang="cs-CZ" sz="3000" dirty="0"/>
            </a:p>
          </p:txBody>
        </p:sp>
        <p:sp>
          <p:nvSpPr>
            <p:cNvPr id="144" name="Oblouk 143"/>
            <p:cNvSpPr/>
            <p:nvPr/>
          </p:nvSpPr>
          <p:spPr>
            <a:xfrm>
              <a:off x="5004048" y="5373216"/>
              <a:ext cx="914400" cy="914400"/>
            </a:xfrm>
            <a:prstGeom prst="arc">
              <a:avLst>
                <a:gd name="adj1" fmla="val 16086601"/>
                <a:gd name="adj2" fmla="val 21363289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5" name="TextovéPole 144"/>
            <p:cNvSpPr txBox="1"/>
            <p:nvPr/>
          </p:nvSpPr>
          <p:spPr>
            <a:xfrm rot="10800000">
              <a:off x="5518391" y="2814487"/>
              <a:ext cx="5040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3000" dirty="0" smtClean="0"/>
                <a:t>α</a:t>
              </a:r>
              <a:endParaRPr lang="cs-CZ" sz="3000" dirty="0"/>
            </a:p>
          </p:txBody>
        </p:sp>
        <p:sp>
          <p:nvSpPr>
            <p:cNvPr id="146" name="Oblouk 145"/>
            <p:cNvSpPr/>
            <p:nvPr/>
          </p:nvSpPr>
          <p:spPr>
            <a:xfrm rot="6687460">
              <a:off x="5171552" y="2341951"/>
              <a:ext cx="914400" cy="914400"/>
            </a:xfrm>
            <a:prstGeom prst="arc">
              <a:avLst>
                <a:gd name="adj1" fmla="val 16324732"/>
                <a:gd name="adj2" fmla="val 21535594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cxnSp>
        <p:nvCxnSpPr>
          <p:cNvPr id="149" name="Přímá spojovací čára 148"/>
          <p:cNvCxnSpPr/>
          <p:nvPr/>
        </p:nvCxnSpPr>
        <p:spPr>
          <a:xfrm>
            <a:off x="5508104" y="3429000"/>
            <a:ext cx="295232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Přímá spojovací čára 153"/>
          <p:cNvCxnSpPr/>
          <p:nvPr/>
        </p:nvCxnSpPr>
        <p:spPr>
          <a:xfrm>
            <a:off x="5508104" y="6165304"/>
            <a:ext cx="295232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Skupina 147"/>
          <p:cNvGrpSpPr/>
          <p:nvPr/>
        </p:nvGrpSpPr>
        <p:grpSpPr>
          <a:xfrm>
            <a:off x="4788024" y="3429000"/>
            <a:ext cx="720080" cy="2736304"/>
            <a:chOff x="611560" y="3645024"/>
            <a:chExt cx="720080" cy="2736304"/>
          </a:xfrm>
        </p:grpSpPr>
        <p:sp>
          <p:nvSpPr>
            <p:cNvPr id="170" name="Levá složená závorka 169"/>
            <p:cNvSpPr/>
            <p:nvPr/>
          </p:nvSpPr>
          <p:spPr>
            <a:xfrm>
              <a:off x="971600" y="3645024"/>
              <a:ext cx="360040" cy="2736304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92" name="TextovéPole 191"/>
            <p:cNvSpPr txBox="1"/>
            <p:nvPr/>
          </p:nvSpPr>
          <p:spPr>
            <a:xfrm>
              <a:off x="611560" y="479715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1</a:t>
              </a:r>
              <a:endParaRPr lang="cs-CZ" baseline="-25000" dirty="0"/>
            </a:p>
          </p:txBody>
        </p:sp>
      </p:grpSp>
      <p:grpSp>
        <p:nvGrpSpPr>
          <p:cNvPr id="150" name="Skupina 149"/>
          <p:cNvGrpSpPr/>
          <p:nvPr/>
        </p:nvGrpSpPr>
        <p:grpSpPr>
          <a:xfrm>
            <a:off x="6300192" y="2852936"/>
            <a:ext cx="2304256" cy="2304256"/>
            <a:chOff x="2123728" y="3068960"/>
            <a:chExt cx="2304256" cy="2304256"/>
          </a:xfrm>
        </p:grpSpPr>
        <p:cxnSp>
          <p:nvCxnSpPr>
            <p:cNvPr id="193" name="Přímá spojovací šipka 192"/>
            <p:cNvCxnSpPr/>
            <p:nvPr/>
          </p:nvCxnSpPr>
          <p:spPr>
            <a:xfrm flipH="1">
              <a:off x="2123728" y="3429000"/>
              <a:ext cx="136815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TextovéPole 193"/>
            <p:cNvSpPr txBox="1"/>
            <p:nvPr/>
          </p:nvSpPr>
          <p:spPr>
            <a:xfrm>
              <a:off x="2627784" y="3068960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p</a:t>
              </a:r>
              <a:endParaRPr lang="cs-CZ" dirty="0"/>
            </a:p>
          </p:txBody>
        </p:sp>
        <p:cxnSp>
          <p:nvCxnSpPr>
            <p:cNvPr id="196" name="Přímá spojovací šipka 195"/>
            <p:cNvCxnSpPr/>
            <p:nvPr/>
          </p:nvCxnSpPr>
          <p:spPr>
            <a:xfrm flipV="1">
              <a:off x="3995936" y="4293096"/>
              <a:ext cx="0" cy="108012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TextovéPole 197"/>
            <p:cNvSpPr txBox="1"/>
            <p:nvPr/>
          </p:nvSpPr>
          <p:spPr>
            <a:xfrm>
              <a:off x="3995936" y="46531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l</a:t>
              </a:r>
              <a:endParaRPr lang="cs-CZ" dirty="0"/>
            </a:p>
          </p:txBody>
        </p:sp>
      </p:grp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5373216"/>
            <a:ext cx="857250" cy="647700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6165304"/>
            <a:ext cx="1228725" cy="342900"/>
          </a:xfrm>
          <a:prstGeom prst="rect">
            <a:avLst/>
          </a:prstGeom>
          <a:noFill/>
        </p:spPr>
      </p:pic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2" name="Přímá spojovací čára 211"/>
          <p:cNvCxnSpPr/>
          <p:nvPr/>
        </p:nvCxnSpPr>
        <p:spPr>
          <a:xfrm>
            <a:off x="2123728" y="6525344"/>
            <a:ext cx="1368152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ovéPole 150"/>
          <p:cNvSpPr txBox="1"/>
          <p:nvPr/>
        </p:nvSpPr>
        <p:spPr>
          <a:xfrm>
            <a:off x="251520" y="4149080"/>
            <a:ext cx="392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Při veslování urazí loďka 300 m za:</a:t>
            </a:r>
            <a:endParaRPr lang="cs-CZ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725144"/>
            <a:ext cx="876300" cy="34290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4653136"/>
            <a:ext cx="657225" cy="619125"/>
          </a:xfrm>
          <a:prstGeom prst="rect">
            <a:avLst/>
          </a:prstGeom>
          <a:noFill/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5" name="Šipka doprava 154"/>
          <p:cNvSpPr/>
          <p:nvPr/>
        </p:nvSpPr>
        <p:spPr>
          <a:xfrm>
            <a:off x="1547664" y="4797152"/>
            <a:ext cx="360040" cy="144016"/>
          </a:xfrm>
          <a:prstGeom prst="rightArrow">
            <a:avLst/>
          </a:prstGeom>
          <a:solidFill>
            <a:srgbClr val="287F88"/>
          </a:solidFill>
          <a:ln>
            <a:solidFill>
              <a:srgbClr val="287F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6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15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496944" cy="1589112"/>
          </a:xfrm>
        </p:spPr>
        <p:txBody>
          <a:bodyPr>
            <a:noAutofit/>
          </a:bodyPr>
          <a:lstStyle/>
          <a:p>
            <a:r>
              <a:rPr lang="cs-CZ" sz="3000" dirty="0" smtClean="0"/>
              <a:t>14. Co vyjadřuje tečné a normálové zrychlení a jaké mají tyto vektory směry? 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5" name="TextovéPole 34"/>
          <p:cNvSpPr txBox="1"/>
          <p:nvPr/>
        </p:nvSpPr>
        <p:spPr>
          <a:xfrm>
            <a:off x="4355976" y="6611779"/>
            <a:ext cx="5005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3"/>
              </a:rPr>
              <a:t>http://phet.colorado.edu/en/simulation/ladybug-motion-2d</a:t>
            </a:r>
            <a:endParaRPr lang="cs-CZ" sz="1000" b="1" dirty="0">
              <a:solidFill>
                <a:srgbClr val="0070C0"/>
              </a:solidFill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4355976" y="6381328"/>
            <a:ext cx="5005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4"/>
              </a:rPr>
              <a:t>http://phet.colorado.edu/en/simulation/maze-game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496944" cy="1589112"/>
          </a:xfrm>
        </p:spPr>
        <p:txBody>
          <a:bodyPr>
            <a:noAutofit/>
          </a:bodyPr>
          <a:lstStyle/>
          <a:p>
            <a:r>
              <a:rPr lang="cs-CZ" sz="3000" dirty="0" smtClean="0"/>
              <a:t>15. Má objekt pohybující se rovnoměrným pohybem po kružnici zrychlení? Pokud ano, jak se nazývá? 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4355976" y="6611779"/>
            <a:ext cx="5005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3"/>
              </a:rPr>
              <a:t>http://phet.colorado.edu/en/simulation/ladybug-motion-2d</a:t>
            </a:r>
            <a:endParaRPr lang="cs-CZ" sz="1000" b="1" dirty="0">
              <a:solidFill>
                <a:srgbClr val="0070C0"/>
              </a:solidFill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4355976" y="6381328"/>
            <a:ext cx="5005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4"/>
              </a:rPr>
              <a:t>http://phet.colorado.edu/en/simulation/maze-game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517632" cy="1066800"/>
          </a:xfrm>
        </p:spPr>
        <p:txBody>
          <a:bodyPr>
            <a:normAutofit/>
          </a:bodyPr>
          <a:lstStyle/>
          <a:p>
            <a:r>
              <a:rPr lang="cs-CZ" sz="2000" dirty="0" smtClean="0"/>
              <a:t>v</a:t>
            </a:r>
            <a:r>
              <a:rPr lang="cs-CZ" sz="2000" baseline="-25000" dirty="0" smtClean="0"/>
              <a:t>l</a:t>
            </a:r>
            <a:r>
              <a:rPr lang="cs-CZ" sz="2000" dirty="0" smtClean="0"/>
              <a:t>=1,6 m/s; v</a:t>
            </a:r>
            <a:r>
              <a:rPr lang="cs-CZ" sz="2000" baseline="-25000" dirty="0" smtClean="0"/>
              <a:t>p</a:t>
            </a:r>
            <a:r>
              <a:rPr lang="cs-CZ" sz="2000" dirty="0" smtClean="0"/>
              <a:t>= 1,2 m/s; s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=300 m; </a:t>
            </a:r>
            <a:r>
              <a:rPr lang="cs-CZ" sz="2000" dirty="0" smtClean="0">
                <a:solidFill>
                  <a:srgbClr val="FF0000"/>
                </a:solidFill>
              </a:rPr>
              <a:t>s</a:t>
            </a:r>
            <a:r>
              <a:rPr lang="cs-CZ" sz="2000" baseline="-25000" dirty="0" smtClean="0">
                <a:solidFill>
                  <a:srgbClr val="FF0000"/>
                </a:solidFill>
              </a:rPr>
              <a:t>2</a:t>
            </a:r>
            <a:r>
              <a:rPr lang="cs-CZ" sz="2000" dirty="0" smtClean="0">
                <a:solidFill>
                  <a:srgbClr val="FF0000"/>
                </a:solidFill>
              </a:rPr>
              <a:t>=?; s</a:t>
            </a:r>
            <a:r>
              <a:rPr lang="cs-CZ" sz="2000" baseline="-25000" dirty="0" smtClean="0">
                <a:solidFill>
                  <a:srgbClr val="FF0000"/>
                </a:solidFill>
              </a:rPr>
              <a:t>3</a:t>
            </a:r>
            <a:r>
              <a:rPr lang="cs-CZ" sz="2000" dirty="0" smtClean="0">
                <a:solidFill>
                  <a:srgbClr val="FF0000"/>
                </a:solidFill>
              </a:rPr>
              <a:t>=?; v=?</a:t>
            </a:r>
            <a:r>
              <a:rPr lang="cs-CZ" dirty="0" smtClean="0">
                <a:solidFill>
                  <a:srgbClr val="FF0000"/>
                </a:solidFill>
              </a:rPr>
              <a:t/>
            </a:r>
            <a:br>
              <a:rPr lang="cs-CZ" dirty="0" smtClean="0">
                <a:solidFill>
                  <a:srgbClr val="FF0000"/>
                </a:solidFill>
              </a:rPr>
            </a:br>
            <a:endParaRPr lang="cs-CZ" dirty="0"/>
          </a:p>
        </p:txBody>
      </p:sp>
      <p:sp>
        <p:nvSpPr>
          <p:cNvPr id="17" name="Zástupný symbol pro obsah 16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557863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557863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cxnSp>
        <p:nvCxnSpPr>
          <p:cNvPr id="4" name="Přímá spojovací čára 3"/>
          <p:cNvCxnSpPr/>
          <p:nvPr/>
        </p:nvCxnSpPr>
        <p:spPr>
          <a:xfrm>
            <a:off x="251520" y="1124744"/>
            <a:ext cx="86409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29" name="Přímá spojovací čára 28"/>
          <p:cNvCxnSpPr/>
          <p:nvPr/>
        </p:nvCxnSpPr>
        <p:spPr>
          <a:xfrm>
            <a:off x="611560" y="6093296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5733256"/>
            <a:ext cx="1257300" cy="342900"/>
          </a:xfrm>
          <a:prstGeom prst="rect">
            <a:avLst/>
          </a:prstGeom>
          <a:noFill/>
        </p:spPr>
      </p:pic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5301208"/>
            <a:ext cx="1714500" cy="342900"/>
          </a:xfrm>
          <a:prstGeom prst="rect">
            <a:avLst/>
          </a:prstGeom>
          <a:noFill/>
        </p:spPr>
      </p:pic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807" name="Picture 1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869160"/>
            <a:ext cx="1724025" cy="352425"/>
          </a:xfrm>
          <a:prstGeom prst="rect">
            <a:avLst/>
          </a:prstGeom>
          <a:noFill/>
        </p:spPr>
      </p:pic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12" name="Rectangle 2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14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813" name="Picture 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5733256"/>
            <a:ext cx="1571625" cy="352425"/>
          </a:xfrm>
          <a:prstGeom prst="rect">
            <a:avLst/>
          </a:prstGeom>
          <a:noFill/>
        </p:spPr>
      </p:pic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816" name="Picture 2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6165304"/>
            <a:ext cx="1247775" cy="342900"/>
          </a:xfrm>
          <a:prstGeom prst="rect">
            <a:avLst/>
          </a:prstGeom>
          <a:noFill/>
        </p:spPr>
      </p:pic>
      <p:sp>
        <p:nvSpPr>
          <p:cNvPr id="33818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9" name="Přímá spojovací čára 68"/>
          <p:cNvCxnSpPr/>
          <p:nvPr/>
        </p:nvCxnSpPr>
        <p:spPr>
          <a:xfrm>
            <a:off x="4788024" y="6525344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819" name="Picture 2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5301208"/>
            <a:ext cx="2114550" cy="352425"/>
          </a:xfrm>
          <a:prstGeom prst="rect">
            <a:avLst/>
          </a:prstGeom>
          <a:noFill/>
        </p:spPr>
      </p:pic>
      <p:sp>
        <p:nvSpPr>
          <p:cNvPr id="33821" name="Rectangle 2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Přímá spojovací čára 81"/>
          <p:cNvCxnSpPr/>
          <p:nvPr/>
        </p:nvCxnSpPr>
        <p:spPr>
          <a:xfrm>
            <a:off x="7452320" y="6525344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Skupina 76"/>
          <p:cNvGrpSpPr/>
          <p:nvPr/>
        </p:nvGrpSpPr>
        <p:grpSpPr>
          <a:xfrm>
            <a:off x="1475656" y="1124744"/>
            <a:ext cx="2016224" cy="3722712"/>
            <a:chOff x="1475656" y="1196752"/>
            <a:chExt cx="2016224" cy="3722712"/>
          </a:xfrm>
        </p:grpSpPr>
        <p:cxnSp>
          <p:nvCxnSpPr>
            <p:cNvPr id="19" name="Přímá spojovací šipka 18"/>
            <p:cNvCxnSpPr/>
            <p:nvPr/>
          </p:nvCxnSpPr>
          <p:spPr>
            <a:xfrm flipH="1">
              <a:off x="1691680" y="1556792"/>
              <a:ext cx="136815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ovéPole 19"/>
            <p:cNvSpPr txBox="1"/>
            <p:nvPr/>
          </p:nvSpPr>
          <p:spPr>
            <a:xfrm>
              <a:off x="2123728" y="119675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p</a:t>
              </a:r>
              <a:endParaRPr lang="cs-CZ" dirty="0"/>
            </a:p>
          </p:txBody>
        </p:sp>
        <p:grpSp>
          <p:nvGrpSpPr>
            <p:cNvPr id="87" name="Skupina 86"/>
            <p:cNvGrpSpPr/>
            <p:nvPr/>
          </p:nvGrpSpPr>
          <p:grpSpPr>
            <a:xfrm>
              <a:off x="1475656" y="1556792"/>
              <a:ext cx="2016224" cy="3362672"/>
              <a:chOff x="5868144" y="1916832"/>
              <a:chExt cx="2016224" cy="3362672"/>
            </a:xfrm>
          </p:grpSpPr>
          <p:grpSp>
            <p:nvGrpSpPr>
              <p:cNvPr id="88" name="Skupina 38"/>
              <p:cNvGrpSpPr/>
              <p:nvPr/>
            </p:nvGrpSpPr>
            <p:grpSpPr>
              <a:xfrm rot="10800000">
                <a:off x="5868144" y="2204864"/>
                <a:ext cx="2016224" cy="3074640"/>
                <a:chOff x="5004048" y="2132856"/>
                <a:chExt cx="3168352" cy="4154760"/>
              </a:xfrm>
            </p:grpSpPr>
            <p:sp>
              <p:nvSpPr>
                <p:cNvPr id="95" name="Pravoúhlý trojúhelník 94"/>
                <p:cNvSpPr/>
                <p:nvPr/>
              </p:nvSpPr>
              <p:spPr>
                <a:xfrm>
                  <a:off x="5436096" y="2132856"/>
                  <a:ext cx="2736304" cy="3672408"/>
                </a:xfrm>
                <a:prstGeom prst="rtTriangle">
                  <a:avLst/>
                </a:prstGeom>
                <a:solidFill>
                  <a:schemeClr val="bg1"/>
                </a:solidFill>
                <a:ln w="25400">
                  <a:solidFill>
                    <a:srgbClr val="287F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96" name="TextovéPole 95"/>
                <p:cNvSpPr txBox="1"/>
                <p:nvPr/>
              </p:nvSpPr>
              <p:spPr>
                <a:xfrm>
                  <a:off x="5374376" y="5149792"/>
                  <a:ext cx="648071" cy="55399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3000" dirty="0" smtClean="0"/>
                    <a:t>.</a:t>
                  </a:r>
                  <a:endParaRPr lang="cs-CZ" sz="3000" dirty="0"/>
                </a:p>
              </p:txBody>
            </p:sp>
            <p:sp>
              <p:nvSpPr>
                <p:cNvPr id="97" name="Oblouk 96"/>
                <p:cNvSpPr/>
                <p:nvPr/>
              </p:nvSpPr>
              <p:spPr>
                <a:xfrm>
                  <a:off x="5004048" y="5373216"/>
                  <a:ext cx="914400" cy="914400"/>
                </a:xfrm>
                <a:prstGeom prst="arc">
                  <a:avLst>
                    <a:gd name="adj1" fmla="val 16086601"/>
                    <a:gd name="adj2" fmla="val 21363289"/>
                  </a:avLst>
                </a:prstGeom>
                <a:ln w="25400">
                  <a:solidFill>
                    <a:srgbClr val="287F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98" name="TextovéPole 97"/>
                <p:cNvSpPr txBox="1"/>
                <p:nvPr/>
              </p:nvSpPr>
              <p:spPr>
                <a:xfrm rot="10800000">
                  <a:off x="5518391" y="2814487"/>
                  <a:ext cx="504056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3000" dirty="0" smtClean="0"/>
                    <a:t>α</a:t>
                  </a:r>
                  <a:endParaRPr lang="cs-CZ" sz="3000" dirty="0"/>
                </a:p>
              </p:txBody>
            </p:sp>
            <p:sp>
              <p:nvSpPr>
                <p:cNvPr id="99" name="Oblouk 98"/>
                <p:cNvSpPr/>
                <p:nvPr/>
              </p:nvSpPr>
              <p:spPr>
                <a:xfrm rot="6687460">
                  <a:off x="5171552" y="2341951"/>
                  <a:ext cx="914400" cy="914400"/>
                </a:xfrm>
                <a:prstGeom prst="arc">
                  <a:avLst>
                    <a:gd name="adj1" fmla="val 16324732"/>
                    <a:gd name="adj2" fmla="val 21535594"/>
                  </a:avLst>
                </a:prstGeom>
                <a:ln w="25400">
                  <a:solidFill>
                    <a:srgbClr val="287F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</p:grpSp>
          <p:sp>
            <p:nvSpPr>
              <p:cNvPr id="91" name="Levá složená závorka 90"/>
              <p:cNvSpPr/>
              <p:nvPr/>
            </p:nvSpPr>
            <p:spPr>
              <a:xfrm rot="16200000" flipH="1">
                <a:off x="6588224" y="1556792"/>
                <a:ext cx="288032" cy="1728192"/>
              </a:xfrm>
              <a:prstGeom prst="leftBrace">
                <a:avLst>
                  <a:gd name="adj1" fmla="val 8333"/>
                  <a:gd name="adj2" fmla="val 47354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92" name="TextovéPole 91"/>
              <p:cNvSpPr txBox="1"/>
              <p:nvPr/>
            </p:nvSpPr>
            <p:spPr>
              <a:xfrm>
                <a:off x="6516216" y="191683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s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2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4" name="TextovéPole 93"/>
              <p:cNvSpPr txBox="1"/>
              <p:nvPr/>
            </p:nvSpPr>
            <p:spPr>
              <a:xfrm flipH="1">
                <a:off x="6156176" y="4005064"/>
                <a:ext cx="5616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cs-CZ" baseline="-25000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26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27" name="Rectangle 35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8" name="Skupina 77"/>
          <p:cNvGrpSpPr/>
          <p:nvPr/>
        </p:nvGrpSpPr>
        <p:grpSpPr>
          <a:xfrm>
            <a:off x="5148064" y="1484784"/>
            <a:ext cx="3009933" cy="3709579"/>
            <a:chOff x="5148064" y="1412776"/>
            <a:chExt cx="3009933" cy="3709579"/>
          </a:xfrm>
        </p:grpSpPr>
        <p:grpSp>
          <p:nvGrpSpPr>
            <p:cNvPr id="74" name="Skupina 73"/>
            <p:cNvGrpSpPr/>
            <p:nvPr/>
          </p:nvGrpSpPr>
          <p:grpSpPr>
            <a:xfrm>
              <a:off x="5580112" y="1412776"/>
              <a:ext cx="2577885" cy="3709579"/>
              <a:chOff x="5868144" y="1916832"/>
              <a:chExt cx="2577885" cy="3709579"/>
            </a:xfrm>
          </p:grpSpPr>
          <p:grpSp>
            <p:nvGrpSpPr>
              <p:cNvPr id="39" name="Skupina 38"/>
              <p:cNvGrpSpPr/>
              <p:nvPr/>
            </p:nvGrpSpPr>
            <p:grpSpPr>
              <a:xfrm rot="10800000">
                <a:off x="5868144" y="2204864"/>
                <a:ext cx="2016224" cy="3074640"/>
                <a:chOff x="5004048" y="2132856"/>
                <a:chExt cx="3168352" cy="4154760"/>
              </a:xfrm>
            </p:grpSpPr>
            <p:sp>
              <p:nvSpPr>
                <p:cNvPr id="40" name="Pravoúhlý trojúhelník 39"/>
                <p:cNvSpPr/>
                <p:nvPr/>
              </p:nvSpPr>
              <p:spPr>
                <a:xfrm>
                  <a:off x="5436096" y="2132856"/>
                  <a:ext cx="2736304" cy="3672408"/>
                </a:xfrm>
                <a:prstGeom prst="rtTriangle">
                  <a:avLst/>
                </a:prstGeom>
                <a:solidFill>
                  <a:schemeClr val="bg1"/>
                </a:solidFill>
                <a:ln w="25400">
                  <a:solidFill>
                    <a:srgbClr val="287F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41" name="TextovéPole 40"/>
                <p:cNvSpPr txBox="1"/>
                <p:nvPr/>
              </p:nvSpPr>
              <p:spPr>
                <a:xfrm>
                  <a:off x="5374376" y="5149792"/>
                  <a:ext cx="648071" cy="55399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3000" dirty="0" smtClean="0"/>
                    <a:t>.</a:t>
                  </a:r>
                  <a:endParaRPr lang="cs-CZ" sz="3000" dirty="0"/>
                </a:p>
              </p:txBody>
            </p:sp>
            <p:sp>
              <p:nvSpPr>
                <p:cNvPr id="42" name="Oblouk 41"/>
                <p:cNvSpPr/>
                <p:nvPr/>
              </p:nvSpPr>
              <p:spPr>
                <a:xfrm>
                  <a:off x="5004048" y="5373216"/>
                  <a:ext cx="914400" cy="914400"/>
                </a:xfrm>
                <a:prstGeom prst="arc">
                  <a:avLst>
                    <a:gd name="adj1" fmla="val 16086601"/>
                    <a:gd name="adj2" fmla="val 21363289"/>
                  </a:avLst>
                </a:prstGeom>
                <a:ln w="25400">
                  <a:solidFill>
                    <a:srgbClr val="287F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43" name="TextovéPole 42"/>
                <p:cNvSpPr txBox="1"/>
                <p:nvPr/>
              </p:nvSpPr>
              <p:spPr>
                <a:xfrm rot="10800000">
                  <a:off x="5518391" y="2814487"/>
                  <a:ext cx="504056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3000" dirty="0" smtClean="0"/>
                    <a:t>α</a:t>
                  </a:r>
                  <a:endParaRPr lang="cs-CZ" sz="3000" dirty="0"/>
                </a:p>
              </p:txBody>
            </p:sp>
            <p:sp>
              <p:nvSpPr>
                <p:cNvPr id="44" name="Oblouk 43"/>
                <p:cNvSpPr/>
                <p:nvPr/>
              </p:nvSpPr>
              <p:spPr>
                <a:xfrm rot="6687460">
                  <a:off x="5171552" y="2341951"/>
                  <a:ext cx="914400" cy="914400"/>
                </a:xfrm>
                <a:prstGeom prst="arc">
                  <a:avLst>
                    <a:gd name="adj1" fmla="val 16324732"/>
                    <a:gd name="adj2" fmla="val 21535594"/>
                  </a:avLst>
                </a:prstGeom>
                <a:ln w="25400">
                  <a:solidFill>
                    <a:srgbClr val="287F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</p:grpSp>
          <p:sp>
            <p:nvSpPr>
              <p:cNvPr id="47" name="Levá složená závorka 46"/>
              <p:cNvSpPr/>
              <p:nvPr/>
            </p:nvSpPr>
            <p:spPr>
              <a:xfrm flipH="1">
                <a:off x="7596336" y="2564904"/>
                <a:ext cx="288033" cy="2736304"/>
              </a:xfrm>
              <a:prstGeom prst="leftBrac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48" name="TextovéPole 47"/>
              <p:cNvSpPr txBox="1"/>
              <p:nvPr/>
            </p:nvSpPr>
            <p:spPr>
              <a:xfrm flipH="1">
                <a:off x="7884368" y="3717032"/>
                <a:ext cx="5616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s</a:t>
                </a:r>
                <a:r>
                  <a:rPr lang="cs-CZ" baseline="-25000" dirty="0" smtClean="0"/>
                  <a:t>1</a:t>
                </a:r>
                <a:endParaRPr lang="cs-CZ" baseline="-25000" dirty="0"/>
              </a:p>
            </p:txBody>
          </p:sp>
          <p:sp>
            <p:nvSpPr>
              <p:cNvPr id="49" name="Levá složená závorka 48"/>
              <p:cNvSpPr/>
              <p:nvPr/>
            </p:nvSpPr>
            <p:spPr>
              <a:xfrm rot="16200000" flipH="1">
                <a:off x="6591847" y="1553169"/>
                <a:ext cx="280785" cy="1728192"/>
              </a:xfrm>
              <a:prstGeom prst="leftBrace">
                <a:avLst>
                  <a:gd name="adj1" fmla="val 8333"/>
                  <a:gd name="adj2" fmla="val 47795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51" name="TextovéPole 50"/>
              <p:cNvSpPr txBox="1"/>
              <p:nvPr/>
            </p:nvSpPr>
            <p:spPr>
              <a:xfrm>
                <a:off x="6516216" y="191683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s</a:t>
                </a:r>
                <a:r>
                  <a:rPr lang="cs-CZ" baseline="-25000" dirty="0" smtClean="0"/>
                  <a:t>2</a:t>
                </a:r>
                <a:endParaRPr lang="cs-CZ" dirty="0"/>
              </a:p>
            </p:txBody>
          </p:sp>
          <p:sp>
            <p:nvSpPr>
              <p:cNvPr id="52" name="Levá složená závorka 51"/>
              <p:cNvSpPr/>
              <p:nvPr/>
            </p:nvSpPr>
            <p:spPr>
              <a:xfrm rot="19655835">
                <a:off x="6496987" y="2389798"/>
                <a:ext cx="286865" cy="3236613"/>
              </a:xfrm>
              <a:prstGeom prst="leftBrac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53" name="TextovéPole 52"/>
              <p:cNvSpPr txBox="1"/>
              <p:nvPr/>
            </p:nvSpPr>
            <p:spPr>
              <a:xfrm flipH="1">
                <a:off x="6156176" y="4005064"/>
                <a:ext cx="5616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s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3</a:t>
                </a:r>
                <a:endParaRPr lang="cs-CZ" baseline="-250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68" name="Přímá spojovací šipka 67"/>
            <p:cNvCxnSpPr/>
            <p:nvPr/>
          </p:nvCxnSpPr>
          <p:spPr>
            <a:xfrm flipH="1" flipV="1">
              <a:off x="5220072" y="2996952"/>
              <a:ext cx="792088" cy="122413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ovéPole 72"/>
            <p:cNvSpPr txBox="1"/>
            <p:nvPr/>
          </p:nvSpPr>
          <p:spPr>
            <a:xfrm>
              <a:off x="5148064" y="350100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endParaRPr lang="cs-CZ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75" name="Přímá spojovací čára 74"/>
          <p:cNvCxnSpPr/>
          <p:nvPr/>
        </p:nvCxnSpPr>
        <p:spPr>
          <a:xfrm>
            <a:off x="4572000" y="1196752"/>
            <a:ext cx="0" cy="5544616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869160"/>
            <a:ext cx="1009650" cy="371475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869160"/>
            <a:ext cx="704850" cy="561975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5445224"/>
            <a:ext cx="1095375" cy="657225"/>
          </a:xfrm>
          <a:prstGeom prst="rect">
            <a:avLst/>
          </a:prstGeom>
          <a:noFill/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165304"/>
            <a:ext cx="1133475" cy="342900"/>
          </a:xfrm>
          <a:prstGeom prst="rect">
            <a:avLst/>
          </a:prstGeom>
          <a:noFill/>
        </p:spPr>
      </p:pic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589640" cy="1066800"/>
          </a:xfrm>
        </p:spPr>
        <p:txBody>
          <a:bodyPr>
            <a:normAutofit/>
          </a:bodyPr>
          <a:lstStyle/>
          <a:p>
            <a:r>
              <a:rPr lang="cs-CZ" sz="2000" dirty="0" smtClean="0"/>
              <a:t>v</a:t>
            </a:r>
            <a:r>
              <a:rPr lang="cs-CZ" sz="2000" baseline="-25000" dirty="0" smtClean="0"/>
              <a:t>l</a:t>
            </a:r>
            <a:r>
              <a:rPr lang="cs-CZ" sz="2000" dirty="0" smtClean="0"/>
              <a:t>=1,6 m/s; v</a:t>
            </a:r>
            <a:r>
              <a:rPr lang="cs-CZ" sz="2000" baseline="-25000" dirty="0" smtClean="0"/>
              <a:t>p</a:t>
            </a:r>
            <a:r>
              <a:rPr lang="cs-CZ" sz="2000" dirty="0" smtClean="0"/>
              <a:t>= 1,2 m/s; s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=300 m; </a:t>
            </a:r>
            <a:r>
              <a:rPr lang="el-GR" sz="2000" dirty="0" smtClean="0">
                <a:solidFill>
                  <a:srgbClr val="FF0000"/>
                </a:solidFill>
              </a:rPr>
              <a:t>α</a:t>
            </a:r>
            <a:r>
              <a:rPr lang="cs-CZ" sz="2000" dirty="0" smtClean="0">
                <a:solidFill>
                  <a:srgbClr val="FF0000"/>
                </a:solidFill>
              </a:rPr>
              <a:t>=? </a:t>
            </a:r>
            <a:r>
              <a:rPr lang="cs-CZ" dirty="0" smtClean="0">
                <a:solidFill>
                  <a:srgbClr val="FF0000"/>
                </a:solidFill>
              </a:rPr>
              <a:t/>
            </a:r>
            <a:br>
              <a:rPr lang="cs-CZ" dirty="0" smtClean="0">
                <a:solidFill>
                  <a:srgbClr val="FF0000"/>
                </a:solidFill>
              </a:rPr>
            </a:br>
            <a:endParaRPr lang="cs-CZ" dirty="0"/>
          </a:p>
        </p:txBody>
      </p:sp>
      <p:sp>
        <p:nvSpPr>
          <p:cNvPr id="55" name="Zástupný symbol pro obsah 5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cxnSp>
        <p:nvCxnSpPr>
          <p:cNvPr id="4" name="Přímá spojovací čára 3"/>
          <p:cNvCxnSpPr/>
          <p:nvPr/>
        </p:nvCxnSpPr>
        <p:spPr>
          <a:xfrm>
            <a:off x="251520" y="1124744"/>
            <a:ext cx="86409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grpSp>
        <p:nvGrpSpPr>
          <p:cNvPr id="56" name="Skupina 55"/>
          <p:cNvGrpSpPr/>
          <p:nvPr/>
        </p:nvGrpSpPr>
        <p:grpSpPr>
          <a:xfrm>
            <a:off x="5364088" y="2060848"/>
            <a:ext cx="2577885" cy="3709579"/>
            <a:chOff x="5868144" y="1916832"/>
            <a:chExt cx="2577885" cy="3709579"/>
          </a:xfrm>
        </p:grpSpPr>
        <p:grpSp>
          <p:nvGrpSpPr>
            <p:cNvPr id="5" name="Skupina 38"/>
            <p:cNvGrpSpPr/>
            <p:nvPr/>
          </p:nvGrpSpPr>
          <p:grpSpPr>
            <a:xfrm rot="10800000">
              <a:off x="5868144" y="2204864"/>
              <a:ext cx="2016224" cy="3074640"/>
              <a:chOff x="5004048" y="2132856"/>
              <a:chExt cx="3168352" cy="4154760"/>
            </a:xfrm>
          </p:grpSpPr>
          <p:sp>
            <p:nvSpPr>
              <p:cNvPr id="40" name="Pravoúhlý trojúhelník 39"/>
              <p:cNvSpPr/>
              <p:nvPr/>
            </p:nvSpPr>
            <p:spPr>
              <a:xfrm>
                <a:off x="5436096" y="2132856"/>
                <a:ext cx="2736304" cy="3672408"/>
              </a:xfrm>
              <a:prstGeom prst="rtTriangle">
                <a:avLst/>
              </a:prstGeom>
              <a:solidFill>
                <a:schemeClr val="bg1"/>
              </a:solidFill>
              <a:ln w="25400">
                <a:solidFill>
                  <a:srgbClr val="287F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41" name="TextovéPole 40"/>
              <p:cNvSpPr txBox="1"/>
              <p:nvPr/>
            </p:nvSpPr>
            <p:spPr>
              <a:xfrm>
                <a:off x="5374376" y="5149792"/>
                <a:ext cx="648071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cs-CZ" sz="3000" dirty="0" smtClean="0"/>
                  <a:t>.</a:t>
                </a:r>
                <a:endParaRPr lang="cs-CZ" sz="3000" dirty="0"/>
              </a:p>
            </p:txBody>
          </p:sp>
          <p:sp>
            <p:nvSpPr>
              <p:cNvPr id="42" name="Oblouk 41"/>
              <p:cNvSpPr/>
              <p:nvPr/>
            </p:nvSpPr>
            <p:spPr>
              <a:xfrm>
                <a:off x="5004048" y="5373216"/>
                <a:ext cx="914400" cy="914400"/>
              </a:xfrm>
              <a:prstGeom prst="arc">
                <a:avLst>
                  <a:gd name="adj1" fmla="val 16086601"/>
                  <a:gd name="adj2" fmla="val 21363289"/>
                </a:avLst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43" name="TextovéPole 42"/>
              <p:cNvSpPr txBox="1"/>
              <p:nvPr/>
            </p:nvSpPr>
            <p:spPr>
              <a:xfrm rot="10800000">
                <a:off x="5518391" y="2619867"/>
                <a:ext cx="504056" cy="748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3000" dirty="0" smtClean="0">
                    <a:solidFill>
                      <a:srgbClr val="FF0000"/>
                    </a:solidFill>
                  </a:rPr>
                  <a:t>α</a:t>
                </a:r>
                <a:endParaRPr lang="cs-CZ" sz="3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4" name="Oblouk 43"/>
              <p:cNvSpPr/>
              <p:nvPr/>
            </p:nvSpPr>
            <p:spPr>
              <a:xfrm rot="6687460">
                <a:off x="5171552" y="2341951"/>
                <a:ext cx="914400" cy="914400"/>
              </a:xfrm>
              <a:prstGeom prst="arc">
                <a:avLst>
                  <a:gd name="adj1" fmla="val 16324732"/>
                  <a:gd name="adj2" fmla="val 21535594"/>
                </a:avLst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</p:grpSp>
        <p:sp>
          <p:nvSpPr>
            <p:cNvPr id="47" name="Levá složená závorka 46"/>
            <p:cNvSpPr/>
            <p:nvPr/>
          </p:nvSpPr>
          <p:spPr>
            <a:xfrm flipH="1">
              <a:off x="7596336" y="2564904"/>
              <a:ext cx="288033" cy="2736304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48" name="TextovéPole 47"/>
            <p:cNvSpPr txBox="1"/>
            <p:nvPr/>
          </p:nvSpPr>
          <p:spPr>
            <a:xfrm flipH="1">
              <a:off x="7884368" y="3717032"/>
              <a:ext cx="5616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1</a:t>
              </a:r>
              <a:endParaRPr lang="cs-CZ" baseline="-25000" dirty="0"/>
            </a:p>
          </p:txBody>
        </p:sp>
        <p:sp>
          <p:nvSpPr>
            <p:cNvPr id="49" name="Levá složená závorka 48"/>
            <p:cNvSpPr/>
            <p:nvPr/>
          </p:nvSpPr>
          <p:spPr>
            <a:xfrm rot="16200000" flipH="1">
              <a:off x="6588224" y="1556792"/>
              <a:ext cx="288032" cy="1728192"/>
            </a:xfrm>
            <a:prstGeom prst="leftBrace">
              <a:avLst>
                <a:gd name="adj1" fmla="val 8333"/>
                <a:gd name="adj2" fmla="val 4779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51" name="TextovéPole 50"/>
            <p:cNvSpPr txBox="1"/>
            <p:nvPr/>
          </p:nvSpPr>
          <p:spPr>
            <a:xfrm>
              <a:off x="6516216" y="191683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2</a:t>
              </a:r>
              <a:endParaRPr lang="cs-CZ" dirty="0"/>
            </a:p>
          </p:txBody>
        </p:sp>
        <p:sp>
          <p:nvSpPr>
            <p:cNvPr id="52" name="Levá složená závorka 51"/>
            <p:cNvSpPr/>
            <p:nvPr/>
          </p:nvSpPr>
          <p:spPr>
            <a:xfrm rot="19655835">
              <a:off x="6496987" y="2389798"/>
              <a:ext cx="286865" cy="3236613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53" name="TextovéPole 52"/>
            <p:cNvSpPr txBox="1"/>
            <p:nvPr/>
          </p:nvSpPr>
          <p:spPr>
            <a:xfrm flipH="1">
              <a:off x="6156176" y="4005064"/>
              <a:ext cx="5616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3</a:t>
              </a:r>
              <a:endParaRPr lang="cs-CZ" baseline="-25000" dirty="0"/>
            </a:p>
          </p:txBody>
        </p:sp>
      </p:grpSp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12" name="Rectangle 2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14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18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3821" name="Rectangle 2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2420888"/>
            <a:ext cx="1512168" cy="862201"/>
          </a:xfrm>
          <a:prstGeom prst="rect">
            <a:avLst/>
          </a:prstGeom>
          <a:noFill/>
        </p:spPr>
      </p:pic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429000"/>
            <a:ext cx="1721692" cy="835149"/>
          </a:xfrm>
          <a:prstGeom prst="rect">
            <a:avLst/>
          </a:prstGeom>
          <a:noFill/>
        </p:spPr>
      </p:pic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4581128"/>
            <a:ext cx="1728192" cy="474923"/>
          </a:xfrm>
          <a:prstGeom prst="rect">
            <a:avLst/>
          </a:prstGeom>
          <a:noFill/>
        </p:spPr>
      </p:pic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5514494"/>
            <a:ext cx="1224136" cy="489654"/>
          </a:xfrm>
          <a:prstGeom prst="rect">
            <a:avLst/>
          </a:prstGeom>
          <a:noFill/>
        </p:spPr>
      </p:pic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Přímá spojovací čára 78"/>
          <p:cNvCxnSpPr/>
          <p:nvPr/>
        </p:nvCxnSpPr>
        <p:spPr>
          <a:xfrm>
            <a:off x="1907704" y="5949280"/>
            <a:ext cx="136815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01622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Skládání pohybů a rychlostí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Obrázek 46" descr="plav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941168"/>
            <a:ext cx="1724561" cy="1368152"/>
          </a:xfrm>
          <a:prstGeom prst="rect">
            <a:avLst/>
          </a:prstGeom>
        </p:spPr>
      </p:pic>
      <p:pic>
        <p:nvPicPr>
          <p:cNvPr id="88" name="Obrázek 87" descr="běže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941168"/>
            <a:ext cx="1322596" cy="1296144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71480"/>
            <a:ext cx="8964488" cy="106680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</a:t>
            </a:r>
            <a:br>
              <a:rPr lang="cs-CZ" sz="2000" dirty="0" smtClean="0"/>
            </a:br>
            <a:r>
              <a:rPr lang="cs-CZ" sz="2000" dirty="0" smtClean="0"/>
              <a:t>1. Určete průměrnou rychlost plavce, sprintera, chodce a běžce maratónu. Časové rekordy v těchto disciplínách jsou: volný styl na 50 m – 21,91 s (Alexander Popov), sprint na 60 m – 6,39 s (Maurice Green), chůze na 5 km   – 18 min 7,08 s (Michail Ščennikov) a maratón na 42,195 km – 2 h 4 min 55 s (Paul Tergat).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2332037"/>
            <a:ext cx="4244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a</a:t>
            </a:r>
            <a:r>
              <a:rPr lang="cs-CZ" sz="2000" dirty="0" smtClean="0"/>
              <a:t>) plavání: </a:t>
            </a:r>
          </a:p>
          <a:p>
            <a:pPr>
              <a:buNone/>
            </a:pPr>
            <a:r>
              <a:rPr lang="cs-CZ" sz="2000" dirty="0" smtClean="0"/>
              <a:t>s=50 m </a:t>
            </a:r>
          </a:p>
          <a:p>
            <a:pPr>
              <a:buNone/>
            </a:pPr>
            <a:r>
              <a:rPr lang="cs-CZ" sz="2000" dirty="0" smtClean="0"/>
              <a:t>t=21,91 s 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v=?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sz="2000" dirty="0" smtClean="0"/>
          </a:p>
        </p:txBody>
      </p:sp>
      <p:sp>
        <p:nvSpPr>
          <p:cNvPr id="26" name="Zástupný symbol pro obsah 25"/>
          <p:cNvSpPr>
            <a:spLocks noGrp="1"/>
          </p:cNvSpPr>
          <p:nvPr>
            <p:ph sz="half" idx="2"/>
          </p:nvPr>
        </p:nvSpPr>
        <p:spPr>
          <a:xfrm>
            <a:off x="4644008" y="2332037"/>
            <a:ext cx="4320480" cy="452596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b) sprint:</a:t>
            </a:r>
          </a:p>
          <a:p>
            <a:pPr>
              <a:buNone/>
            </a:pPr>
            <a:r>
              <a:rPr lang="cs-CZ" dirty="0" smtClean="0"/>
              <a:t>s=60 m</a:t>
            </a:r>
          </a:p>
          <a:p>
            <a:pPr>
              <a:buNone/>
            </a:pPr>
            <a:r>
              <a:rPr lang="cs-CZ" dirty="0" smtClean="0"/>
              <a:t>t=6,39 s</a:t>
            </a:r>
          </a:p>
          <a:p>
            <a:pPr>
              <a:buNone/>
            </a:pPr>
            <a:r>
              <a:rPr lang="cs-CZ" dirty="0" smtClean="0"/>
              <a:t> </a:t>
            </a:r>
            <a:r>
              <a:rPr lang="cs-CZ" dirty="0" smtClean="0">
                <a:solidFill>
                  <a:srgbClr val="FF0000"/>
                </a:solidFill>
              </a:rPr>
              <a:t>v=?</a:t>
            </a:r>
            <a:endParaRPr lang="cs-CZ" dirty="0">
              <a:solidFill>
                <a:srgbClr val="FF0000"/>
              </a:solidFill>
            </a:endParaRPr>
          </a:p>
        </p:txBody>
      </p:sp>
      <p:cxnSp>
        <p:nvCxnSpPr>
          <p:cNvPr id="5" name="Přímá spojovací čára 4"/>
          <p:cNvCxnSpPr/>
          <p:nvPr/>
        </p:nvCxnSpPr>
        <p:spPr>
          <a:xfrm>
            <a:off x="251520" y="2204864"/>
            <a:ext cx="8606760" cy="11278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Přímá spojovací čára 29"/>
          <p:cNvCxnSpPr/>
          <p:nvPr/>
        </p:nvCxnSpPr>
        <p:spPr>
          <a:xfrm>
            <a:off x="4572000" y="2348880"/>
            <a:ext cx="0" cy="4248472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73" name="Přímá spojovací čára 72"/>
          <p:cNvCxnSpPr/>
          <p:nvPr/>
        </p:nvCxnSpPr>
        <p:spPr>
          <a:xfrm>
            <a:off x="2195736" y="4437112"/>
            <a:ext cx="165618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ovací čára 85"/>
          <p:cNvCxnSpPr/>
          <p:nvPr/>
        </p:nvCxnSpPr>
        <p:spPr>
          <a:xfrm>
            <a:off x="6516216" y="3933056"/>
            <a:ext cx="158417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>
            <a:off x="251520" y="3789040"/>
            <a:ext cx="108012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2420888"/>
            <a:ext cx="800100" cy="34290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2780928"/>
            <a:ext cx="657225" cy="561975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3356992"/>
            <a:ext cx="1143000" cy="657225"/>
          </a:xfrm>
          <a:prstGeom prst="rect">
            <a:avLst/>
          </a:prstGeom>
          <a:noFill/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4077072"/>
            <a:ext cx="1524000" cy="342900"/>
          </a:xfrm>
          <a:prstGeom prst="rect">
            <a:avLst/>
          </a:prstGeom>
          <a:noFill/>
        </p:spPr>
      </p:pic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2708920"/>
            <a:ext cx="1009650" cy="647700"/>
          </a:xfrm>
          <a:prstGeom prst="rect">
            <a:avLst/>
          </a:prstGeom>
          <a:noFill/>
        </p:spPr>
      </p:pic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573016"/>
            <a:ext cx="1466850" cy="342900"/>
          </a:xfrm>
          <a:prstGeom prst="rect">
            <a:avLst/>
          </a:prstGeom>
          <a:noFill/>
        </p:spPr>
      </p:pic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7" name="Přímá spojovací čára 116"/>
          <p:cNvCxnSpPr/>
          <p:nvPr/>
        </p:nvCxnSpPr>
        <p:spPr>
          <a:xfrm>
            <a:off x="4788024" y="3789040"/>
            <a:ext cx="108012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  <p:grpSp>
        <p:nvGrpSpPr>
          <p:cNvPr id="98" name="Skupina 97"/>
          <p:cNvGrpSpPr/>
          <p:nvPr/>
        </p:nvGrpSpPr>
        <p:grpSpPr>
          <a:xfrm>
            <a:off x="1259632" y="4400436"/>
            <a:ext cx="3528392" cy="2241540"/>
            <a:chOff x="1259632" y="4616460"/>
            <a:chExt cx="3528392" cy="2241540"/>
          </a:xfrm>
        </p:grpSpPr>
        <p:grpSp>
          <p:nvGrpSpPr>
            <p:cNvPr id="93" name="Skupina 92"/>
            <p:cNvGrpSpPr/>
            <p:nvPr/>
          </p:nvGrpSpPr>
          <p:grpSpPr>
            <a:xfrm>
              <a:off x="1259632" y="4616460"/>
              <a:ext cx="3528392" cy="2241540"/>
              <a:chOff x="1259632" y="4221088"/>
              <a:chExt cx="3528392" cy="2241540"/>
            </a:xfrm>
          </p:grpSpPr>
          <p:grpSp>
            <p:nvGrpSpPr>
              <p:cNvPr id="72" name="Skupina 71"/>
              <p:cNvGrpSpPr/>
              <p:nvPr/>
            </p:nvGrpSpPr>
            <p:grpSpPr>
              <a:xfrm>
                <a:off x="1259632" y="4221088"/>
                <a:ext cx="3528392" cy="2241540"/>
                <a:chOff x="1259632" y="4221088"/>
                <a:chExt cx="3528392" cy="2241540"/>
              </a:xfrm>
            </p:grpSpPr>
            <p:grpSp>
              <p:nvGrpSpPr>
                <p:cNvPr id="53" name="Skupina 52"/>
                <p:cNvGrpSpPr/>
                <p:nvPr/>
              </p:nvGrpSpPr>
              <p:grpSpPr>
                <a:xfrm>
                  <a:off x="1619672" y="4221088"/>
                  <a:ext cx="3168352" cy="2241540"/>
                  <a:chOff x="1619672" y="4221088"/>
                  <a:chExt cx="3168352" cy="2241540"/>
                </a:xfrm>
              </p:grpSpPr>
              <p:grpSp>
                <p:nvGrpSpPr>
                  <p:cNvPr id="4" name="Skupina 73"/>
                  <p:cNvGrpSpPr/>
                  <p:nvPr/>
                </p:nvGrpSpPr>
                <p:grpSpPr>
                  <a:xfrm>
                    <a:off x="1619672" y="5013176"/>
                    <a:ext cx="2520280" cy="1368152"/>
                    <a:chOff x="1619672" y="5013176"/>
                    <a:chExt cx="2520280" cy="1368152"/>
                  </a:xfrm>
                </p:grpSpPr>
                <p:sp>
                  <p:nvSpPr>
                    <p:cNvPr id="50" name="Levá složená závorka 49"/>
                    <p:cNvSpPr/>
                    <p:nvPr/>
                  </p:nvSpPr>
                  <p:spPr>
                    <a:xfrm rot="16200000">
                      <a:off x="2699792" y="4725144"/>
                      <a:ext cx="360040" cy="2520280"/>
                    </a:xfrm>
                    <a:prstGeom prst="leftBrac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cxnSp>
                  <p:nvCxnSpPr>
                    <p:cNvPr id="52" name="Přímá spojovací čára 51"/>
                    <p:cNvCxnSpPr/>
                    <p:nvPr/>
                  </p:nvCxnSpPr>
                  <p:spPr>
                    <a:xfrm>
                      <a:off x="161967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" name="Přímá spojovací čára 55"/>
                    <p:cNvCxnSpPr/>
                    <p:nvPr/>
                  </p:nvCxnSpPr>
                  <p:spPr>
                    <a:xfrm>
                      <a:off x="413995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60" name="TextovéPole 59"/>
                  <p:cNvSpPr txBox="1"/>
                  <p:nvPr/>
                </p:nvSpPr>
                <p:spPr>
                  <a:xfrm>
                    <a:off x="2411760" y="6093296"/>
                    <a:ext cx="86409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b="1" dirty="0" smtClean="0"/>
                      <a:t>      </a:t>
                    </a:r>
                    <a:r>
                      <a:rPr lang="cs-CZ" dirty="0" smtClean="0"/>
                      <a:t>s</a:t>
                    </a:r>
                    <a:endParaRPr lang="cs-CZ" dirty="0"/>
                  </a:p>
                </p:txBody>
              </p:sp>
              <p:sp>
                <p:nvSpPr>
                  <p:cNvPr id="63" name="TextovéPole 62"/>
                  <p:cNvSpPr txBox="1"/>
                  <p:nvPr/>
                </p:nvSpPr>
                <p:spPr>
                  <a:xfrm>
                    <a:off x="3419872" y="4221088"/>
                    <a:ext cx="136815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dirty="0" smtClean="0"/>
                      <a:t>t = 21,91 s</a:t>
                    </a:r>
                    <a:endParaRPr lang="cs-CZ" dirty="0"/>
                  </a:p>
                </p:txBody>
              </p:sp>
              <p:cxnSp>
                <p:nvCxnSpPr>
                  <p:cNvPr id="91" name="Přímá spojovací šipka 90"/>
                  <p:cNvCxnSpPr/>
                  <p:nvPr/>
                </p:nvCxnSpPr>
                <p:spPr>
                  <a:xfrm flipV="1">
                    <a:off x="4139952" y="4653136"/>
                    <a:ext cx="0" cy="360040"/>
                  </a:xfrm>
                  <a:prstGeom prst="straightConnector1">
                    <a:avLst/>
                  </a:prstGeom>
                  <a:ln w="25400">
                    <a:solidFill>
                      <a:srgbClr val="287F88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5" name="TextovéPole 64"/>
                <p:cNvSpPr txBox="1"/>
                <p:nvPr/>
              </p:nvSpPr>
              <p:spPr>
                <a:xfrm>
                  <a:off x="1259632" y="4221088"/>
                  <a:ext cx="13681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t = 0 s</a:t>
                  </a:r>
                  <a:endParaRPr lang="cs-CZ" dirty="0"/>
                </a:p>
              </p:txBody>
            </p:sp>
            <p:cxnSp>
              <p:nvCxnSpPr>
                <p:cNvPr id="66" name="Přímá spojovací šipka 65"/>
                <p:cNvCxnSpPr/>
                <p:nvPr/>
              </p:nvCxnSpPr>
              <p:spPr>
                <a:xfrm flipV="1">
                  <a:off x="1619672" y="4653136"/>
                  <a:ext cx="0" cy="360040"/>
                </a:xfrm>
                <a:prstGeom prst="straightConnector1">
                  <a:avLst/>
                </a:prstGeom>
                <a:ln w="25400">
                  <a:solidFill>
                    <a:srgbClr val="287F88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1" name="Přímá spojovací šipka 80"/>
              <p:cNvCxnSpPr/>
              <p:nvPr/>
            </p:nvCxnSpPr>
            <p:spPr>
              <a:xfrm>
                <a:off x="1619672" y="4941168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ovéPole 88"/>
              <p:cNvSpPr txBox="1"/>
              <p:nvPr/>
            </p:nvSpPr>
            <p:spPr>
              <a:xfrm>
                <a:off x="1763688" y="4977844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97" name="Přímá spojovací šipka 96"/>
            <p:cNvCxnSpPr/>
            <p:nvPr/>
          </p:nvCxnSpPr>
          <p:spPr>
            <a:xfrm>
              <a:off x="1835696" y="5445224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Skupina 99"/>
          <p:cNvGrpSpPr/>
          <p:nvPr/>
        </p:nvGrpSpPr>
        <p:grpSpPr>
          <a:xfrm>
            <a:off x="5796136" y="4400436"/>
            <a:ext cx="3528392" cy="2241540"/>
            <a:chOff x="5796136" y="4616460"/>
            <a:chExt cx="3528392" cy="2241540"/>
          </a:xfrm>
        </p:grpSpPr>
        <p:grpSp>
          <p:nvGrpSpPr>
            <p:cNvPr id="94" name="Skupina 93"/>
            <p:cNvGrpSpPr/>
            <p:nvPr/>
          </p:nvGrpSpPr>
          <p:grpSpPr>
            <a:xfrm>
              <a:off x="5796136" y="4616460"/>
              <a:ext cx="3528392" cy="2241540"/>
              <a:chOff x="5796136" y="4221088"/>
              <a:chExt cx="3528392" cy="2241540"/>
            </a:xfrm>
          </p:grpSpPr>
          <p:grpSp>
            <p:nvGrpSpPr>
              <p:cNvPr id="74" name="Skupina 73"/>
              <p:cNvGrpSpPr/>
              <p:nvPr/>
            </p:nvGrpSpPr>
            <p:grpSpPr>
              <a:xfrm>
                <a:off x="5796136" y="4221088"/>
                <a:ext cx="3528392" cy="2241540"/>
                <a:chOff x="5796136" y="4221088"/>
                <a:chExt cx="3528392" cy="2241540"/>
              </a:xfrm>
            </p:grpSpPr>
            <p:grpSp>
              <p:nvGrpSpPr>
                <p:cNvPr id="54" name="Skupina 53"/>
                <p:cNvGrpSpPr/>
                <p:nvPr/>
              </p:nvGrpSpPr>
              <p:grpSpPr>
                <a:xfrm>
                  <a:off x="6156176" y="4221088"/>
                  <a:ext cx="3168352" cy="2241540"/>
                  <a:chOff x="6156176" y="4221088"/>
                  <a:chExt cx="3168352" cy="2241540"/>
                </a:xfrm>
              </p:grpSpPr>
              <p:grpSp>
                <p:nvGrpSpPr>
                  <p:cNvPr id="6" name="Skupina 74"/>
                  <p:cNvGrpSpPr/>
                  <p:nvPr/>
                </p:nvGrpSpPr>
                <p:grpSpPr>
                  <a:xfrm>
                    <a:off x="6156176" y="5013176"/>
                    <a:ext cx="2520280" cy="1368152"/>
                    <a:chOff x="1619672" y="5013176"/>
                    <a:chExt cx="2520280" cy="1368152"/>
                  </a:xfrm>
                </p:grpSpPr>
                <p:sp>
                  <p:nvSpPr>
                    <p:cNvPr id="76" name="Levá složená závorka 75"/>
                    <p:cNvSpPr/>
                    <p:nvPr/>
                  </p:nvSpPr>
                  <p:spPr>
                    <a:xfrm rot="16200000">
                      <a:off x="2699792" y="4725144"/>
                      <a:ext cx="360040" cy="2520280"/>
                    </a:xfrm>
                    <a:prstGeom prst="leftBrac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cxnSp>
                  <p:nvCxnSpPr>
                    <p:cNvPr id="77" name="Přímá spojovací čára 76"/>
                    <p:cNvCxnSpPr/>
                    <p:nvPr/>
                  </p:nvCxnSpPr>
                  <p:spPr>
                    <a:xfrm>
                      <a:off x="161967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Přímá spojovací čára 77"/>
                    <p:cNvCxnSpPr/>
                    <p:nvPr/>
                  </p:nvCxnSpPr>
                  <p:spPr>
                    <a:xfrm>
                      <a:off x="413995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83" name="TextovéPole 82"/>
                  <p:cNvSpPr txBox="1"/>
                  <p:nvPr/>
                </p:nvSpPr>
                <p:spPr>
                  <a:xfrm>
                    <a:off x="6948264" y="6093296"/>
                    <a:ext cx="86409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b="1" dirty="0" smtClean="0"/>
                      <a:t>      </a:t>
                    </a:r>
                    <a:r>
                      <a:rPr lang="cs-CZ" dirty="0" smtClean="0"/>
                      <a:t>s</a:t>
                    </a:r>
                    <a:endParaRPr lang="cs-CZ" dirty="0"/>
                  </a:p>
                </p:txBody>
              </p:sp>
              <p:sp>
                <p:nvSpPr>
                  <p:cNvPr id="85" name="TextovéPole 84"/>
                  <p:cNvSpPr txBox="1"/>
                  <p:nvPr/>
                </p:nvSpPr>
                <p:spPr>
                  <a:xfrm>
                    <a:off x="7956376" y="4221088"/>
                    <a:ext cx="136815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dirty="0" smtClean="0"/>
                      <a:t>t = 6,39 s</a:t>
                    </a:r>
                    <a:endParaRPr lang="cs-CZ" dirty="0"/>
                  </a:p>
                </p:txBody>
              </p:sp>
              <p:cxnSp>
                <p:nvCxnSpPr>
                  <p:cNvPr id="105" name="Přímá spojovací šipka 104"/>
                  <p:cNvCxnSpPr/>
                  <p:nvPr/>
                </p:nvCxnSpPr>
                <p:spPr>
                  <a:xfrm flipV="1">
                    <a:off x="8676456" y="4653136"/>
                    <a:ext cx="0" cy="360042"/>
                  </a:xfrm>
                  <a:prstGeom prst="straightConnector1">
                    <a:avLst/>
                  </a:prstGeom>
                  <a:ln w="25400">
                    <a:solidFill>
                      <a:srgbClr val="287F88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7" name="Přímá spojovací šipka 66"/>
                <p:cNvCxnSpPr/>
                <p:nvPr/>
              </p:nvCxnSpPr>
              <p:spPr>
                <a:xfrm flipV="1">
                  <a:off x="6156176" y="4653136"/>
                  <a:ext cx="0" cy="360040"/>
                </a:xfrm>
                <a:prstGeom prst="straightConnector1">
                  <a:avLst/>
                </a:prstGeom>
                <a:ln w="25400">
                  <a:solidFill>
                    <a:srgbClr val="287F88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TextovéPole 67"/>
                <p:cNvSpPr txBox="1"/>
                <p:nvPr/>
              </p:nvSpPr>
              <p:spPr>
                <a:xfrm>
                  <a:off x="5796136" y="4221088"/>
                  <a:ext cx="13681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t = 0 s</a:t>
                  </a:r>
                  <a:endParaRPr lang="cs-CZ" dirty="0"/>
                </a:p>
              </p:txBody>
            </p:sp>
          </p:grpSp>
          <p:cxnSp>
            <p:nvCxnSpPr>
              <p:cNvPr id="82" name="Přímá spojovací šipka 81"/>
              <p:cNvCxnSpPr/>
              <p:nvPr/>
            </p:nvCxnSpPr>
            <p:spPr>
              <a:xfrm>
                <a:off x="6156176" y="4941168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ovéPole 91"/>
              <p:cNvSpPr txBox="1"/>
              <p:nvPr/>
            </p:nvSpPr>
            <p:spPr>
              <a:xfrm>
                <a:off x="6300192" y="4977844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99" name="Přímá spojovací šipka 98"/>
            <p:cNvCxnSpPr/>
            <p:nvPr/>
          </p:nvCxnSpPr>
          <p:spPr>
            <a:xfrm>
              <a:off x="6372200" y="5445224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ovéPole 79"/>
          <p:cNvSpPr txBox="1"/>
          <p:nvPr/>
        </p:nvSpPr>
        <p:spPr>
          <a:xfrm>
            <a:off x="4788024" y="6611779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1"/>
              </a:rPr>
              <a:t>http://phet.colorado.edu/en/simulation/moving-man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27969 0.0053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28212 0.00023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792088"/>
          </a:xfrm>
        </p:spPr>
        <p:txBody>
          <a:bodyPr>
            <a:noAutofit/>
          </a:bodyPr>
          <a:lstStyle/>
          <a:p>
            <a:r>
              <a:rPr lang="cs-CZ" sz="2000" dirty="0" smtClean="0"/>
              <a:t>16. Pro automobil BMW M6 se uvádí zrychlení z 0 na 100 km/h za 4,6 s. Určete průměrné zrychlení při rozjezdu tohoto vozu.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44522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v=100 km/h</a:t>
            </a:r>
          </a:p>
          <a:p>
            <a:pPr>
              <a:buNone/>
            </a:pPr>
            <a:r>
              <a:rPr lang="cs-CZ" sz="2000" dirty="0" smtClean="0"/>
              <a:t>t=4,6 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a=?</a:t>
            </a:r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564904"/>
            <a:ext cx="352839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2" name="Obrázek 151" descr="bmw_m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2708920"/>
            <a:ext cx="4526632" cy="3394974"/>
          </a:xfrm>
          <a:prstGeom prst="rect">
            <a:avLst/>
          </a:prstGeom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717032"/>
            <a:ext cx="1714500" cy="571500"/>
          </a:xfrm>
          <a:prstGeom prst="rect">
            <a:avLst/>
          </a:prstGeom>
          <a:noFill/>
        </p:spPr>
      </p:pic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3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725144"/>
            <a:ext cx="1152525" cy="6477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5805264"/>
            <a:ext cx="1657350" cy="352425"/>
          </a:xfrm>
          <a:prstGeom prst="rect">
            <a:avLst/>
          </a:prstGeom>
          <a:noFill/>
        </p:spPr>
      </p:pic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7" name="Přímá spojovací čára 166"/>
          <p:cNvCxnSpPr/>
          <p:nvPr/>
        </p:nvCxnSpPr>
        <p:spPr>
          <a:xfrm>
            <a:off x="1187624" y="6165304"/>
            <a:ext cx="180020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Obdélník 142"/>
          <p:cNvSpPr/>
          <p:nvPr/>
        </p:nvSpPr>
        <p:spPr>
          <a:xfrm>
            <a:off x="1763688" y="1412776"/>
            <a:ext cx="1527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27,77 m/s</a:t>
            </a:r>
            <a:endParaRPr lang="cs-CZ" sz="200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2780928"/>
            <a:ext cx="771525" cy="619125"/>
          </a:xfrm>
          <a:prstGeom prst="rect">
            <a:avLst/>
          </a:prstGeom>
          <a:noFill/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148" name="TextovéPole 147"/>
          <p:cNvSpPr txBox="1"/>
          <p:nvPr/>
        </p:nvSpPr>
        <p:spPr>
          <a:xfrm>
            <a:off x="3923928" y="6453336"/>
            <a:ext cx="4896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acceleration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792088"/>
          </a:xfrm>
        </p:spPr>
        <p:txBody>
          <a:bodyPr>
            <a:noAutofit/>
          </a:bodyPr>
          <a:lstStyle/>
          <a:p>
            <a:r>
              <a:rPr lang="cs-CZ" sz="2000" dirty="0" smtClean="0"/>
              <a:t>17. Určete průměrné zrychlení geparda, jenž vyvine rychlost 80 km/h za dobu 3,6 s.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424936" cy="5445224"/>
          </a:xfrm>
        </p:spPr>
        <p:txBody>
          <a:bodyPr/>
          <a:lstStyle/>
          <a:p>
            <a:pPr algn="just">
              <a:buNone/>
            </a:pPr>
            <a:r>
              <a:rPr lang="cs-CZ" sz="2000" dirty="0" smtClean="0"/>
              <a:t>                                                                                </a:t>
            </a:r>
          </a:p>
          <a:p>
            <a:pPr algn="just">
              <a:buNone/>
            </a:pPr>
            <a:r>
              <a:rPr lang="cs-CZ" sz="2000" dirty="0" smtClean="0"/>
              <a:t>                                                                                v=80 km/h</a:t>
            </a:r>
          </a:p>
          <a:p>
            <a:pPr algn="just">
              <a:buNone/>
            </a:pPr>
            <a:r>
              <a:rPr lang="cs-CZ" sz="2000" dirty="0" smtClean="0"/>
              <a:t>						        t=3,6 s</a:t>
            </a:r>
          </a:p>
          <a:p>
            <a:pPr algn="just"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						        a=?</a:t>
            </a:r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5580112" y="2852936"/>
            <a:ext cx="316835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4" name="Obrázek 143" descr="2003-11-01-Gepard-Lauf-1-v1 Winfried_Wisniewski.jpg"/>
          <p:cNvPicPr>
            <a:picLocks noChangeAspect="1"/>
          </p:cNvPicPr>
          <p:nvPr/>
        </p:nvPicPr>
        <p:blipFill>
          <a:blip r:embed="rId2" cstate="print"/>
          <a:srcRect l="24986" t="-1639"/>
          <a:stretch>
            <a:fillRect/>
          </a:stretch>
        </p:blipFill>
        <p:spPr>
          <a:xfrm>
            <a:off x="683568" y="1844824"/>
            <a:ext cx="4680520" cy="4096018"/>
          </a:xfrm>
          <a:prstGeom prst="rect">
            <a:avLst/>
          </a:prstGeom>
        </p:spPr>
      </p:pic>
      <p:pic>
        <p:nvPicPr>
          <p:cNvPr id="146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4077072"/>
            <a:ext cx="1714500" cy="5715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6165304"/>
            <a:ext cx="1657350" cy="352425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0" name="Přímá spojovací čára 149"/>
          <p:cNvCxnSpPr/>
          <p:nvPr/>
        </p:nvCxnSpPr>
        <p:spPr>
          <a:xfrm>
            <a:off x="6156176" y="6525344"/>
            <a:ext cx="172819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5085184"/>
            <a:ext cx="1152525" cy="647700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7" name="Obdélník 146"/>
          <p:cNvSpPr/>
          <p:nvPr/>
        </p:nvSpPr>
        <p:spPr>
          <a:xfrm>
            <a:off x="6948264" y="1700808"/>
            <a:ext cx="1571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22,22 m/s</a:t>
            </a:r>
            <a:endParaRPr lang="cs-CZ" sz="200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3140968"/>
            <a:ext cx="771525" cy="619125"/>
          </a:xfrm>
          <a:prstGeom prst="rect">
            <a:avLst/>
          </a:prstGeom>
          <a:noFill/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Skupina 211"/>
          <p:cNvGrpSpPr/>
          <p:nvPr/>
        </p:nvGrpSpPr>
        <p:grpSpPr>
          <a:xfrm>
            <a:off x="5940152" y="4941168"/>
            <a:ext cx="1512168" cy="2555123"/>
            <a:chOff x="5940152" y="4941168"/>
            <a:chExt cx="1512168" cy="2555123"/>
          </a:xfrm>
        </p:grpSpPr>
        <p:pic>
          <p:nvPicPr>
            <p:cNvPr id="166" name="Obrázek 165" descr="images3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6660232" y="4941168"/>
              <a:ext cx="792088" cy="2555123"/>
            </a:xfrm>
            <a:prstGeom prst="rect">
              <a:avLst/>
            </a:prstGeom>
          </p:spPr>
        </p:pic>
        <p:grpSp>
          <p:nvGrpSpPr>
            <p:cNvPr id="193" name="Skupina 192"/>
            <p:cNvGrpSpPr/>
            <p:nvPr/>
          </p:nvGrpSpPr>
          <p:grpSpPr>
            <a:xfrm>
              <a:off x="5940152" y="5805264"/>
              <a:ext cx="432048" cy="504056"/>
              <a:chOff x="5940152" y="5085184"/>
              <a:chExt cx="432048" cy="1224136"/>
            </a:xfrm>
          </p:grpSpPr>
          <p:cxnSp>
            <p:nvCxnSpPr>
              <p:cNvPr id="190" name="Přímá spojovací šipka 189"/>
              <p:cNvCxnSpPr/>
              <p:nvPr/>
            </p:nvCxnSpPr>
            <p:spPr>
              <a:xfrm flipV="1">
                <a:off x="6300192" y="5085184"/>
                <a:ext cx="0" cy="122413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TextovéPole 190"/>
              <p:cNvSpPr txBox="1"/>
              <p:nvPr/>
            </p:nvSpPr>
            <p:spPr>
              <a:xfrm>
                <a:off x="5940152" y="5517232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v</a:t>
                </a:r>
                <a:endParaRPr lang="cs-CZ" dirty="0"/>
              </a:p>
            </p:txBody>
          </p:sp>
        </p:grp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79208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18. Raketa dosáhla za 20 s z klidu rychlosti 1,2 km/s. Její pohyb byl rovnoměrně zrychlený. Vypočtěte zrychlení rakety a dráhu, kterou za danou dobu urazila.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5157192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v=1,2 km/s</a:t>
            </a:r>
          </a:p>
          <a:p>
            <a:pPr>
              <a:buNone/>
            </a:pPr>
            <a:r>
              <a:rPr lang="cs-CZ" sz="2000" dirty="0" smtClean="0"/>
              <a:t>t=20 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a=?; s=?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628800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780928"/>
            <a:ext cx="396044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140968"/>
            <a:ext cx="676275" cy="571500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3068960"/>
            <a:ext cx="1095375" cy="619125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3212976"/>
            <a:ext cx="1457325" cy="352425"/>
          </a:xfrm>
          <a:prstGeom prst="rect">
            <a:avLst/>
          </a:prstGeom>
          <a:noFill/>
        </p:spPr>
      </p:pic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898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05064"/>
            <a:ext cx="2314575" cy="619125"/>
          </a:xfrm>
          <a:prstGeom prst="rect">
            <a:avLst/>
          </a:prstGeom>
          <a:noFill/>
        </p:spPr>
      </p:pic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901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653136"/>
            <a:ext cx="1076325" cy="619125"/>
          </a:xfrm>
          <a:prstGeom prst="rect">
            <a:avLst/>
          </a:prstGeom>
          <a:noFill/>
        </p:spPr>
      </p:pic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904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301208"/>
            <a:ext cx="1285875" cy="657225"/>
          </a:xfrm>
          <a:prstGeom prst="rect">
            <a:avLst/>
          </a:prstGeom>
          <a:noFill/>
        </p:spPr>
      </p:pic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7907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6093296"/>
            <a:ext cx="2571750" cy="342900"/>
          </a:xfrm>
          <a:prstGeom prst="rect">
            <a:avLst/>
          </a:prstGeom>
          <a:noFill/>
        </p:spPr>
      </p:pic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Skupina 193"/>
          <p:cNvGrpSpPr/>
          <p:nvPr/>
        </p:nvGrpSpPr>
        <p:grpSpPr>
          <a:xfrm>
            <a:off x="5364088" y="2276872"/>
            <a:ext cx="3456384" cy="4320480"/>
            <a:chOff x="5364088" y="2276872"/>
            <a:chExt cx="3456384" cy="4320480"/>
          </a:xfrm>
        </p:grpSpPr>
        <p:sp>
          <p:nvSpPr>
            <p:cNvPr id="186" name="Pravá složená závorka 185"/>
            <p:cNvSpPr/>
            <p:nvPr/>
          </p:nvSpPr>
          <p:spPr>
            <a:xfrm>
              <a:off x="7812360" y="2492896"/>
              <a:ext cx="576064" cy="4104456"/>
            </a:xfrm>
            <a:prstGeom prst="rightBrace">
              <a:avLst>
                <a:gd name="adj1" fmla="val 8333"/>
                <a:gd name="adj2" fmla="val 50928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87" name="TextovéPole 186"/>
            <p:cNvSpPr txBox="1"/>
            <p:nvPr/>
          </p:nvSpPr>
          <p:spPr>
            <a:xfrm>
              <a:off x="5364088" y="2276872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t=20 s</a:t>
              </a:r>
              <a:endParaRPr lang="cs-CZ" dirty="0"/>
            </a:p>
          </p:txBody>
        </p:sp>
        <p:sp>
          <p:nvSpPr>
            <p:cNvPr id="189" name="TextovéPole 188"/>
            <p:cNvSpPr txBox="1"/>
            <p:nvPr/>
          </p:nvSpPr>
          <p:spPr>
            <a:xfrm>
              <a:off x="8388424" y="436510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s</a:t>
              </a:r>
              <a:endParaRPr lang="cs-CZ" dirty="0">
                <a:solidFill>
                  <a:srgbClr val="FF0000"/>
                </a:solidFill>
              </a:endParaRPr>
            </a:p>
          </p:txBody>
        </p:sp>
        <p:cxnSp>
          <p:nvCxnSpPr>
            <p:cNvPr id="182" name="Přímá spojovací čára 181"/>
            <p:cNvCxnSpPr/>
            <p:nvPr/>
          </p:nvCxnSpPr>
          <p:spPr>
            <a:xfrm>
              <a:off x="6300192" y="2492896"/>
              <a:ext cx="151216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9" name="Skupina 208"/>
          <p:cNvGrpSpPr/>
          <p:nvPr/>
        </p:nvGrpSpPr>
        <p:grpSpPr>
          <a:xfrm>
            <a:off x="6300192" y="6597352"/>
            <a:ext cx="1512168" cy="260648"/>
            <a:chOff x="6300192" y="6597352"/>
            <a:chExt cx="1512168" cy="260648"/>
          </a:xfrm>
        </p:grpSpPr>
        <p:cxnSp>
          <p:nvCxnSpPr>
            <p:cNvPr id="199" name="Přímá spojovací čára 198"/>
            <p:cNvCxnSpPr/>
            <p:nvPr/>
          </p:nvCxnSpPr>
          <p:spPr>
            <a:xfrm>
              <a:off x="6300192" y="6597352"/>
              <a:ext cx="1512168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Přímá spojovací čára 204"/>
            <p:cNvCxnSpPr/>
            <p:nvPr/>
          </p:nvCxnSpPr>
          <p:spPr>
            <a:xfrm>
              <a:off x="6300192" y="6597352"/>
              <a:ext cx="0" cy="2606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Přímá spojovací čára 207"/>
            <p:cNvCxnSpPr/>
            <p:nvPr/>
          </p:nvCxnSpPr>
          <p:spPr>
            <a:xfrm>
              <a:off x="7812360" y="6597352"/>
              <a:ext cx="0" cy="2606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9" name="Přímá spojovací čára 218"/>
          <p:cNvCxnSpPr/>
          <p:nvPr/>
        </p:nvCxnSpPr>
        <p:spPr>
          <a:xfrm>
            <a:off x="2627784" y="3573016"/>
            <a:ext cx="151216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Přímá spojovací čára 221"/>
          <p:cNvCxnSpPr/>
          <p:nvPr/>
        </p:nvCxnSpPr>
        <p:spPr>
          <a:xfrm>
            <a:off x="323528" y="6453336"/>
            <a:ext cx="273630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Obdélník 175"/>
          <p:cNvSpPr/>
          <p:nvPr/>
        </p:nvSpPr>
        <p:spPr>
          <a:xfrm>
            <a:off x="1619672" y="1700808"/>
            <a:ext cx="15616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1 200 m/s</a:t>
            </a:r>
            <a:endParaRPr lang="cs-CZ" sz="2000" dirty="0"/>
          </a:p>
        </p:txBody>
      </p:sp>
      <p:sp>
        <p:nvSpPr>
          <p:cNvPr id="177" name="TextovéPole 176"/>
          <p:cNvSpPr txBox="1"/>
          <p:nvPr/>
        </p:nvSpPr>
        <p:spPr>
          <a:xfrm>
            <a:off x="5364088" y="630932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t=0 s</a:t>
            </a:r>
            <a:endParaRPr lang="cs-CZ" dirty="0"/>
          </a:p>
        </p:txBody>
      </p:sp>
      <p:sp>
        <p:nvSpPr>
          <p:cNvPr id="17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179" name="TextovéPole 178"/>
          <p:cNvSpPr txBox="1"/>
          <p:nvPr/>
        </p:nvSpPr>
        <p:spPr>
          <a:xfrm>
            <a:off x="3275856" y="5373216"/>
            <a:ext cx="4896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0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10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10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10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10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10"/>
              </a:rPr>
              <a:t>acceleration</a:t>
            </a:r>
            <a:r>
              <a:rPr lang="cs-CZ" sz="1000" b="1" dirty="0" smtClean="0">
                <a:solidFill>
                  <a:srgbClr val="0070C0"/>
                </a:solidFill>
                <a:hlinkClick r:id="rId10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10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20231E-7 L -2.77778E-6 -0.36716 " pathEditMode="relative" ptsTypes="AA">
                                      <p:cBhvr>
                                        <p:cTn id="31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Obdélník s odříznutým rohem na stejné straně 188"/>
          <p:cNvSpPr/>
          <p:nvPr/>
        </p:nvSpPr>
        <p:spPr>
          <a:xfrm rot="5400000">
            <a:off x="1439652" y="3537012"/>
            <a:ext cx="360040" cy="432048"/>
          </a:xfrm>
          <a:prstGeom prst="snip2Same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79208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19. Kulka letící rychlostí 250 m/s se zarazila do dřeva do hloubky 12,5 cm. Za předpokladu rovnoměrně zpomaleného pohybu určete dobu, po kterou se kulka zarývá do dřeva, a průměrné zrychlení. </a:t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5157192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v=250 m/s</a:t>
            </a:r>
          </a:p>
          <a:p>
            <a:pPr>
              <a:buNone/>
            </a:pPr>
            <a:r>
              <a:rPr lang="cs-CZ" sz="2000" dirty="0" smtClean="0"/>
              <a:t>s=12,5 cm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a=?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628800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780928"/>
            <a:ext cx="280831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0" name="Obdélník 179"/>
          <p:cNvSpPr/>
          <p:nvPr/>
        </p:nvSpPr>
        <p:spPr>
          <a:xfrm>
            <a:off x="6516216" y="2852936"/>
            <a:ext cx="1728192" cy="1872208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207" name="Skupina 206"/>
          <p:cNvGrpSpPr/>
          <p:nvPr/>
        </p:nvGrpSpPr>
        <p:grpSpPr>
          <a:xfrm>
            <a:off x="6156176" y="2708920"/>
            <a:ext cx="1656184" cy="2520280"/>
            <a:chOff x="6156176" y="2564904"/>
            <a:chExt cx="1656184" cy="2520280"/>
          </a:xfrm>
        </p:grpSpPr>
        <p:cxnSp>
          <p:nvCxnSpPr>
            <p:cNvPr id="194" name="Přímá spojovací čára 193"/>
            <p:cNvCxnSpPr/>
            <p:nvPr/>
          </p:nvCxnSpPr>
          <p:spPr>
            <a:xfrm>
              <a:off x="6804248" y="2564904"/>
              <a:ext cx="0" cy="25202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Přímá spojovací čára 194"/>
            <p:cNvCxnSpPr/>
            <p:nvPr/>
          </p:nvCxnSpPr>
          <p:spPr>
            <a:xfrm>
              <a:off x="6516216" y="2564904"/>
              <a:ext cx="0" cy="25202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Přímá spojovací šipka 196"/>
            <p:cNvCxnSpPr/>
            <p:nvPr/>
          </p:nvCxnSpPr>
          <p:spPr>
            <a:xfrm>
              <a:off x="6156176" y="4941168"/>
              <a:ext cx="36004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Přímá spojovací čára 199"/>
            <p:cNvCxnSpPr/>
            <p:nvPr/>
          </p:nvCxnSpPr>
          <p:spPr>
            <a:xfrm>
              <a:off x="6516216" y="4941168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Přímá spojovací šipka 201"/>
            <p:cNvCxnSpPr/>
            <p:nvPr/>
          </p:nvCxnSpPr>
          <p:spPr>
            <a:xfrm flipH="1">
              <a:off x="6804248" y="4941168"/>
              <a:ext cx="86409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ovéPole 205"/>
            <p:cNvSpPr txBox="1"/>
            <p:nvPr/>
          </p:nvSpPr>
          <p:spPr>
            <a:xfrm>
              <a:off x="7380312" y="458112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endParaRPr lang="cs-CZ" dirty="0"/>
            </a:p>
          </p:txBody>
        </p:sp>
      </p:grp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725144"/>
            <a:ext cx="752475" cy="619125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05064"/>
            <a:ext cx="933450" cy="619125"/>
          </a:xfrm>
          <a:prstGeom prst="rect">
            <a:avLst/>
          </a:prstGeom>
          <a:noFill/>
        </p:spPr>
      </p:pic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373216"/>
            <a:ext cx="1400175" cy="657225"/>
          </a:xfrm>
          <a:prstGeom prst="rect">
            <a:avLst/>
          </a:prstGeom>
          <a:noFill/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6165304"/>
            <a:ext cx="1200150" cy="352425"/>
          </a:xfrm>
          <a:prstGeom prst="rect">
            <a:avLst/>
          </a:prstGeom>
          <a:noFill/>
        </p:spPr>
      </p:pic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0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725144"/>
            <a:ext cx="676275" cy="571500"/>
          </a:xfrm>
          <a:prstGeom prst="rect">
            <a:avLst/>
          </a:prstGeom>
          <a:noFill/>
        </p:spPr>
      </p:pic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2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5373216"/>
            <a:ext cx="1066800" cy="619125"/>
          </a:xfrm>
          <a:prstGeom prst="rect">
            <a:avLst/>
          </a:prstGeom>
          <a:noFill/>
        </p:spPr>
      </p:pic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6" name="Přímá spojovací čára 225"/>
          <p:cNvCxnSpPr/>
          <p:nvPr/>
        </p:nvCxnSpPr>
        <p:spPr>
          <a:xfrm>
            <a:off x="3995936" y="6525344"/>
            <a:ext cx="374441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Přímá spojovací čára 227"/>
          <p:cNvCxnSpPr/>
          <p:nvPr/>
        </p:nvCxnSpPr>
        <p:spPr>
          <a:xfrm>
            <a:off x="323528" y="6525344"/>
            <a:ext cx="136815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8939" name="Picture 2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6165304"/>
            <a:ext cx="3562350" cy="352425"/>
          </a:xfrm>
          <a:prstGeom prst="rect">
            <a:avLst/>
          </a:prstGeom>
          <a:noFill/>
        </p:spPr>
      </p:pic>
      <p:sp>
        <p:nvSpPr>
          <p:cNvPr id="188" name="Obdélník 187"/>
          <p:cNvSpPr/>
          <p:nvPr/>
        </p:nvSpPr>
        <p:spPr>
          <a:xfrm>
            <a:off x="1475656" y="2060848"/>
            <a:ext cx="1656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12,5.10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</a:t>
            </a:r>
            <a:r>
              <a:rPr lang="cs-CZ" sz="2000" dirty="0" smtClean="0">
                <a:solidFill>
                  <a:srgbClr val="00B050"/>
                </a:solidFill>
              </a:rPr>
              <a:t> m</a:t>
            </a:r>
            <a:endParaRPr lang="cs-CZ" sz="200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852936"/>
            <a:ext cx="1676400" cy="619125"/>
          </a:xfrm>
          <a:prstGeom prst="rect">
            <a:avLst/>
          </a:prstGeom>
          <a:noFill/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3501008"/>
            <a:ext cx="733425" cy="342900"/>
          </a:xfrm>
          <a:prstGeom prst="rect">
            <a:avLst/>
          </a:prstGeom>
          <a:noFill/>
        </p:spPr>
      </p:pic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5" name="Přímá spojovací šipka 204"/>
          <p:cNvCxnSpPr/>
          <p:nvPr/>
        </p:nvCxnSpPr>
        <p:spPr>
          <a:xfrm>
            <a:off x="1835696" y="3645024"/>
            <a:ext cx="360040" cy="0"/>
          </a:xfrm>
          <a:prstGeom prst="straightConnector1">
            <a:avLst/>
          </a:prstGeom>
          <a:ln w="25400">
            <a:solidFill>
              <a:srgbClr val="287F8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501008"/>
            <a:ext cx="1276350" cy="342900"/>
          </a:xfrm>
          <a:prstGeom prst="rect">
            <a:avLst/>
          </a:prstGeom>
          <a:noFill/>
        </p:spPr>
      </p:pic>
      <p:cxnSp>
        <p:nvCxnSpPr>
          <p:cNvPr id="211" name="Přímá spojovací čára 210"/>
          <p:cNvCxnSpPr/>
          <p:nvPr/>
        </p:nvCxnSpPr>
        <p:spPr>
          <a:xfrm>
            <a:off x="251520" y="3933056"/>
            <a:ext cx="280831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14524E-6 L 0.54341 3.14524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/>
      <p:bldP spid="189" grpId="1" animBg="1"/>
      <p:bldP spid="180" grpId="0" animBg="1"/>
      <p:bldP spid="1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6815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20. Vysoká účinnost brzd a kvalitní pneumatiky jsou předpokladem pro správné brzdění. Podle technické normy je pro účinnost brzd osobního automobilu předepsáno: auto pohybující se po vodorovné vozovce rychlostí 40 km/h musí zastavit na dráze 12,5 m. Jak velké je při tom zrychlení auta a jak dlouhá je doba brzdění?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2204864"/>
            <a:ext cx="8856984" cy="4653136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v=40 km/h</a:t>
            </a:r>
          </a:p>
          <a:p>
            <a:pPr>
              <a:buNone/>
            </a:pPr>
            <a:r>
              <a:rPr lang="cs-CZ" sz="2000" dirty="0" smtClean="0"/>
              <a:t>s=12,5 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a=?; t=?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204864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284984"/>
            <a:ext cx="32403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grpSp>
        <p:nvGrpSpPr>
          <p:cNvPr id="199" name="Skupina 198"/>
          <p:cNvGrpSpPr/>
          <p:nvPr/>
        </p:nvGrpSpPr>
        <p:grpSpPr>
          <a:xfrm>
            <a:off x="-2466975" y="5010150"/>
            <a:ext cx="2466975" cy="1847850"/>
            <a:chOff x="-1908720" y="3212976"/>
            <a:chExt cx="2466975" cy="1847850"/>
          </a:xfrm>
        </p:grpSpPr>
        <p:pic>
          <p:nvPicPr>
            <p:cNvPr id="191" name="Obrázek 190" descr="images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-1908720" y="3212976"/>
              <a:ext cx="2466975" cy="1847850"/>
            </a:xfrm>
            <a:prstGeom prst="rect">
              <a:avLst/>
            </a:prstGeom>
          </p:spPr>
        </p:pic>
        <p:cxnSp>
          <p:nvCxnSpPr>
            <p:cNvPr id="196" name="Přímá spojovací šipka 195"/>
            <p:cNvCxnSpPr/>
            <p:nvPr/>
          </p:nvCxnSpPr>
          <p:spPr>
            <a:xfrm>
              <a:off x="-1134441" y="3284984"/>
              <a:ext cx="72008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TextovéPole 197"/>
            <p:cNvSpPr txBox="1"/>
            <p:nvPr/>
          </p:nvSpPr>
          <p:spPr>
            <a:xfrm>
              <a:off x="-990425" y="321297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endParaRPr lang="cs-CZ" dirty="0"/>
            </a:p>
          </p:txBody>
        </p:sp>
      </p:grpSp>
      <p:grpSp>
        <p:nvGrpSpPr>
          <p:cNvPr id="204" name="Skupina 203"/>
          <p:cNvGrpSpPr/>
          <p:nvPr/>
        </p:nvGrpSpPr>
        <p:grpSpPr>
          <a:xfrm>
            <a:off x="0" y="6234286"/>
            <a:ext cx="9144000" cy="432048"/>
            <a:chOff x="0" y="4437112"/>
            <a:chExt cx="9144000" cy="432048"/>
          </a:xfrm>
        </p:grpSpPr>
        <p:cxnSp>
          <p:nvCxnSpPr>
            <p:cNvPr id="190" name="Přímá spojovací čára 189"/>
            <p:cNvCxnSpPr/>
            <p:nvPr/>
          </p:nvCxnSpPr>
          <p:spPr>
            <a:xfrm>
              <a:off x="0" y="4437112"/>
              <a:ext cx="91440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Přímá spojovací čára 200"/>
            <p:cNvCxnSpPr/>
            <p:nvPr/>
          </p:nvCxnSpPr>
          <p:spPr>
            <a:xfrm>
              <a:off x="0" y="4869160"/>
              <a:ext cx="91440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Přímá spojovací čára 202"/>
            <p:cNvCxnSpPr/>
            <p:nvPr/>
          </p:nvCxnSpPr>
          <p:spPr>
            <a:xfrm>
              <a:off x="0" y="4581128"/>
              <a:ext cx="9144000" cy="0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9" name="Skupina 218"/>
          <p:cNvGrpSpPr/>
          <p:nvPr/>
        </p:nvGrpSpPr>
        <p:grpSpPr>
          <a:xfrm>
            <a:off x="0" y="4794126"/>
            <a:ext cx="8172400" cy="1440160"/>
            <a:chOff x="0" y="2996952"/>
            <a:chExt cx="8172400" cy="1440160"/>
          </a:xfrm>
        </p:grpSpPr>
        <p:cxnSp>
          <p:nvCxnSpPr>
            <p:cNvPr id="207" name="Přímá spojovací čára 206"/>
            <p:cNvCxnSpPr/>
            <p:nvPr/>
          </p:nvCxnSpPr>
          <p:spPr>
            <a:xfrm>
              <a:off x="8172400" y="3717032"/>
              <a:ext cx="0" cy="72008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Přímá spojovací čára 214"/>
            <p:cNvCxnSpPr/>
            <p:nvPr/>
          </p:nvCxnSpPr>
          <p:spPr>
            <a:xfrm>
              <a:off x="0" y="3717032"/>
              <a:ext cx="8384" cy="72008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Levá složená závorka 215"/>
            <p:cNvSpPr/>
            <p:nvPr/>
          </p:nvSpPr>
          <p:spPr>
            <a:xfrm rot="5400000">
              <a:off x="3906180" y="-549188"/>
              <a:ext cx="360040" cy="8172400"/>
            </a:xfrm>
            <a:prstGeom prst="leftBrace">
              <a:avLst>
                <a:gd name="adj1" fmla="val 8333"/>
                <a:gd name="adj2" fmla="val 49627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18" name="TextovéPole 217"/>
            <p:cNvSpPr txBox="1"/>
            <p:nvPr/>
          </p:nvSpPr>
          <p:spPr>
            <a:xfrm>
              <a:off x="3923928" y="299695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 s</a:t>
              </a:r>
              <a:endParaRPr lang="cs-CZ" dirty="0"/>
            </a:p>
          </p:txBody>
        </p:sp>
      </p:grpSp>
      <p:pic>
        <p:nvPicPr>
          <p:cNvPr id="22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2276872"/>
            <a:ext cx="933450" cy="619125"/>
          </a:xfrm>
          <a:prstGeom prst="rect">
            <a:avLst/>
          </a:prstGeom>
          <a:noFill/>
        </p:spPr>
      </p:pic>
      <p:pic>
        <p:nvPicPr>
          <p:cNvPr id="22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2996952"/>
            <a:ext cx="752475" cy="619125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3645024"/>
            <a:ext cx="1104900" cy="657225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4509120"/>
            <a:ext cx="1143000" cy="342900"/>
          </a:xfrm>
          <a:prstGeom prst="rect">
            <a:avLst/>
          </a:prstGeom>
          <a:noFill/>
        </p:spPr>
      </p:pic>
      <p:cxnSp>
        <p:nvCxnSpPr>
          <p:cNvPr id="235" name="Přímá spojovací čára 234"/>
          <p:cNvCxnSpPr/>
          <p:nvPr/>
        </p:nvCxnSpPr>
        <p:spPr>
          <a:xfrm>
            <a:off x="4716016" y="4869160"/>
            <a:ext cx="129614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7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636912"/>
            <a:ext cx="676275" cy="571500"/>
          </a:xfrm>
          <a:prstGeom prst="rect">
            <a:avLst/>
          </a:prstGeom>
          <a:noFill/>
        </p:spPr>
      </p:pic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356992"/>
            <a:ext cx="1152525" cy="647700"/>
          </a:xfrm>
          <a:prstGeom prst="rect">
            <a:avLst/>
          </a:prstGeom>
          <a:noFill/>
        </p:spPr>
      </p:pic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149080"/>
            <a:ext cx="1657350" cy="352425"/>
          </a:xfrm>
          <a:prstGeom prst="rect">
            <a:avLst/>
          </a:prstGeom>
          <a:noFill/>
        </p:spPr>
      </p:pic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8" name="Přímá spojovací čára 247"/>
          <p:cNvCxnSpPr/>
          <p:nvPr/>
        </p:nvCxnSpPr>
        <p:spPr>
          <a:xfrm>
            <a:off x="6588224" y="4509120"/>
            <a:ext cx="180020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Obdélník 199"/>
          <p:cNvSpPr/>
          <p:nvPr/>
        </p:nvSpPr>
        <p:spPr>
          <a:xfrm>
            <a:off x="1547664" y="2204864"/>
            <a:ext cx="1443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11,11 m/s</a:t>
            </a:r>
            <a:endParaRPr lang="cs-CZ" sz="2000" dirty="0"/>
          </a:p>
        </p:txBody>
      </p:sp>
      <p:pic>
        <p:nvPicPr>
          <p:cNvPr id="202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356992"/>
            <a:ext cx="1676400" cy="619125"/>
          </a:xfrm>
          <a:prstGeom prst="rect">
            <a:avLst/>
          </a:prstGeom>
          <a:noFill/>
        </p:spPr>
      </p:pic>
      <p:pic>
        <p:nvPicPr>
          <p:cNvPr id="205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4005064"/>
            <a:ext cx="733425" cy="342900"/>
          </a:xfrm>
          <a:prstGeom prst="rect">
            <a:avLst/>
          </a:prstGeom>
          <a:noFill/>
        </p:spPr>
      </p:pic>
      <p:cxnSp>
        <p:nvCxnSpPr>
          <p:cNvPr id="206" name="Přímá spojovací šipka 205"/>
          <p:cNvCxnSpPr/>
          <p:nvPr/>
        </p:nvCxnSpPr>
        <p:spPr>
          <a:xfrm>
            <a:off x="1763688" y="4149080"/>
            <a:ext cx="360040" cy="0"/>
          </a:xfrm>
          <a:prstGeom prst="straightConnector1">
            <a:avLst/>
          </a:prstGeom>
          <a:ln w="25400">
            <a:solidFill>
              <a:srgbClr val="287F8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" name="Picture 4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05064"/>
            <a:ext cx="1276350" cy="342900"/>
          </a:xfrm>
          <a:prstGeom prst="rect">
            <a:avLst/>
          </a:prstGeom>
          <a:noFill/>
        </p:spPr>
      </p:pic>
      <p:cxnSp>
        <p:nvCxnSpPr>
          <p:cNvPr id="209" name="Přímá spojovací čára 208"/>
          <p:cNvCxnSpPr/>
          <p:nvPr/>
        </p:nvCxnSpPr>
        <p:spPr>
          <a:xfrm>
            <a:off x="251520" y="4437112"/>
            <a:ext cx="32403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37572E-6 L 0.89774 5.37572E-6 " pathEditMode="relative" ptsTypes="AA">
                                      <p:cBhvr>
                                        <p:cTn id="2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295232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21. Při brzdění je často rozhodující tzv. reakční doba, tedy čas, který uplyne od okamžiku vzniku potřeby brzdit, do doby, než automobil začne skutečně brzdit. Soustředěný řidič zareaguje za 0,6 – 0,7 s, řidič nečekající překážku za 0,7 – 0,9 s, řadící nebo předjíždějící řidič za 1,0 – 1,2 s, nepozorný řidič začne reagovat až za 1,4 – 1,8 s. K této době je nutné připočíst čas potřebný pro náběh brzdového systému, jenž činí asi 0,2 s. Určete, jak se změní brzdná dráha vozu jedoucího rychlostí 90 km/h a 50km/h, započítáme-li i reakční dobu řidiče a dobu náběhu brzdového systému. Při výpočtu využijte různé reakční doby a předpokládejte zrychlení -5m/s</a:t>
            </a:r>
            <a:r>
              <a:rPr lang="cs-CZ" sz="2000" baseline="30000" dirty="0" smtClean="0"/>
              <a:t>2</a:t>
            </a:r>
            <a:r>
              <a:rPr lang="cs-CZ" sz="2000" dirty="0" smtClean="0"/>
              <a:t>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3717032"/>
            <a:ext cx="8784976" cy="2952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=90 km/h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=50 km/h</a:t>
            </a:r>
          </a:p>
          <a:p>
            <a:pPr>
              <a:buNone/>
            </a:pPr>
            <a:r>
              <a:rPr lang="cs-CZ" sz="2000" dirty="0" smtClean="0"/>
              <a:t>a=-5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r</a:t>
            </a:r>
            <a:r>
              <a:rPr lang="cs-CZ" sz="2000" dirty="0" smtClean="0"/>
              <a:t>=0,6 – 1,8 s</a:t>
            </a:r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b</a:t>
            </a:r>
            <a:r>
              <a:rPr lang="cs-CZ" sz="2000" dirty="0" smtClean="0"/>
              <a:t>=0,2 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s=?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3645024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5805264"/>
            <a:ext cx="302433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3861048"/>
            <a:ext cx="1276350" cy="34290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005064"/>
            <a:ext cx="2266950" cy="619125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797152"/>
            <a:ext cx="1276350" cy="342900"/>
          </a:xfrm>
          <a:prstGeom prst="rect">
            <a:avLst/>
          </a:prstGeom>
          <a:noFill/>
        </p:spPr>
      </p:pic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1" name="Šipka doprava 200"/>
          <p:cNvSpPr/>
          <p:nvPr/>
        </p:nvSpPr>
        <p:spPr>
          <a:xfrm>
            <a:off x="5508104" y="4869160"/>
            <a:ext cx="288032" cy="144016"/>
          </a:xfrm>
          <a:prstGeom prst="rightArrow">
            <a:avLst/>
          </a:prstGeom>
          <a:solidFill>
            <a:srgbClr val="287F88"/>
          </a:solidFill>
          <a:ln>
            <a:solidFill>
              <a:srgbClr val="287F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653136"/>
            <a:ext cx="685800" cy="571500"/>
          </a:xfrm>
          <a:prstGeom prst="rect">
            <a:avLst/>
          </a:prstGeom>
          <a:noFill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5157192"/>
            <a:ext cx="1800225" cy="342900"/>
          </a:xfrm>
          <a:prstGeom prst="rect">
            <a:avLst/>
          </a:prstGeom>
          <a:noFill/>
        </p:spPr>
      </p:pic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8" name="Přímá spojovací čára 207"/>
          <p:cNvCxnSpPr/>
          <p:nvPr/>
        </p:nvCxnSpPr>
        <p:spPr>
          <a:xfrm>
            <a:off x="4139952" y="4581128"/>
            <a:ext cx="230425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40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5373216"/>
            <a:ext cx="3552825" cy="657225"/>
          </a:xfrm>
          <a:prstGeom prst="rect">
            <a:avLst/>
          </a:prstGeom>
          <a:noFill/>
        </p:spPr>
      </p:pic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6643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6021288"/>
            <a:ext cx="2505075" cy="657225"/>
          </a:xfrm>
          <a:prstGeom prst="rect">
            <a:avLst/>
          </a:prstGeom>
          <a:noFill/>
        </p:spPr>
      </p:pic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6" name="Přímá spojovací čára 215"/>
          <p:cNvCxnSpPr/>
          <p:nvPr/>
        </p:nvCxnSpPr>
        <p:spPr>
          <a:xfrm>
            <a:off x="4067944" y="6741368"/>
            <a:ext cx="2736304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Přímá spojovací čára 220"/>
          <p:cNvCxnSpPr/>
          <p:nvPr/>
        </p:nvCxnSpPr>
        <p:spPr>
          <a:xfrm>
            <a:off x="4139952" y="5517232"/>
            <a:ext cx="194421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Obdélník 222"/>
          <p:cNvSpPr/>
          <p:nvPr/>
        </p:nvSpPr>
        <p:spPr>
          <a:xfrm>
            <a:off x="1691680" y="371703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25 m/s</a:t>
            </a:r>
            <a:endParaRPr lang="cs-CZ" sz="2000" dirty="0"/>
          </a:p>
        </p:txBody>
      </p:sp>
      <p:sp>
        <p:nvSpPr>
          <p:cNvPr id="224" name="Obdélník 223"/>
          <p:cNvSpPr/>
          <p:nvPr/>
        </p:nvSpPr>
        <p:spPr>
          <a:xfrm>
            <a:off x="1691680" y="4077072"/>
            <a:ext cx="15568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13,88 m/s</a:t>
            </a:r>
            <a:endParaRPr lang="cs-CZ" sz="2000" dirty="0"/>
          </a:p>
        </p:txBody>
      </p:sp>
      <p:sp>
        <p:nvSpPr>
          <p:cNvPr id="217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animBg="1"/>
      <p:bldP spid="223" grpId="0"/>
      <p:bldP spid="2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2952328"/>
          </a:xfrm>
        </p:spPr>
        <p:txBody>
          <a:bodyPr>
            <a:noAutofit/>
          </a:bodyPr>
          <a:lstStyle/>
          <a:p>
            <a:r>
              <a:rPr lang="cs-CZ" sz="2000" dirty="0" smtClean="0"/>
              <a:t>v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=90 km/h</a:t>
            </a:r>
            <a:br>
              <a:rPr lang="cs-CZ" sz="2000" dirty="0" smtClean="0"/>
            </a:br>
            <a:r>
              <a:rPr lang="cs-CZ" sz="2000" dirty="0" smtClean="0"/>
              <a:t>v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=50 km/h</a:t>
            </a:r>
            <a:br>
              <a:rPr lang="cs-CZ" sz="2000" dirty="0" smtClean="0"/>
            </a:br>
            <a:r>
              <a:rPr lang="cs-CZ" sz="2000" dirty="0" smtClean="0"/>
              <a:t>a=-5 m/s</a:t>
            </a:r>
            <a:r>
              <a:rPr lang="cs-CZ" sz="2000" baseline="30000" dirty="0" smtClean="0"/>
              <a:t>2</a:t>
            </a:r>
            <a:br>
              <a:rPr lang="cs-CZ" sz="2000" baseline="30000" dirty="0" smtClean="0"/>
            </a:br>
            <a:r>
              <a:rPr lang="cs-CZ" sz="2000" dirty="0" smtClean="0"/>
              <a:t>t</a:t>
            </a:r>
            <a:r>
              <a:rPr lang="cs-CZ" sz="2000" baseline="-25000" dirty="0" smtClean="0"/>
              <a:t>b</a:t>
            </a:r>
            <a:r>
              <a:rPr lang="cs-CZ" sz="2000" dirty="0" smtClean="0"/>
              <a:t>=0,2 s </a:t>
            </a:r>
            <a:br>
              <a:rPr lang="cs-CZ" sz="2000" dirty="0" smtClean="0"/>
            </a:br>
            <a:r>
              <a:rPr lang="cs-CZ" sz="2000" dirty="0" smtClean="0"/>
              <a:t>1. Soustředěný řidič: t</a:t>
            </a:r>
            <a:r>
              <a:rPr lang="cs-CZ" sz="2000" baseline="-25000" dirty="0" smtClean="0"/>
              <a:t>r</a:t>
            </a:r>
            <a:r>
              <a:rPr lang="cs-CZ" sz="2000" dirty="0" smtClean="0"/>
              <a:t>=</a:t>
            </a:r>
            <a:r>
              <a:rPr lang="cs-CZ" sz="2000" b="1" dirty="0" smtClean="0"/>
              <a:t>0,6</a:t>
            </a:r>
            <a:r>
              <a:rPr lang="cs-CZ" sz="2000" dirty="0" smtClean="0"/>
              <a:t> – 0,7 s</a:t>
            </a:r>
            <a:br>
              <a:rPr lang="cs-CZ" sz="2000" dirty="0" smtClean="0"/>
            </a:br>
            <a:r>
              <a:rPr lang="cs-CZ" sz="2000" dirty="0" smtClean="0"/>
              <a:t>2. Řidič nečekající překážku: t</a:t>
            </a:r>
            <a:r>
              <a:rPr lang="cs-CZ" sz="2000" baseline="-25000" dirty="0" smtClean="0"/>
              <a:t>r</a:t>
            </a:r>
            <a:r>
              <a:rPr lang="cs-CZ" sz="2000" dirty="0" smtClean="0"/>
              <a:t>=</a:t>
            </a:r>
            <a:r>
              <a:rPr lang="cs-CZ" sz="2000" b="1" dirty="0" smtClean="0"/>
              <a:t>0,7</a:t>
            </a:r>
            <a:r>
              <a:rPr lang="cs-CZ" sz="2000" dirty="0" smtClean="0"/>
              <a:t> – 0,9 s </a:t>
            </a:r>
            <a:br>
              <a:rPr lang="cs-CZ" sz="2000" dirty="0" smtClean="0"/>
            </a:br>
            <a:r>
              <a:rPr lang="cs-CZ" sz="2000" dirty="0" smtClean="0"/>
              <a:t>3. Řadící nebo předjíždějící řidič: t</a:t>
            </a:r>
            <a:r>
              <a:rPr lang="cs-CZ" sz="2000" baseline="-25000" dirty="0" smtClean="0"/>
              <a:t>r</a:t>
            </a:r>
            <a:r>
              <a:rPr lang="cs-CZ" sz="2000" dirty="0" smtClean="0"/>
              <a:t>=</a:t>
            </a:r>
            <a:r>
              <a:rPr lang="cs-CZ" sz="2000" b="1" dirty="0" smtClean="0"/>
              <a:t>1,0</a:t>
            </a:r>
            <a:r>
              <a:rPr lang="cs-CZ" sz="2000" dirty="0" smtClean="0"/>
              <a:t> – 1,2 s </a:t>
            </a:r>
            <a:br>
              <a:rPr lang="cs-CZ" sz="2000" dirty="0" smtClean="0"/>
            </a:br>
            <a:r>
              <a:rPr lang="cs-CZ" sz="2000" dirty="0" smtClean="0"/>
              <a:t>4. Nepozorný řidič: t</a:t>
            </a:r>
            <a:r>
              <a:rPr lang="cs-CZ" sz="2000" baseline="-25000" dirty="0" smtClean="0"/>
              <a:t>r</a:t>
            </a:r>
            <a:r>
              <a:rPr lang="cs-CZ" sz="2000" dirty="0" smtClean="0"/>
              <a:t>=</a:t>
            </a:r>
            <a:r>
              <a:rPr lang="cs-CZ" sz="2000" b="1" dirty="0" smtClean="0"/>
              <a:t>1,4</a:t>
            </a:r>
            <a:r>
              <a:rPr lang="cs-CZ" sz="2000" dirty="0" smtClean="0"/>
              <a:t> – 1,8 s</a:t>
            </a:r>
          </a:p>
        </p:txBody>
      </p:sp>
      <p:graphicFrame>
        <p:nvGraphicFramePr>
          <p:cNvPr id="218" name="Zástupný symbol pro obsah 217"/>
          <p:cNvGraphicFramePr>
            <a:graphicFrameLocks noGrp="1"/>
          </p:cNvGraphicFramePr>
          <p:nvPr>
            <p:ph idx="1"/>
          </p:nvPr>
        </p:nvGraphicFramePr>
        <p:xfrm>
          <a:off x="467544" y="3645024"/>
          <a:ext cx="8209040" cy="1728440"/>
        </p:xfrm>
        <a:graphic>
          <a:graphicData uri="http://schemas.openxmlformats.org/drawingml/2006/table">
            <a:tbl>
              <a:tblPr>
                <a:tableStyleId>{18603FDC-E32A-4AB5-989C-0864C3EAD2B8}</a:tableStyleId>
              </a:tblPr>
              <a:tblGrid>
                <a:gridCol w="1641808"/>
                <a:gridCol w="1641808"/>
                <a:gridCol w="1641808"/>
                <a:gridCol w="1641808"/>
                <a:gridCol w="1641808"/>
              </a:tblGrid>
              <a:tr h="652184">
                <a:tc>
                  <a:txBody>
                    <a:bodyPr/>
                    <a:lstStyle/>
                    <a:p>
                      <a:endParaRPr lang="cs-CZ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0,6 – 0,7 s</a:t>
                      </a:r>
                    </a:p>
                    <a:p>
                      <a:pPr algn="ctr"/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+ 0,2 s  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0,7 – 0,9 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+ 0,2 s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1,0 – 1,2 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+ 0,2 s</a:t>
                      </a:r>
                      <a:endParaRPr lang="cs-CZ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1,4 – 1,8 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chemeClr val="tx1"/>
                          </a:solidFill>
                        </a:rPr>
                        <a:t>+ 0,2 s</a:t>
                      </a:r>
                      <a:endParaRPr lang="cs-CZ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128">
                <a:tc>
                  <a:txBody>
                    <a:bodyPr/>
                    <a:lstStyle/>
                    <a:p>
                      <a:pPr algn="ctr"/>
                      <a:r>
                        <a:rPr lang="cs-CZ" b="1" dirty="0" smtClean="0">
                          <a:solidFill>
                            <a:schemeClr val="tx1"/>
                          </a:solidFill>
                        </a:rPr>
                        <a:t>25 m/s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82,5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85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92,5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102,5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128">
                <a:tc>
                  <a:txBody>
                    <a:bodyPr/>
                    <a:lstStyle/>
                    <a:p>
                      <a:pPr algn="ctr"/>
                      <a:r>
                        <a:rPr lang="cs-CZ" b="1" dirty="0" smtClean="0">
                          <a:solidFill>
                            <a:schemeClr val="tx1"/>
                          </a:solidFill>
                        </a:rPr>
                        <a:t>13,88 m/s</a:t>
                      </a:r>
                      <a:endParaRPr lang="cs-CZ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30,4</a:t>
                      </a:r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31,8</a:t>
                      </a:r>
                      <a:r>
                        <a:rPr lang="cs-CZ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36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41,5 </a:t>
                      </a:r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" name="Přímá spojovací čára 6"/>
          <p:cNvCxnSpPr/>
          <p:nvPr/>
        </p:nvCxnSpPr>
        <p:spPr>
          <a:xfrm>
            <a:off x="251520" y="335699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27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0" name="Přímá spojovací čára 219"/>
          <p:cNvCxnSpPr/>
          <p:nvPr/>
        </p:nvCxnSpPr>
        <p:spPr>
          <a:xfrm>
            <a:off x="539553" y="3717280"/>
            <a:ext cx="1512168" cy="5040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TextovéPole 227"/>
          <p:cNvSpPr txBox="1"/>
          <p:nvPr/>
        </p:nvSpPr>
        <p:spPr>
          <a:xfrm>
            <a:off x="1259633" y="364527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t</a:t>
            </a:r>
            <a:r>
              <a:rPr lang="cs-CZ" b="1" baseline="-25000" dirty="0" smtClean="0">
                <a:solidFill>
                  <a:schemeClr val="bg1"/>
                </a:solidFill>
              </a:rPr>
              <a:t>r</a:t>
            </a:r>
            <a:r>
              <a:rPr lang="cs-CZ" b="1" dirty="0" smtClean="0">
                <a:solidFill>
                  <a:schemeClr val="bg1"/>
                </a:solidFill>
              </a:rPr>
              <a:t>+t</a:t>
            </a:r>
            <a:r>
              <a:rPr lang="cs-CZ" b="1" baseline="-25000" dirty="0" smtClean="0">
                <a:solidFill>
                  <a:schemeClr val="bg1"/>
                </a:solidFill>
              </a:rPr>
              <a:t>b</a:t>
            </a:r>
            <a:endParaRPr lang="cs-CZ" b="1" dirty="0">
              <a:solidFill>
                <a:schemeClr val="bg1"/>
              </a:solidFill>
            </a:endParaRPr>
          </a:p>
        </p:txBody>
      </p:sp>
      <p:sp>
        <p:nvSpPr>
          <p:cNvPr id="229" name="TextovéPole 228"/>
          <p:cNvSpPr txBox="1"/>
          <p:nvPr/>
        </p:nvSpPr>
        <p:spPr>
          <a:xfrm>
            <a:off x="611561" y="3861296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v</a:t>
            </a:r>
            <a:r>
              <a:rPr lang="cs-CZ" b="1" baseline="-25000" dirty="0" smtClean="0">
                <a:solidFill>
                  <a:schemeClr val="bg1"/>
                </a:solidFill>
              </a:rPr>
              <a:t>0</a:t>
            </a:r>
          </a:p>
          <a:p>
            <a:endParaRPr lang="cs-CZ" dirty="0"/>
          </a:p>
        </p:txBody>
      </p:sp>
      <p:sp>
        <p:nvSpPr>
          <p:cNvPr id="206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  <p:bldP spid="2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Skupina 195"/>
          <p:cNvGrpSpPr/>
          <p:nvPr/>
        </p:nvGrpSpPr>
        <p:grpSpPr>
          <a:xfrm>
            <a:off x="3347864" y="5805264"/>
            <a:ext cx="1296144" cy="610143"/>
            <a:chOff x="1835696" y="4869160"/>
            <a:chExt cx="1296144" cy="610143"/>
          </a:xfrm>
        </p:grpSpPr>
        <p:pic>
          <p:nvPicPr>
            <p:cNvPr id="1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6200000">
              <a:off x="1955087" y="4893785"/>
              <a:ext cx="466127" cy="704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9" name="TextovéPole 198"/>
            <p:cNvSpPr txBox="1"/>
            <p:nvPr/>
          </p:nvSpPr>
          <p:spPr>
            <a:xfrm>
              <a:off x="2627784" y="4941168"/>
              <a:ext cx="504056" cy="296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z</a:t>
              </a:r>
              <a:endParaRPr lang="cs-CZ" dirty="0"/>
            </a:p>
          </p:txBody>
        </p:sp>
        <p:cxnSp>
          <p:nvCxnSpPr>
            <p:cNvPr id="201" name="Přímá spojovací šipka 200"/>
            <p:cNvCxnSpPr/>
            <p:nvPr/>
          </p:nvCxnSpPr>
          <p:spPr>
            <a:xfrm flipV="1">
              <a:off x="2627784" y="4869160"/>
              <a:ext cx="0" cy="50405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2" name="Skupina 191"/>
          <p:cNvGrpSpPr/>
          <p:nvPr/>
        </p:nvGrpSpPr>
        <p:grpSpPr>
          <a:xfrm>
            <a:off x="3347864" y="2852936"/>
            <a:ext cx="1008112" cy="576704"/>
            <a:chOff x="1547664" y="2708920"/>
            <a:chExt cx="1008112" cy="576704"/>
          </a:xfrm>
        </p:grpSpPr>
        <p:pic>
          <p:nvPicPr>
            <p:cNvPr id="178" name="Obrázek 177" descr="435104_lachtan-nic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47664" y="2708920"/>
              <a:ext cx="770080" cy="576704"/>
            </a:xfrm>
            <a:prstGeom prst="rect">
              <a:avLst/>
            </a:prstGeom>
          </p:spPr>
        </p:pic>
        <p:cxnSp>
          <p:nvCxnSpPr>
            <p:cNvPr id="184" name="Přímá spojovací šipka 183"/>
            <p:cNvCxnSpPr/>
            <p:nvPr/>
          </p:nvCxnSpPr>
          <p:spPr>
            <a:xfrm>
              <a:off x="2411760" y="2852936"/>
              <a:ext cx="0" cy="3600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TextovéPole 184"/>
            <p:cNvSpPr txBox="1"/>
            <p:nvPr/>
          </p:nvSpPr>
          <p:spPr>
            <a:xfrm>
              <a:off x="2483768" y="2780928"/>
              <a:ext cx="72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g</a:t>
              </a:r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00811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22. Jak dlouho padá kámen do propasti a s jakou rychlostí na dno propasti dopadne? Odpor vzduchu zanedbejte. Určete, za jak dlouho uslyšíme dopad kamene na dno propasti hluboké 300 m, jestliže rychlost zvuku ve vzduchu je 340 m/s. </a:t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86916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h=300 m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z</a:t>
            </a:r>
            <a:r>
              <a:rPr lang="cs-CZ" sz="2000" dirty="0" smtClean="0"/>
              <a:t>=340 m/s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v</a:t>
            </a:r>
            <a:r>
              <a:rPr lang="cs-CZ" sz="2000" baseline="-25000" dirty="0" smtClean="0">
                <a:solidFill>
                  <a:srgbClr val="FF0000"/>
                </a:solidFill>
              </a:rPr>
              <a:t>k</a:t>
            </a:r>
            <a:r>
              <a:rPr lang="cs-CZ" sz="2000" dirty="0" smtClean="0">
                <a:solidFill>
                  <a:srgbClr val="FF0000"/>
                </a:solidFill>
              </a:rPr>
              <a:t>=?; t</a:t>
            </a:r>
            <a:r>
              <a:rPr lang="cs-CZ" sz="2000" baseline="-25000" dirty="0" smtClean="0">
                <a:solidFill>
                  <a:srgbClr val="FF0000"/>
                </a:solidFill>
              </a:rPr>
              <a:t>z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91683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429000"/>
            <a:ext cx="180020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8964488" y="736205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3" name="Skupina 212"/>
          <p:cNvGrpSpPr/>
          <p:nvPr/>
        </p:nvGrpSpPr>
        <p:grpSpPr>
          <a:xfrm>
            <a:off x="1979712" y="3429000"/>
            <a:ext cx="2808312" cy="3168352"/>
            <a:chOff x="899592" y="3284984"/>
            <a:chExt cx="2808312" cy="3168352"/>
          </a:xfrm>
        </p:grpSpPr>
        <p:grpSp>
          <p:nvGrpSpPr>
            <p:cNvPr id="212" name="Skupina 211"/>
            <p:cNvGrpSpPr/>
            <p:nvPr/>
          </p:nvGrpSpPr>
          <p:grpSpPr>
            <a:xfrm>
              <a:off x="1331640" y="3284984"/>
              <a:ext cx="2376264" cy="3168352"/>
              <a:chOff x="1331640" y="3284984"/>
              <a:chExt cx="2376264" cy="3168352"/>
            </a:xfrm>
          </p:grpSpPr>
          <p:sp>
            <p:nvSpPr>
              <p:cNvPr id="181" name="Levá jednoduchá závorka 180"/>
              <p:cNvSpPr/>
              <p:nvPr/>
            </p:nvSpPr>
            <p:spPr>
              <a:xfrm rot="16200000">
                <a:off x="2519772" y="5265204"/>
                <a:ext cx="504056" cy="1872208"/>
              </a:xfrm>
              <a:prstGeom prst="leftBracket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197" name="Levá složená závorka 196"/>
              <p:cNvSpPr/>
              <p:nvPr/>
            </p:nvSpPr>
            <p:spPr>
              <a:xfrm>
                <a:off x="1331640" y="3284984"/>
                <a:ext cx="504056" cy="3168352"/>
              </a:xfrm>
              <a:prstGeom prst="leftBrac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200" name="Přímá spojovací čára 199"/>
              <p:cNvCxnSpPr/>
              <p:nvPr/>
            </p:nvCxnSpPr>
            <p:spPr>
              <a:xfrm>
                <a:off x="1835696" y="3284984"/>
                <a:ext cx="187220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3" name="TextovéPole 202"/>
            <p:cNvSpPr txBox="1"/>
            <p:nvPr/>
          </p:nvSpPr>
          <p:spPr>
            <a:xfrm>
              <a:off x="899592" y="465313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 h</a:t>
              </a:r>
              <a:endParaRPr lang="cs-CZ" dirty="0"/>
            </a:p>
          </p:txBody>
        </p:sp>
      </p:grp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852936"/>
            <a:ext cx="1047750" cy="619125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3573016"/>
            <a:ext cx="914400" cy="942975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4725144"/>
            <a:ext cx="1104900" cy="942975"/>
          </a:xfrm>
          <a:prstGeom prst="rect">
            <a:avLst/>
          </a:prstGeom>
          <a:noFill/>
        </p:spPr>
      </p:pic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90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5877272"/>
            <a:ext cx="1085850" cy="342900"/>
          </a:xfrm>
          <a:prstGeom prst="rect">
            <a:avLst/>
          </a:prstGeom>
          <a:noFill/>
        </p:spPr>
      </p:pic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1" name="Přímá spojovací čára 220"/>
          <p:cNvCxnSpPr/>
          <p:nvPr/>
        </p:nvCxnSpPr>
        <p:spPr>
          <a:xfrm>
            <a:off x="5220072" y="6237312"/>
            <a:ext cx="129614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93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2996952"/>
            <a:ext cx="952500" cy="342900"/>
          </a:xfrm>
          <a:prstGeom prst="rect">
            <a:avLst/>
          </a:prstGeom>
          <a:noFill/>
        </p:spPr>
      </p:pic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96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429000"/>
            <a:ext cx="1590675" cy="342900"/>
          </a:xfrm>
          <a:prstGeom prst="rect">
            <a:avLst/>
          </a:prstGeom>
          <a:noFill/>
        </p:spPr>
      </p:pic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99" name="Picture 1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861048"/>
            <a:ext cx="1590675" cy="342900"/>
          </a:xfrm>
          <a:prstGeom prst="rect">
            <a:avLst/>
          </a:prstGeom>
          <a:noFill/>
        </p:spPr>
      </p:pic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1" name="Přímá spojovací čára 230"/>
          <p:cNvCxnSpPr/>
          <p:nvPr/>
        </p:nvCxnSpPr>
        <p:spPr>
          <a:xfrm>
            <a:off x="6876256" y="4221088"/>
            <a:ext cx="180020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102" name="Picture 2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437112"/>
            <a:ext cx="1181100" cy="676275"/>
          </a:xfrm>
          <a:prstGeom prst="rect">
            <a:avLst/>
          </a:prstGeom>
          <a:noFill/>
        </p:spPr>
      </p:pic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105" name="Picture 2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5157192"/>
            <a:ext cx="1733550" cy="619125"/>
          </a:xfrm>
          <a:prstGeom prst="rect">
            <a:avLst/>
          </a:prstGeom>
          <a:noFill/>
        </p:spPr>
      </p:pic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108" name="Picture 28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5877272"/>
            <a:ext cx="1047750" cy="342900"/>
          </a:xfrm>
          <a:prstGeom prst="rect">
            <a:avLst/>
          </a:prstGeom>
          <a:noFill/>
        </p:spPr>
      </p:pic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4" name="Přímá spojovací čára 243"/>
          <p:cNvCxnSpPr/>
          <p:nvPr/>
        </p:nvCxnSpPr>
        <p:spPr>
          <a:xfrm>
            <a:off x="7020272" y="6237312"/>
            <a:ext cx="122413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09" name="TextovéPole 208"/>
          <p:cNvSpPr txBox="1"/>
          <p:nvPr/>
        </p:nvSpPr>
        <p:spPr>
          <a:xfrm>
            <a:off x="1979712" y="2276872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Pozn.: Volný pád, tj. rovnoměrně zrychlený pohyb, kde v</a:t>
            </a:r>
            <a:r>
              <a:rPr lang="cs-CZ" baseline="-25000" dirty="0" smtClean="0"/>
              <a:t>0</a:t>
            </a:r>
            <a:r>
              <a:rPr lang="cs-CZ" dirty="0" smtClean="0"/>
              <a:t> = 0 m/s </a:t>
            </a:r>
            <a:endParaRPr lang="cs-CZ" dirty="0"/>
          </a:p>
        </p:txBody>
      </p:sp>
      <p:pic>
        <p:nvPicPr>
          <p:cNvPr id="210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005064"/>
            <a:ext cx="1047750" cy="619125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797152"/>
            <a:ext cx="838200" cy="3429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4.44444E-6 0.46203 " pathEditMode="relative" ptsTypes="AA">
                                      <p:cBhvr>
                                        <p:cTn id="27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0856 L -0.0158 -0.434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64807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23. Těleso padá volným pádem z výšky 45 m. Určete dobu jeho pádu a rychlost dopadu.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556792"/>
            <a:ext cx="8784976" cy="5301208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h=45 m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v=?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484784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636912"/>
            <a:ext cx="201622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0" name="Skupina 229"/>
          <p:cNvGrpSpPr/>
          <p:nvPr/>
        </p:nvGrpSpPr>
        <p:grpSpPr>
          <a:xfrm>
            <a:off x="5724128" y="2204864"/>
            <a:ext cx="1728192" cy="4032448"/>
            <a:chOff x="467544" y="2348880"/>
            <a:chExt cx="1728192" cy="4032448"/>
          </a:xfrm>
        </p:grpSpPr>
        <p:cxnSp>
          <p:nvCxnSpPr>
            <p:cNvPr id="202" name="Přímá spojovací čára 201"/>
            <p:cNvCxnSpPr/>
            <p:nvPr/>
          </p:nvCxnSpPr>
          <p:spPr>
            <a:xfrm>
              <a:off x="1403648" y="2348880"/>
              <a:ext cx="0" cy="4032448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Přímá spojovací čára 207"/>
            <p:cNvCxnSpPr/>
            <p:nvPr/>
          </p:nvCxnSpPr>
          <p:spPr>
            <a:xfrm>
              <a:off x="1115616" y="6381328"/>
              <a:ext cx="1080120" cy="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Přímá spojovací čára 209"/>
            <p:cNvCxnSpPr/>
            <p:nvPr/>
          </p:nvCxnSpPr>
          <p:spPr>
            <a:xfrm>
              <a:off x="1115616" y="2852936"/>
              <a:ext cx="1080120" cy="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Levá složená závorka 227"/>
            <p:cNvSpPr/>
            <p:nvPr/>
          </p:nvSpPr>
          <p:spPr>
            <a:xfrm>
              <a:off x="827584" y="2852936"/>
              <a:ext cx="360040" cy="3528392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29" name="TextovéPole 228"/>
            <p:cNvSpPr txBox="1"/>
            <p:nvPr/>
          </p:nvSpPr>
          <p:spPr>
            <a:xfrm>
              <a:off x="467544" y="443711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 h</a:t>
              </a:r>
              <a:endParaRPr lang="cs-CZ" dirty="0"/>
            </a:p>
          </p:txBody>
        </p:sp>
      </p:grpSp>
      <p:grpSp>
        <p:nvGrpSpPr>
          <p:cNvPr id="237" name="Skupina 236"/>
          <p:cNvGrpSpPr/>
          <p:nvPr/>
        </p:nvGrpSpPr>
        <p:grpSpPr>
          <a:xfrm>
            <a:off x="6876256" y="2204864"/>
            <a:ext cx="720080" cy="504056"/>
            <a:chOff x="1979712" y="2348880"/>
            <a:chExt cx="720080" cy="504056"/>
          </a:xfrm>
        </p:grpSpPr>
        <p:sp>
          <p:nvSpPr>
            <p:cNvPr id="199" name="Elipsa 198"/>
            <p:cNvSpPr/>
            <p:nvPr/>
          </p:nvSpPr>
          <p:spPr>
            <a:xfrm>
              <a:off x="1979712" y="2420888"/>
              <a:ext cx="432048" cy="43204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235" name="Přímá spojovací šipka 234"/>
            <p:cNvCxnSpPr/>
            <p:nvPr/>
          </p:nvCxnSpPr>
          <p:spPr>
            <a:xfrm>
              <a:off x="2555776" y="2420888"/>
              <a:ext cx="0" cy="3600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6" name="TextovéPole 235"/>
            <p:cNvSpPr txBox="1"/>
            <p:nvPr/>
          </p:nvSpPr>
          <p:spPr>
            <a:xfrm>
              <a:off x="2627784" y="2348880"/>
              <a:ext cx="72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g</a:t>
              </a:r>
              <a:endParaRPr lang="cs-CZ" dirty="0"/>
            </a:p>
          </p:txBody>
        </p:sp>
      </p:grpSp>
      <p:pic>
        <p:nvPicPr>
          <p:cNvPr id="238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924944"/>
            <a:ext cx="1047750" cy="619125"/>
          </a:xfrm>
          <a:prstGeom prst="rect">
            <a:avLst/>
          </a:prstGeom>
          <a:noFill/>
        </p:spPr>
      </p:pic>
      <p:pic>
        <p:nvPicPr>
          <p:cNvPr id="23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645024"/>
            <a:ext cx="914400" cy="942975"/>
          </a:xfrm>
          <a:prstGeom prst="rect">
            <a:avLst/>
          </a:prstGeom>
          <a:noFill/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725144"/>
            <a:ext cx="1104900" cy="942975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1" name="Přímá spojovací čára 240"/>
          <p:cNvCxnSpPr/>
          <p:nvPr/>
        </p:nvCxnSpPr>
        <p:spPr>
          <a:xfrm>
            <a:off x="755576" y="6237312"/>
            <a:ext cx="129614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3717032"/>
            <a:ext cx="838200" cy="342900"/>
          </a:xfrm>
          <a:prstGeom prst="rect">
            <a:avLst/>
          </a:prstGeom>
          <a:noFill/>
        </p:spPr>
      </p:pic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711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877272"/>
            <a:ext cx="1085850" cy="342900"/>
          </a:xfrm>
          <a:prstGeom prst="rect">
            <a:avLst/>
          </a:prstGeom>
          <a:noFill/>
        </p:spPr>
      </p:pic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7117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4293096"/>
            <a:ext cx="1476375" cy="342900"/>
          </a:xfrm>
          <a:prstGeom prst="rect">
            <a:avLst/>
          </a:prstGeom>
          <a:noFill/>
        </p:spPr>
      </p:pic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7120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4869160"/>
            <a:ext cx="2905125" cy="342900"/>
          </a:xfrm>
          <a:prstGeom prst="rect">
            <a:avLst/>
          </a:prstGeom>
          <a:noFill/>
        </p:spPr>
      </p:pic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4" name="Přímá spojovací čára 253"/>
          <p:cNvCxnSpPr/>
          <p:nvPr/>
        </p:nvCxnSpPr>
        <p:spPr>
          <a:xfrm>
            <a:off x="2339752" y="5229200"/>
            <a:ext cx="302433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1967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Rovnoměrně zrychlený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7407E-6 L -1.38889E-6 0.51458 " pathEditMode="relative" ptsTypes="AA">
                                      <p:cBhvr>
                                        <p:cTn id="25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Obrázek 257" descr="uhlova_rychlos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797152"/>
            <a:ext cx="2664296" cy="1779751"/>
          </a:xfrm>
          <a:prstGeom prst="rect">
            <a:avLst/>
          </a:prstGeom>
        </p:spPr>
      </p:pic>
      <p:grpSp>
        <p:nvGrpSpPr>
          <p:cNvPr id="279" name="Skupina 278"/>
          <p:cNvGrpSpPr/>
          <p:nvPr/>
        </p:nvGrpSpPr>
        <p:grpSpPr>
          <a:xfrm>
            <a:off x="1691680" y="2924944"/>
            <a:ext cx="648072" cy="369332"/>
            <a:chOff x="1763688" y="2276872"/>
            <a:chExt cx="648072" cy="369332"/>
          </a:xfrm>
        </p:grpSpPr>
        <p:cxnSp>
          <p:nvCxnSpPr>
            <p:cNvPr id="261" name="Přímá spojovací šipka 260"/>
            <p:cNvCxnSpPr/>
            <p:nvPr/>
          </p:nvCxnSpPr>
          <p:spPr>
            <a:xfrm flipH="1">
              <a:off x="1763688" y="2636912"/>
              <a:ext cx="57606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TextovéPole 261"/>
            <p:cNvSpPr txBox="1"/>
            <p:nvPr/>
          </p:nvSpPr>
          <p:spPr>
            <a:xfrm>
              <a:off x="1979712" y="227687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79208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24. Auto projíždí zatáčkou o poloměru 100 m rychlostí 72 km/h. Určete velikost a směr zrychlení automobilu.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544522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r=100 m</a:t>
            </a:r>
          </a:p>
          <a:p>
            <a:pPr>
              <a:buNone/>
            </a:pPr>
            <a:r>
              <a:rPr lang="cs-CZ" sz="2000" dirty="0" smtClean="0"/>
              <a:t>v=72 km/h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a=?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1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6" name="Skupina 215"/>
          <p:cNvGrpSpPr/>
          <p:nvPr/>
        </p:nvGrpSpPr>
        <p:grpSpPr>
          <a:xfrm>
            <a:off x="755576" y="3828568"/>
            <a:ext cx="2808312" cy="2664296"/>
            <a:chOff x="710657" y="2947789"/>
            <a:chExt cx="2808312" cy="2664296"/>
          </a:xfrm>
        </p:grpSpPr>
        <p:sp>
          <p:nvSpPr>
            <p:cNvPr id="205" name="Oblouk 204"/>
            <p:cNvSpPr/>
            <p:nvPr/>
          </p:nvSpPr>
          <p:spPr>
            <a:xfrm rot="18756714">
              <a:off x="782665" y="2875781"/>
              <a:ext cx="2664296" cy="2808312"/>
            </a:xfrm>
            <a:prstGeom prst="arc">
              <a:avLst>
                <a:gd name="adj1" fmla="val 16200000"/>
                <a:gd name="adj2" fmla="val 151990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209" name="Přímá spojovací šipka 208"/>
            <p:cNvCxnSpPr/>
            <p:nvPr/>
          </p:nvCxnSpPr>
          <p:spPr>
            <a:xfrm flipV="1">
              <a:off x="2078809" y="3124286"/>
              <a:ext cx="720080" cy="57606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Elipsa 211"/>
            <p:cNvSpPr/>
            <p:nvPr/>
          </p:nvSpPr>
          <p:spPr>
            <a:xfrm>
              <a:off x="1979712" y="3717032"/>
              <a:ext cx="72008" cy="72008"/>
            </a:xfrm>
            <a:prstGeom prst="ellipse">
              <a:avLst/>
            </a:prstGeom>
            <a:solidFill>
              <a:srgbClr val="287F88"/>
            </a:solidFill>
            <a:ln w="25400">
              <a:solidFill>
                <a:srgbClr val="287F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15" name="TextovéPole 214"/>
            <p:cNvSpPr txBox="1"/>
            <p:nvPr/>
          </p:nvSpPr>
          <p:spPr>
            <a:xfrm>
              <a:off x="2294833" y="3340309"/>
              <a:ext cx="216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 smtClean="0"/>
                <a:t>r</a:t>
              </a:r>
            </a:p>
          </p:txBody>
        </p:sp>
      </p:grpSp>
      <p:cxnSp>
        <p:nvCxnSpPr>
          <p:cNvPr id="10" name="Přímá spojovací čára 9"/>
          <p:cNvCxnSpPr/>
          <p:nvPr/>
        </p:nvCxnSpPr>
        <p:spPr>
          <a:xfrm>
            <a:off x="251520" y="2492896"/>
            <a:ext cx="266429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TextovéPole 248"/>
          <p:cNvSpPr txBox="1"/>
          <p:nvPr/>
        </p:nvSpPr>
        <p:spPr>
          <a:xfrm>
            <a:off x="3490864" y="2492896"/>
            <a:ext cx="5653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 smtClean="0"/>
              <a:t>Dostředivé zrychlení:</a:t>
            </a:r>
          </a:p>
          <a:p>
            <a:pPr algn="ctr">
              <a:buNone/>
            </a:pPr>
            <a:r>
              <a:rPr lang="cs-CZ" sz="2000" dirty="0" smtClean="0"/>
              <a:t>Směr do středu zakřivení a kolmý k vektoru rychlosti.</a:t>
            </a:r>
            <a:r>
              <a:rPr lang="cs-CZ" sz="20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4005064"/>
            <a:ext cx="936104" cy="817610"/>
          </a:xfrm>
          <a:prstGeom prst="rect">
            <a:avLst/>
          </a:prstGeom>
          <a:noFill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5229200"/>
            <a:ext cx="1152128" cy="788298"/>
          </a:xfrm>
          <a:prstGeom prst="rect">
            <a:avLst/>
          </a:prstGeom>
          <a:noFill/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725144"/>
            <a:ext cx="1656185" cy="460744"/>
          </a:xfrm>
          <a:prstGeom prst="rect">
            <a:avLst/>
          </a:prstGeom>
          <a:noFill/>
        </p:spPr>
      </p:pic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3" name="Přímá spojovací čára 252"/>
          <p:cNvCxnSpPr/>
          <p:nvPr/>
        </p:nvCxnSpPr>
        <p:spPr>
          <a:xfrm>
            <a:off x="6660232" y="5157192"/>
            <a:ext cx="172819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8" name="Skupina 277"/>
          <p:cNvGrpSpPr/>
          <p:nvPr/>
        </p:nvGrpSpPr>
        <p:grpSpPr>
          <a:xfrm>
            <a:off x="1763688" y="3789040"/>
            <a:ext cx="432048" cy="576064"/>
            <a:chOff x="1763688" y="3340309"/>
            <a:chExt cx="432048" cy="576064"/>
          </a:xfrm>
        </p:grpSpPr>
        <p:cxnSp>
          <p:nvCxnSpPr>
            <p:cNvPr id="268" name="Přímá spojovací šipka 267"/>
            <p:cNvCxnSpPr/>
            <p:nvPr/>
          </p:nvCxnSpPr>
          <p:spPr>
            <a:xfrm>
              <a:off x="2051720" y="3340309"/>
              <a:ext cx="0" cy="57606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TextovéPole 276"/>
            <p:cNvSpPr txBox="1"/>
            <p:nvPr/>
          </p:nvSpPr>
          <p:spPr>
            <a:xfrm>
              <a:off x="1763688" y="3412317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a</a:t>
              </a:r>
              <a:endParaRPr lang="cs-CZ" dirty="0"/>
            </a:p>
          </p:txBody>
        </p:sp>
      </p:grpSp>
      <p:sp>
        <p:nvSpPr>
          <p:cNvPr id="211" name="Obdélník 210"/>
          <p:cNvSpPr/>
          <p:nvPr/>
        </p:nvSpPr>
        <p:spPr>
          <a:xfrm>
            <a:off x="1619672" y="1772816"/>
            <a:ext cx="12314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20 m/s</a:t>
            </a:r>
            <a:endParaRPr lang="cs-CZ" sz="2000" dirty="0"/>
          </a:p>
        </p:txBody>
      </p:sp>
      <p:sp>
        <p:nvSpPr>
          <p:cNvPr id="210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13" name="TextovéPole 212"/>
          <p:cNvSpPr txBox="1"/>
          <p:nvPr/>
        </p:nvSpPr>
        <p:spPr>
          <a:xfrm>
            <a:off x="4570984" y="6611779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6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6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6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6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6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6"/>
              </a:rPr>
              <a:t>circmotion</a:t>
            </a:r>
            <a:r>
              <a:rPr lang="cs-CZ" sz="1000" b="1" dirty="0" smtClean="0">
                <a:solidFill>
                  <a:srgbClr val="0070C0"/>
                </a:solidFill>
                <a:hlinkClick r:id="rId6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6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  <p:pic>
        <p:nvPicPr>
          <p:cNvPr id="214" name="Obrázek 213" descr="izolovane-cerne-auto-super-pohled-shora-3d-pixmac-fotka-12045467.jpg"/>
          <p:cNvPicPr>
            <a:picLocks noChangeAspect="1"/>
          </p:cNvPicPr>
          <p:nvPr/>
        </p:nvPicPr>
        <p:blipFill>
          <a:blip r:embed="rId7" cstate="print"/>
          <a:srcRect l="34408" t="6801" r="34407" b="14000"/>
          <a:stretch>
            <a:fillRect/>
          </a:stretch>
        </p:blipFill>
        <p:spPr>
          <a:xfrm rot="5400000">
            <a:off x="1835696" y="3140968"/>
            <a:ext cx="432048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/>
      <p:bldP spid="2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Obrázek 91" descr="běžec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954860"/>
            <a:ext cx="931838" cy="1224136"/>
          </a:xfrm>
          <a:prstGeom prst="rect">
            <a:avLst/>
          </a:prstGeom>
        </p:spPr>
      </p:pic>
      <p:pic>
        <p:nvPicPr>
          <p:cNvPr id="90" name="Obrázek 89" descr="pepa_chode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954860"/>
            <a:ext cx="1018094" cy="137103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71480"/>
            <a:ext cx="8964488" cy="106680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</a:t>
            </a:r>
            <a:br>
              <a:rPr lang="cs-CZ" sz="2000" dirty="0" smtClean="0"/>
            </a:br>
            <a:r>
              <a:rPr lang="cs-CZ" sz="2000" dirty="0" smtClean="0"/>
              <a:t>1. Určete průměrnou rychlost plavce, sprintera, chodce a běžce maratónu. Časové rekordy v těchto disciplínách jsou: volný styl na 50 m – 21,91 s (Alexander Popov), sprint na 60 m – 6,39 s (Maurice Green), chůze na 5 km   – 18 min 7,08 s (Michail Ščennikov) a maratón na 42,195 km – 2 h 4 min 55 s (Paul Tergat).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2332037"/>
            <a:ext cx="4244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c</a:t>
            </a:r>
            <a:r>
              <a:rPr lang="cs-CZ" sz="2000" dirty="0" smtClean="0"/>
              <a:t>) </a:t>
            </a:r>
            <a:r>
              <a:rPr lang="cs-CZ" dirty="0" smtClean="0"/>
              <a:t>chůze</a:t>
            </a:r>
            <a:r>
              <a:rPr lang="cs-CZ" sz="2000" dirty="0" smtClean="0"/>
              <a:t>: </a:t>
            </a:r>
          </a:p>
          <a:p>
            <a:pPr>
              <a:buNone/>
            </a:pPr>
            <a:r>
              <a:rPr lang="cs-CZ" dirty="0" smtClean="0"/>
              <a:t>s=5 km</a:t>
            </a:r>
          </a:p>
          <a:p>
            <a:pPr>
              <a:buNone/>
            </a:pPr>
            <a:r>
              <a:rPr lang="cs-CZ" dirty="0" smtClean="0"/>
              <a:t>t=18 min 7,08 s</a:t>
            </a:r>
          </a:p>
          <a:p>
            <a:pPr>
              <a:buNone/>
            </a:pPr>
            <a:r>
              <a:rPr lang="cs-CZ" dirty="0" smtClean="0">
                <a:solidFill>
                  <a:srgbClr val="FF0000"/>
                </a:solidFill>
              </a:rPr>
              <a:t>v=?</a:t>
            </a:r>
            <a:endParaRPr lang="cs-CZ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sz="2000" dirty="0" smtClean="0"/>
          </a:p>
        </p:txBody>
      </p:sp>
      <p:sp>
        <p:nvSpPr>
          <p:cNvPr id="26" name="Zástupný symbol pro obsah 25"/>
          <p:cNvSpPr>
            <a:spLocks noGrp="1"/>
          </p:cNvSpPr>
          <p:nvPr>
            <p:ph sz="half" idx="2"/>
          </p:nvPr>
        </p:nvSpPr>
        <p:spPr>
          <a:xfrm>
            <a:off x="4644008" y="2332037"/>
            <a:ext cx="4320480" cy="452596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d) maratón:</a:t>
            </a:r>
          </a:p>
          <a:p>
            <a:pPr>
              <a:buNone/>
            </a:pPr>
            <a:r>
              <a:rPr lang="cs-CZ" dirty="0" smtClean="0"/>
              <a:t>s=42,195 km</a:t>
            </a:r>
          </a:p>
          <a:p>
            <a:pPr>
              <a:buNone/>
            </a:pPr>
            <a:r>
              <a:rPr lang="cs-CZ" dirty="0" smtClean="0"/>
              <a:t>t=2 h 4 min 55 s</a:t>
            </a:r>
          </a:p>
          <a:p>
            <a:pPr>
              <a:buNone/>
            </a:pPr>
            <a:r>
              <a:rPr lang="cs-CZ" dirty="0" smtClean="0">
                <a:solidFill>
                  <a:srgbClr val="FF0000"/>
                </a:solidFill>
              </a:rPr>
              <a:t>v=?</a:t>
            </a:r>
          </a:p>
        </p:txBody>
      </p:sp>
      <p:cxnSp>
        <p:nvCxnSpPr>
          <p:cNvPr id="5" name="Přímá spojovací čára 4"/>
          <p:cNvCxnSpPr/>
          <p:nvPr/>
        </p:nvCxnSpPr>
        <p:spPr>
          <a:xfrm>
            <a:off x="251520" y="2204864"/>
            <a:ext cx="8606760" cy="11278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Přímá spojovací čára 33"/>
          <p:cNvCxnSpPr/>
          <p:nvPr/>
        </p:nvCxnSpPr>
        <p:spPr>
          <a:xfrm>
            <a:off x="4788024" y="3789040"/>
            <a:ext cx="302433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ovací čára 29"/>
          <p:cNvCxnSpPr/>
          <p:nvPr/>
        </p:nvCxnSpPr>
        <p:spPr>
          <a:xfrm>
            <a:off x="4572000" y="2348880"/>
            <a:ext cx="0" cy="4248472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73" name="Přímá spojovací čára 72"/>
          <p:cNvCxnSpPr/>
          <p:nvPr/>
        </p:nvCxnSpPr>
        <p:spPr>
          <a:xfrm>
            <a:off x="2627784" y="4365104"/>
            <a:ext cx="151216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Přímá spojovací čára 134"/>
          <p:cNvCxnSpPr/>
          <p:nvPr/>
        </p:nvCxnSpPr>
        <p:spPr>
          <a:xfrm>
            <a:off x="251520" y="3789040"/>
            <a:ext cx="360040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4005064"/>
            <a:ext cx="1390650" cy="342900"/>
          </a:xfrm>
          <a:prstGeom prst="rect">
            <a:avLst/>
          </a:prstGeom>
          <a:noFill/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005064"/>
            <a:ext cx="1440160" cy="324036"/>
          </a:xfrm>
          <a:prstGeom prst="rect">
            <a:avLst/>
          </a:prstGeom>
          <a:noFill/>
        </p:spPr>
      </p:pic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7" name="Přímá spojovací čára 96"/>
          <p:cNvCxnSpPr/>
          <p:nvPr/>
        </p:nvCxnSpPr>
        <p:spPr>
          <a:xfrm>
            <a:off x="6948264" y="4365104"/>
            <a:ext cx="158417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861048"/>
            <a:ext cx="1371600" cy="657225"/>
          </a:xfrm>
          <a:prstGeom prst="rect">
            <a:avLst/>
          </a:prstGeom>
          <a:noFill/>
        </p:spPr>
      </p:pic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3861048"/>
            <a:ext cx="1181100" cy="619125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ovéPole 80"/>
          <p:cNvSpPr txBox="1"/>
          <p:nvPr/>
        </p:nvSpPr>
        <p:spPr>
          <a:xfrm>
            <a:off x="1187624" y="263691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5000 m</a:t>
            </a:r>
            <a:endParaRPr lang="cs-CZ" sz="2000" dirty="0"/>
          </a:p>
        </p:txBody>
      </p:sp>
      <p:sp>
        <p:nvSpPr>
          <p:cNvPr id="82" name="TextovéPole 81"/>
          <p:cNvSpPr txBox="1"/>
          <p:nvPr/>
        </p:nvSpPr>
        <p:spPr>
          <a:xfrm>
            <a:off x="2123728" y="299695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1087,08 s</a:t>
            </a:r>
            <a:endParaRPr lang="cs-CZ" sz="2000" dirty="0"/>
          </a:p>
        </p:txBody>
      </p:sp>
      <p:sp>
        <p:nvSpPr>
          <p:cNvPr id="84" name="TextovéPole 83"/>
          <p:cNvSpPr txBox="1"/>
          <p:nvPr/>
        </p:nvSpPr>
        <p:spPr>
          <a:xfrm>
            <a:off x="6300192" y="263691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42195 m</a:t>
            </a:r>
            <a:endParaRPr lang="cs-CZ" sz="2000" dirty="0"/>
          </a:p>
        </p:txBody>
      </p:sp>
      <p:sp>
        <p:nvSpPr>
          <p:cNvPr id="86" name="Obdélník 85"/>
          <p:cNvSpPr/>
          <p:nvPr/>
        </p:nvSpPr>
        <p:spPr>
          <a:xfrm>
            <a:off x="6660232" y="2996952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7495 s</a:t>
            </a:r>
            <a:endParaRPr lang="cs-CZ" sz="2000" dirty="0"/>
          </a:p>
        </p:txBody>
      </p:sp>
      <p:sp>
        <p:nvSpPr>
          <p:cNvPr id="89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453336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  <p:grpSp>
        <p:nvGrpSpPr>
          <p:cNvPr id="99" name="Skupina 98"/>
          <p:cNvGrpSpPr/>
          <p:nvPr/>
        </p:nvGrpSpPr>
        <p:grpSpPr>
          <a:xfrm>
            <a:off x="1259632" y="4486136"/>
            <a:ext cx="3528392" cy="2169532"/>
            <a:chOff x="1259632" y="4688468"/>
            <a:chExt cx="3528392" cy="2169532"/>
          </a:xfrm>
        </p:grpSpPr>
        <p:grpSp>
          <p:nvGrpSpPr>
            <p:cNvPr id="112" name="Skupina 111"/>
            <p:cNvGrpSpPr/>
            <p:nvPr/>
          </p:nvGrpSpPr>
          <p:grpSpPr>
            <a:xfrm>
              <a:off x="1259632" y="4688468"/>
              <a:ext cx="3528392" cy="2169532"/>
              <a:chOff x="1259632" y="4293096"/>
              <a:chExt cx="3528392" cy="2169532"/>
            </a:xfrm>
          </p:grpSpPr>
          <p:grpSp>
            <p:nvGrpSpPr>
              <p:cNvPr id="4" name="Skupina 71"/>
              <p:cNvGrpSpPr/>
              <p:nvPr/>
            </p:nvGrpSpPr>
            <p:grpSpPr>
              <a:xfrm>
                <a:off x="1259632" y="4293096"/>
                <a:ext cx="3528392" cy="2169532"/>
                <a:chOff x="1259632" y="4293096"/>
                <a:chExt cx="3528392" cy="2169532"/>
              </a:xfrm>
            </p:grpSpPr>
            <p:grpSp>
              <p:nvGrpSpPr>
                <p:cNvPr id="6" name="Skupina 52"/>
                <p:cNvGrpSpPr/>
                <p:nvPr/>
              </p:nvGrpSpPr>
              <p:grpSpPr>
                <a:xfrm>
                  <a:off x="1619672" y="4293096"/>
                  <a:ext cx="3168352" cy="2169532"/>
                  <a:chOff x="1619672" y="4293096"/>
                  <a:chExt cx="3168352" cy="2169532"/>
                </a:xfrm>
              </p:grpSpPr>
              <p:grpSp>
                <p:nvGrpSpPr>
                  <p:cNvPr id="7" name="Skupina 73"/>
                  <p:cNvGrpSpPr/>
                  <p:nvPr/>
                </p:nvGrpSpPr>
                <p:grpSpPr>
                  <a:xfrm>
                    <a:off x="1619672" y="5013176"/>
                    <a:ext cx="2520280" cy="1368152"/>
                    <a:chOff x="1619672" y="5013176"/>
                    <a:chExt cx="2520280" cy="1368152"/>
                  </a:xfrm>
                </p:grpSpPr>
                <p:sp>
                  <p:nvSpPr>
                    <p:cNvPr id="50" name="Levá složená závorka 49"/>
                    <p:cNvSpPr/>
                    <p:nvPr/>
                  </p:nvSpPr>
                  <p:spPr>
                    <a:xfrm rot="16200000">
                      <a:off x="2699792" y="4725144"/>
                      <a:ext cx="360040" cy="2520280"/>
                    </a:xfrm>
                    <a:prstGeom prst="leftBrac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cxnSp>
                  <p:nvCxnSpPr>
                    <p:cNvPr id="52" name="Přímá spojovací čára 51"/>
                    <p:cNvCxnSpPr/>
                    <p:nvPr/>
                  </p:nvCxnSpPr>
                  <p:spPr>
                    <a:xfrm>
                      <a:off x="161967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" name="Přímá spojovací čára 55"/>
                    <p:cNvCxnSpPr/>
                    <p:nvPr/>
                  </p:nvCxnSpPr>
                  <p:spPr>
                    <a:xfrm>
                      <a:off x="413995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60" name="TextovéPole 59"/>
                  <p:cNvSpPr txBox="1"/>
                  <p:nvPr/>
                </p:nvSpPr>
                <p:spPr>
                  <a:xfrm>
                    <a:off x="2411760" y="6093296"/>
                    <a:ext cx="86409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b="1" dirty="0" smtClean="0"/>
                      <a:t>      </a:t>
                    </a:r>
                    <a:r>
                      <a:rPr lang="cs-CZ" dirty="0" smtClean="0"/>
                      <a:t>s</a:t>
                    </a:r>
                    <a:endParaRPr lang="cs-CZ" dirty="0"/>
                  </a:p>
                </p:txBody>
              </p:sp>
              <p:sp>
                <p:nvSpPr>
                  <p:cNvPr id="63" name="TextovéPole 62"/>
                  <p:cNvSpPr txBox="1"/>
                  <p:nvPr/>
                </p:nvSpPr>
                <p:spPr>
                  <a:xfrm>
                    <a:off x="3059832" y="4293096"/>
                    <a:ext cx="172819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dirty="0" smtClean="0"/>
                      <a:t>t = 1087,08 s</a:t>
                    </a:r>
                    <a:endParaRPr lang="cs-CZ" dirty="0"/>
                  </a:p>
                </p:txBody>
              </p:sp>
              <p:cxnSp>
                <p:nvCxnSpPr>
                  <p:cNvPr id="91" name="Přímá spojovací šipka 90"/>
                  <p:cNvCxnSpPr/>
                  <p:nvPr/>
                </p:nvCxnSpPr>
                <p:spPr>
                  <a:xfrm flipV="1">
                    <a:off x="4139952" y="4653136"/>
                    <a:ext cx="0" cy="360040"/>
                  </a:xfrm>
                  <a:prstGeom prst="straightConnector1">
                    <a:avLst/>
                  </a:prstGeom>
                  <a:ln w="25400">
                    <a:solidFill>
                      <a:srgbClr val="287F88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5" name="TextovéPole 64"/>
                <p:cNvSpPr txBox="1"/>
                <p:nvPr/>
              </p:nvSpPr>
              <p:spPr>
                <a:xfrm>
                  <a:off x="1259632" y="4293096"/>
                  <a:ext cx="13681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t = 0 s</a:t>
                  </a:r>
                  <a:endParaRPr lang="cs-CZ" dirty="0"/>
                </a:p>
              </p:txBody>
            </p:sp>
            <p:cxnSp>
              <p:nvCxnSpPr>
                <p:cNvPr id="66" name="Přímá spojovací šipka 65"/>
                <p:cNvCxnSpPr/>
                <p:nvPr/>
              </p:nvCxnSpPr>
              <p:spPr>
                <a:xfrm flipV="1">
                  <a:off x="1619672" y="4653136"/>
                  <a:ext cx="0" cy="360040"/>
                </a:xfrm>
                <a:prstGeom prst="straightConnector1">
                  <a:avLst/>
                </a:prstGeom>
                <a:ln w="25400">
                  <a:solidFill>
                    <a:srgbClr val="287F88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6" name="Přímá spojovací šipka 105"/>
              <p:cNvCxnSpPr/>
              <p:nvPr/>
            </p:nvCxnSpPr>
            <p:spPr>
              <a:xfrm>
                <a:off x="1619672" y="4941168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TextovéPole 106"/>
              <p:cNvSpPr txBox="1"/>
              <p:nvPr/>
            </p:nvSpPr>
            <p:spPr>
              <a:xfrm>
                <a:off x="1763688" y="4977844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98" name="Přímá spojovací šipka 97"/>
            <p:cNvCxnSpPr/>
            <p:nvPr/>
          </p:nvCxnSpPr>
          <p:spPr>
            <a:xfrm>
              <a:off x="1835696" y="5445224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Skupina 100"/>
          <p:cNvGrpSpPr/>
          <p:nvPr/>
        </p:nvGrpSpPr>
        <p:grpSpPr>
          <a:xfrm>
            <a:off x="5796136" y="4486136"/>
            <a:ext cx="3528392" cy="2169532"/>
            <a:chOff x="5796136" y="4688468"/>
            <a:chExt cx="3528392" cy="2169532"/>
          </a:xfrm>
        </p:grpSpPr>
        <p:grpSp>
          <p:nvGrpSpPr>
            <p:cNvPr id="113" name="Skupina 112"/>
            <p:cNvGrpSpPr/>
            <p:nvPr/>
          </p:nvGrpSpPr>
          <p:grpSpPr>
            <a:xfrm>
              <a:off x="5796136" y="4688468"/>
              <a:ext cx="3528392" cy="2169532"/>
              <a:chOff x="5796136" y="4293096"/>
              <a:chExt cx="3528392" cy="2169532"/>
            </a:xfrm>
          </p:grpSpPr>
          <p:grpSp>
            <p:nvGrpSpPr>
              <p:cNvPr id="8" name="Skupina 73"/>
              <p:cNvGrpSpPr/>
              <p:nvPr/>
            </p:nvGrpSpPr>
            <p:grpSpPr>
              <a:xfrm>
                <a:off x="5796136" y="4293096"/>
                <a:ext cx="3528392" cy="2169532"/>
                <a:chOff x="5796136" y="4293096"/>
                <a:chExt cx="3528392" cy="2169532"/>
              </a:xfrm>
            </p:grpSpPr>
            <p:grpSp>
              <p:nvGrpSpPr>
                <p:cNvPr id="9" name="Skupina 53"/>
                <p:cNvGrpSpPr/>
                <p:nvPr/>
              </p:nvGrpSpPr>
              <p:grpSpPr>
                <a:xfrm>
                  <a:off x="6156176" y="4293096"/>
                  <a:ext cx="3168352" cy="2169532"/>
                  <a:chOff x="6156176" y="4293096"/>
                  <a:chExt cx="3168352" cy="2169532"/>
                </a:xfrm>
              </p:grpSpPr>
              <p:grpSp>
                <p:nvGrpSpPr>
                  <p:cNvPr id="10" name="Skupina 74"/>
                  <p:cNvGrpSpPr/>
                  <p:nvPr/>
                </p:nvGrpSpPr>
                <p:grpSpPr>
                  <a:xfrm>
                    <a:off x="6156176" y="5013176"/>
                    <a:ext cx="2520280" cy="1368152"/>
                    <a:chOff x="1619672" y="5013176"/>
                    <a:chExt cx="2520280" cy="1368152"/>
                  </a:xfrm>
                </p:grpSpPr>
                <p:sp>
                  <p:nvSpPr>
                    <p:cNvPr id="76" name="Levá složená závorka 75"/>
                    <p:cNvSpPr/>
                    <p:nvPr/>
                  </p:nvSpPr>
                  <p:spPr>
                    <a:xfrm rot="16200000">
                      <a:off x="2699792" y="4725144"/>
                      <a:ext cx="360040" cy="2520280"/>
                    </a:xfrm>
                    <a:prstGeom prst="leftBrac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cxnSp>
                  <p:nvCxnSpPr>
                    <p:cNvPr id="77" name="Přímá spojovací čára 76"/>
                    <p:cNvCxnSpPr/>
                    <p:nvPr/>
                  </p:nvCxnSpPr>
                  <p:spPr>
                    <a:xfrm>
                      <a:off x="161967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Přímá spojovací čára 77"/>
                    <p:cNvCxnSpPr/>
                    <p:nvPr/>
                  </p:nvCxnSpPr>
                  <p:spPr>
                    <a:xfrm>
                      <a:off x="4139952" y="5013176"/>
                      <a:ext cx="0" cy="1368152"/>
                    </a:xfrm>
                    <a:prstGeom prst="lin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83" name="TextovéPole 82"/>
                  <p:cNvSpPr txBox="1"/>
                  <p:nvPr/>
                </p:nvSpPr>
                <p:spPr>
                  <a:xfrm>
                    <a:off x="6948264" y="6093296"/>
                    <a:ext cx="86409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b="1" dirty="0" smtClean="0"/>
                      <a:t>      </a:t>
                    </a:r>
                    <a:r>
                      <a:rPr lang="cs-CZ" dirty="0" smtClean="0"/>
                      <a:t>s</a:t>
                    </a:r>
                    <a:endParaRPr lang="cs-CZ" dirty="0"/>
                  </a:p>
                </p:txBody>
              </p:sp>
              <p:sp>
                <p:nvSpPr>
                  <p:cNvPr id="85" name="TextovéPole 84"/>
                  <p:cNvSpPr txBox="1"/>
                  <p:nvPr/>
                </p:nvSpPr>
                <p:spPr>
                  <a:xfrm>
                    <a:off x="7956376" y="4293096"/>
                    <a:ext cx="136815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cs-CZ" dirty="0" smtClean="0"/>
                      <a:t>t = 7495 s</a:t>
                    </a:r>
                    <a:endParaRPr lang="cs-CZ" dirty="0"/>
                  </a:p>
                </p:txBody>
              </p:sp>
              <p:cxnSp>
                <p:nvCxnSpPr>
                  <p:cNvPr id="105" name="Přímá spojovací šipka 104"/>
                  <p:cNvCxnSpPr/>
                  <p:nvPr/>
                </p:nvCxnSpPr>
                <p:spPr>
                  <a:xfrm flipV="1">
                    <a:off x="8676456" y="4653136"/>
                    <a:ext cx="0" cy="360042"/>
                  </a:xfrm>
                  <a:prstGeom prst="straightConnector1">
                    <a:avLst/>
                  </a:prstGeom>
                  <a:ln w="25400">
                    <a:solidFill>
                      <a:srgbClr val="287F88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7" name="Přímá spojovací šipka 66"/>
                <p:cNvCxnSpPr/>
                <p:nvPr/>
              </p:nvCxnSpPr>
              <p:spPr>
                <a:xfrm flipV="1">
                  <a:off x="6156176" y="4653136"/>
                  <a:ext cx="0" cy="360040"/>
                </a:xfrm>
                <a:prstGeom prst="straightConnector1">
                  <a:avLst/>
                </a:prstGeom>
                <a:ln w="25400">
                  <a:solidFill>
                    <a:srgbClr val="287F88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TextovéPole 67"/>
                <p:cNvSpPr txBox="1"/>
                <p:nvPr/>
              </p:nvSpPr>
              <p:spPr>
                <a:xfrm>
                  <a:off x="5796136" y="4293096"/>
                  <a:ext cx="136815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t = 0 s</a:t>
                  </a:r>
                  <a:endParaRPr lang="cs-CZ" dirty="0"/>
                </a:p>
              </p:txBody>
            </p:sp>
          </p:grpSp>
          <p:cxnSp>
            <p:nvCxnSpPr>
              <p:cNvPr id="108" name="Přímá spojovací šipka 107"/>
              <p:cNvCxnSpPr/>
              <p:nvPr/>
            </p:nvCxnSpPr>
            <p:spPr>
              <a:xfrm>
                <a:off x="6156176" y="4941168"/>
                <a:ext cx="648072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ovéPole 108"/>
              <p:cNvSpPr txBox="1"/>
              <p:nvPr/>
            </p:nvSpPr>
            <p:spPr>
              <a:xfrm>
                <a:off x="6300192" y="4977844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100" name="Přímá spojovací šipka 99"/>
            <p:cNvCxnSpPr/>
            <p:nvPr/>
          </p:nvCxnSpPr>
          <p:spPr>
            <a:xfrm>
              <a:off x="6372200" y="5445224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ovéPole 92"/>
          <p:cNvSpPr txBox="1"/>
          <p:nvPr/>
        </p:nvSpPr>
        <p:spPr>
          <a:xfrm>
            <a:off x="4788024" y="6611779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9"/>
              </a:rPr>
              <a:t>http://phet.colorado.edu/en/simulation/moving-man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29879 0.0050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0.27986 0.0053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4" grpId="0"/>
      <p:bldP spid="8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Obrázek 197" descr="SO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7888" y="2276872"/>
            <a:ext cx="4056112" cy="405611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08012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25. S jakou úhlovou rychlostí se otáčí rotor větrné elektrárny a jaká je rychlost konce listů rotoru, tj. obvodová rychlost, jestliže je délka listu     22 m a rotor vykoná otočení o 360° za 6s (uvažujme rovnoměrný pohyb rotoru).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86916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r=22 m</a:t>
            </a:r>
          </a:p>
          <a:p>
            <a:pPr>
              <a:buNone/>
            </a:pPr>
            <a:r>
              <a:rPr lang="cs-CZ" sz="2000" dirty="0" smtClean="0"/>
              <a:t>T=6 s</a:t>
            </a:r>
          </a:p>
          <a:p>
            <a:pPr>
              <a:buNone/>
            </a:pPr>
            <a:r>
              <a:rPr lang="el-GR" sz="2000" dirty="0" smtClean="0">
                <a:solidFill>
                  <a:srgbClr val="FF0000"/>
                </a:solidFill>
              </a:rPr>
              <a:t>ω</a:t>
            </a:r>
            <a:r>
              <a:rPr lang="cs-CZ" sz="2000" dirty="0" smtClean="0">
                <a:solidFill>
                  <a:srgbClr val="FF0000"/>
                </a:solidFill>
              </a:rPr>
              <a:t>=?;</a:t>
            </a:r>
            <a:r>
              <a:rPr lang="cs-CZ" sz="2000" dirty="0" smtClean="0"/>
              <a:t> </a:t>
            </a:r>
            <a:r>
              <a:rPr lang="cs-CZ" sz="2000" dirty="0" smtClean="0">
                <a:solidFill>
                  <a:srgbClr val="FF0000"/>
                </a:solidFill>
              </a:rPr>
              <a:t>v=?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91683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068960"/>
            <a:ext cx="129614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2" name="Skupina 211"/>
          <p:cNvGrpSpPr/>
          <p:nvPr/>
        </p:nvGrpSpPr>
        <p:grpSpPr>
          <a:xfrm>
            <a:off x="5508104" y="2996952"/>
            <a:ext cx="1698663" cy="2748159"/>
            <a:chOff x="4716016" y="2924944"/>
            <a:chExt cx="1698663" cy="2748159"/>
          </a:xfrm>
        </p:grpSpPr>
        <p:sp>
          <p:nvSpPr>
            <p:cNvPr id="199" name="Levá složená závorka 198"/>
            <p:cNvSpPr/>
            <p:nvPr/>
          </p:nvSpPr>
          <p:spPr>
            <a:xfrm rot="405999">
              <a:off x="5725609" y="4055874"/>
              <a:ext cx="264203" cy="1617229"/>
            </a:xfrm>
            <a:prstGeom prst="leftBrace">
              <a:avLst>
                <a:gd name="adj1" fmla="val 8333"/>
                <a:gd name="adj2" fmla="val 46649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01" name="Oblouk 200"/>
            <p:cNvSpPr/>
            <p:nvPr/>
          </p:nvSpPr>
          <p:spPr>
            <a:xfrm rot="18463027">
              <a:off x="5473289" y="3338954"/>
              <a:ext cx="1077738" cy="805043"/>
            </a:xfrm>
            <a:prstGeom prst="arc">
              <a:avLst>
                <a:gd name="adj1" fmla="val 16200000"/>
                <a:gd name="adj2" fmla="val 68204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204" name="Přímá spojovací šipka 203"/>
            <p:cNvCxnSpPr/>
            <p:nvPr/>
          </p:nvCxnSpPr>
          <p:spPr>
            <a:xfrm flipH="1">
              <a:off x="4716016" y="3284984"/>
              <a:ext cx="504056" cy="7920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TextovéPole 208"/>
            <p:cNvSpPr txBox="1"/>
            <p:nvPr/>
          </p:nvSpPr>
          <p:spPr>
            <a:xfrm>
              <a:off x="5868144" y="292494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>
                  <a:solidFill>
                    <a:srgbClr val="FF0000"/>
                  </a:solidFill>
                </a:rPr>
                <a:t>ω</a:t>
              </a:r>
              <a:endParaRPr lang="cs-CZ" dirty="0"/>
            </a:p>
          </p:txBody>
        </p:sp>
        <p:sp>
          <p:nvSpPr>
            <p:cNvPr id="210" name="TextovéPole 209"/>
            <p:cNvSpPr txBox="1"/>
            <p:nvPr/>
          </p:nvSpPr>
          <p:spPr>
            <a:xfrm>
              <a:off x="4716016" y="335699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endParaRPr lang="cs-CZ" dirty="0"/>
            </a:p>
          </p:txBody>
        </p:sp>
        <p:sp>
          <p:nvSpPr>
            <p:cNvPr id="211" name="TextovéPole 210"/>
            <p:cNvSpPr txBox="1"/>
            <p:nvPr/>
          </p:nvSpPr>
          <p:spPr>
            <a:xfrm>
              <a:off x="5436096" y="4581128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r</a:t>
              </a:r>
              <a:endParaRPr lang="cs-CZ" dirty="0"/>
            </a:p>
          </p:txBody>
        </p:sp>
      </p:grp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429000"/>
            <a:ext cx="819150" cy="619125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149080"/>
            <a:ext cx="819150" cy="619125"/>
          </a:xfrm>
          <a:prstGeom prst="rect">
            <a:avLst/>
          </a:prstGeom>
          <a:noFill/>
        </p:spPr>
      </p:pic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869160"/>
            <a:ext cx="1438275" cy="561975"/>
          </a:xfrm>
          <a:prstGeom prst="rect">
            <a:avLst/>
          </a:prstGeom>
          <a:noFill/>
        </p:spPr>
      </p:pic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661248"/>
            <a:ext cx="1714500" cy="342900"/>
          </a:xfrm>
          <a:prstGeom prst="rect">
            <a:avLst/>
          </a:prstGeom>
          <a:noFill/>
        </p:spPr>
      </p:pic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2" name="Přímá spojovací čára 221"/>
          <p:cNvCxnSpPr/>
          <p:nvPr/>
        </p:nvCxnSpPr>
        <p:spPr>
          <a:xfrm>
            <a:off x="755576" y="6021288"/>
            <a:ext cx="180020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65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4149080"/>
            <a:ext cx="885825" cy="342900"/>
          </a:xfrm>
          <a:prstGeom prst="rect">
            <a:avLst/>
          </a:prstGeom>
          <a:noFill/>
        </p:spPr>
      </p:pic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68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4653136"/>
            <a:ext cx="1285875" cy="342900"/>
          </a:xfrm>
          <a:prstGeom prst="rect">
            <a:avLst/>
          </a:prstGeom>
          <a:noFill/>
        </p:spPr>
      </p:pic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9171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5157192"/>
            <a:ext cx="2571750" cy="342900"/>
          </a:xfrm>
          <a:prstGeom prst="rect">
            <a:avLst/>
          </a:prstGeom>
          <a:noFill/>
        </p:spPr>
      </p:pic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3" name="Přímá spojovací čára 232"/>
          <p:cNvCxnSpPr/>
          <p:nvPr/>
        </p:nvCxnSpPr>
        <p:spPr>
          <a:xfrm>
            <a:off x="3131840" y="5517232"/>
            <a:ext cx="266429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Obrázek 211" descr="hodinove-rucky-ru04-3-XU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2348880"/>
            <a:ext cx="3441349" cy="3395464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08012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26. Určete střední úhlovou rychlost sekundové, minutové a hodinové ručičky hodin a obvodovou rychlost na konci těchto ručiček, mají-li postupně délku 15 cm, 15 cm a 10 cm.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5157192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r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=15 cm</a:t>
            </a:r>
          </a:p>
          <a:p>
            <a:pPr>
              <a:buNone/>
            </a:pPr>
            <a:r>
              <a:rPr lang="cs-CZ" sz="2000" dirty="0" smtClean="0"/>
              <a:t>r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=15 cm</a:t>
            </a:r>
          </a:p>
          <a:p>
            <a:pPr>
              <a:buNone/>
            </a:pPr>
            <a:r>
              <a:rPr lang="cs-CZ" sz="2000" dirty="0" smtClean="0"/>
              <a:t>r</a:t>
            </a:r>
            <a:r>
              <a:rPr lang="cs-CZ" sz="2000" baseline="-25000" dirty="0" smtClean="0"/>
              <a:t>3</a:t>
            </a:r>
            <a:r>
              <a:rPr lang="cs-CZ" sz="2000" dirty="0" smtClean="0"/>
              <a:t>=10 cm</a:t>
            </a:r>
          </a:p>
          <a:p>
            <a:pPr>
              <a:buNone/>
            </a:pPr>
            <a:r>
              <a:rPr lang="el-GR" sz="2000" dirty="0" smtClean="0">
                <a:solidFill>
                  <a:srgbClr val="FF0000"/>
                </a:solidFill>
              </a:rPr>
              <a:t>ω</a:t>
            </a:r>
            <a:r>
              <a:rPr lang="cs-CZ" sz="2000" dirty="0" smtClean="0">
                <a:solidFill>
                  <a:srgbClr val="FF0000"/>
                </a:solidFill>
              </a:rPr>
              <a:t>=?;</a:t>
            </a:r>
            <a:r>
              <a:rPr lang="cs-CZ" sz="2000" dirty="0" smtClean="0"/>
              <a:t> </a:t>
            </a:r>
            <a:r>
              <a:rPr lang="cs-CZ" sz="2000" dirty="0" smtClean="0">
                <a:solidFill>
                  <a:srgbClr val="FF0000"/>
                </a:solidFill>
              </a:rPr>
              <a:t>v=?</a:t>
            </a:r>
            <a:endParaRPr lang="cs-CZ" sz="2000" baseline="30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S: 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628800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140968"/>
            <a:ext cx="331236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284984"/>
            <a:ext cx="923925" cy="666750"/>
          </a:xfrm>
          <a:prstGeom prst="rect">
            <a:avLst/>
          </a:prstGeom>
          <a:noFill/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923925" cy="619125"/>
          </a:xfrm>
          <a:prstGeom prst="rect">
            <a:avLst/>
          </a:prstGeom>
          <a:noFill/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9" name="Skupina 238"/>
          <p:cNvGrpSpPr/>
          <p:nvPr/>
        </p:nvGrpSpPr>
        <p:grpSpPr>
          <a:xfrm>
            <a:off x="6372200" y="2492896"/>
            <a:ext cx="1152128" cy="2232248"/>
            <a:chOff x="2267744" y="3284984"/>
            <a:chExt cx="1152128" cy="2232248"/>
          </a:xfrm>
        </p:grpSpPr>
        <p:sp>
          <p:nvSpPr>
            <p:cNvPr id="213" name="Oblouk 212"/>
            <p:cNvSpPr/>
            <p:nvPr/>
          </p:nvSpPr>
          <p:spPr>
            <a:xfrm>
              <a:off x="2411760" y="4509120"/>
              <a:ext cx="864096" cy="1008112"/>
            </a:xfrm>
            <a:prstGeom prst="arc">
              <a:avLst>
                <a:gd name="adj1" fmla="val 15292341"/>
                <a:gd name="adj2" fmla="val 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14" name="TextovéPole 213"/>
            <p:cNvSpPr txBox="1"/>
            <p:nvPr/>
          </p:nvSpPr>
          <p:spPr>
            <a:xfrm>
              <a:off x="2699792" y="4725144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>
                  <a:solidFill>
                    <a:srgbClr val="FF0000"/>
                  </a:solidFill>
                </a:rPr>
                <a:t>ω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1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18" name="Přímá spojovací šipka 217"/>
            <p:cNvCxnSpPr/>
            <p:nvPr/>
          </p:nvCxnSpPr>
          <p:spPr>
            <a:xfrm>
              <a:off x="2699792" y="3284984"/>
              <a:ext cx="72008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TextovéPole 218"/>
            <p:cNvSpPr txBox="1"/>
            <p:nvPr/>
          </p:nvSpPr>
          <p:spPr>
            <a:xfrm>
              <a:off x="2843808" y="3284984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1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29" name="Přímá spojovací šipka 228"/>
            <p:cNvCxnSpPr/>
            <p:nvPr/>
          </p:nvCxnSpPr>
          <p:spPr>
            <a:xfrm>
              <a:off x="2555776" y="3284984"/>
              <a:ext cx="72008" cy="2088232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2" name="TextovéPole 231"/>
            <p:cNvSpPr txBox="1"/>
            <p:nvPr/>
          </p:nvSpPr>
          <p:spPr>
            <a:xfrm>
              <a:off x="2267744" y="407707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r</a:t>
              </a:r>
              <a:r>
                <a:rPr lang="cs-CZ" baseline="-25000" dirty="0" smtClean="0"/>
                <a:t>1</a:t>
              </a:r>
              <a:endParaRPr lang="cs-CZ" baseline="-25000" dirty="0"/>
            </a:p>
          </p:txBody>
        </p:sp>
      </p:grp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356992"/>
            <a:ext cx="904875" cy="561975"/>
          </a:xfrm>
          <a:prstGeom prst="rect">
            <a:avLst/>
          </a:prstGeom>
          <a:noFill/>
        </p:spPr>
      </p:pic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4221088"/>
            <a:ext cx="1676400" cy="342900"/>
          </a:xfrm>
          <a:prstGeom prst="rect">
            <a:avLst/>
          </a:prstGeom>
          <a:noFill/>
        </p:spPr>
      </p:pic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8" name="Přímá spojovací čára 237"/>
          <p:cNvCxnSpPr/>
          <p:nvPr/>
        </p:nvCxnSpPr>
        <p:spPr>
          <a:xfrm>
            <a:off x="2123728" y="4581128"/>
            <a:ext cx="180020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157192"/>
            <a:ext cx="1171575" cy="342900"/>
          </a:xfrm>
          <a:prstGeom prst="rect">
            <a:avLst/>
          </a:prstGeom>
          <a:noFill/>
        </p:spPr>
      </p:pic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9" name="Přímá spojovací čára 248"/>
          <p:cNvCxnSpPr/>
          <p:nvPr/>
        </p:nvCxnSpPr>
        <p:spPr>
          <a:xfrm>
            <a:off x="827584" y="6021288"/>
            <a:ext cx="208823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0204" name="Picture 2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589240"/>
            <a:ext cx="2057400" cy="352425"/>
          </a:xfrm>
          <a:prstGeom prst="rect">
            <a:avLst/>
          </a:prstGeom>
          <a:noFill/>
        </p:spPr>
      </p:pic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" name="Obdélník 224"/>
          <p:cNvSpPr/>
          <p:nvPr/>
        </p:nvSpPr>
        <p:spPr>
          <a:xfrm>
            <a:off x="1403648" y="2420888"/>
            <a:ext cx="14863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10.10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</a:t>
            </a:r>
            <a:endParaRPr lang="cs-CZ" sz="2000" dirty="0"/>
          </a:p>
        </p:txBody>
      </p:sp>
      <p:sp>
        <p:nvSpPr>
          <p:cNvPr id="226" name="Obdélník 225"/>
          <p:cNvSpPr/>
          <p:nvPr/>
        </p:nvSpPr>
        <p:spPr>
          <a:xfrm>
            <a:off x="1403648" y="2060848"/>
            <a:ext cx="14863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</a:t>
            </a:r>
            <a:endParaRPr lang="cs-CZ" sz="2000" dirty="0"/>
          </a:p>
        </p:txBody>
      </p:sp>
      <p:sp>
        <p:nvSpPr>
          <p:cNvPr id="227" name="Obdélník 226"/>
          <p:cNvSpPr/>
          <p:nvPr/>
        </p:nvSpPr>
        <p:spPr>
          <a:xfrm>
            <a:off x="1403648" y="1700808"/>
            <a:ext cx="14863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</a:t>
            </a:r>
            <a:endParaRPr lang="cs-CZ" sz="2000" dirty="0"/>
          </a:p>
        </p:txBody>
      </p:sp>
      <p:sp>
        <p:nvSpPr>
          <p:cNvPr id="22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36" name="TextovéPole 235"/>
          <p:cNvSpPr txBox="1"/>
          <p:nvPr/>
        </p:nvSpPr>
        <p:spPr>
          <a:xfrm>
            <a:off x="2987824" y="270892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</a:t>
            </a:r>
            <a:r>
              <a:rPr lang="cs-CZ" baseline="-25000" dirty="0" smtClean="0"/>
              <a:t>1</a:t>
            </a:r>
            <a:r>
              <a:rPr lang="cs-CZ" dirty="0" smtClean="0"/>
              <a:t>= </a:t>
            </a:r>
            <a:endParaRPr lang="cs-CZ" baseline="-25000" dirty="0"/>
          </a:p>
        </p:txBody>
      </p:sp>
      <p:sp>
        <p:nvSpPr>
          <p:cNvPr id="237" name="TextovéPole 236"/>
          <p:cNvSpPr txBox="1"/>
          <p:nvPr/>
        </p:nvSpPr>
        <p:spPr>
          <a:xfrm>
            <a:off x="3347864" y="27089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? </a:t>
            </a:r>
            <a:endParaRPr lang="cs-CZ" baseline="-25000" dirty="0"/>
          </a:p>
        </p:txBody>
      </p:sp>
      <p:sp>
        <p:nvSpPr>
          <p:cNvPr id="241" name="TextovéPole 240"/>
          <p:cNvSpPr txBox="1"/>
          <p:nvPr/>
        </p:nvSpPr>
        <p:spPr>
          <a:xfrm>
            <a:off x="3347864" y="270892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60 s </a:t>
            </a:r>
            <a:endParaRPr lang="cs-CZ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26" grpId="0"/>
      <p:bldP spid="227" grpId="0"/>
      <p:bldP spid="236" grpId="0"/>
      <p:bldP spid="237" grpId="0"/>
      <p:bldP spid="237" grpId="1"/>
      <p:bldP spid="241" grpId="0"/>
      <p:bldP spid="24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6815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>
                <a:solidFill>
                  <a:srgbClr val="00B050"/>
                </a:solidFill>
              </a:rPr>
              <a:t>r</a:t>
            </a:r>
            <a:r>
              <a:rPr lang="cs-CZ" sz="2000" baseline="-25000" dirty="0" smtClean="0">
                <a:solidFill>
                  <a:srgbClr val="00B050"/>
                </a:solidFill>
              </a:rPr>
              <a:t>1</a:t>
            </a:r>
            <a:r>
              <a:rPr lang="cs-CZ" sz="2000" dirty="0" smtClean="0">
                <a:solidFill>
                  <a:srgbClr val="00B050"/>
                </a:solidFill>
              </a:rPr>
              <a:t>=15.10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m; r</a:t>
            </a:r>
            <a:r>
              <a:rPr lang="cs-CZ" sz="2000" baseline="-25000" dirty="0" smtClean="0">
                <a:solidFill>
                  <a:srgbClr val="00B050"/>
                </a:solidFill>
              </a:rPr>
              <a:t>2</a:t>
            </a:r>
            <a:r>
              <a:rPr lang="cs-CZ" sz="2000" dirty="0" smtClean="0">
                <a:solidFill>
                  <a:srgbClr val="00B050"/>
                </a:solidFill>
              </a:rPr>
              <a:t>=15.10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m; r</a:t>
            </a:r>
            <a:r>
              <a:rPr lang="cs-CZ" sz="2000" baseline="-25000" dirty="0" smtClean="0">
                <a:solidFill>
                  <a:srgbClr val="00B050"/>
                </a:solidFill>
              </a:rPr>
              <a:t>3</a:t>
            </a:r>
            <a:r>
              <a:rPr lang="cs-CZ" sz="2000" dirty="0" smtClean="0">
                <a:solidFill>
                  <a:srgbClr val="00B050"/>
                </a:solidFill>
              </a:rPr>
              <a:t>=10.10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m; </a:t>
            </a:r>
            <a:r>
              <a:rPr lang="el-GR" sz="2000" dirty="0" smtClean="0">
                <a:solidFill>
                  <a:srgbClr val="FF0000"/>
                </a:solidFill>
              </a:rPr>
              <a:t>ω</a:t>
            </a:r>
            <a:r>
              <a:rPr lang="cs-CZ" sz="2000" dirty="0" smtClean="0">
                <a:solidFill>
                  <a:srgbClr val="FF0000"/>
                </a:solidFill>
              </a:rPr>
              <a:t>=?;</a:t>
            </a:r>
            <a:r>
              <a:rPr lang="cs-CZ" sz="2000" dirty="0" smtClean="0"/>
              <a:t> </a:t>
            </a:r>
            <a:r>
              <a:rPr lang="cs-CZ" sz="2000" dirty="0" smtClean="0">
                <a:solidFill>
                  <a:srgbClr val="FF0000"/>
                </a:solidFill>
              </a:rPr>
              <a:t>v=?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424936" cy="5445224"/>
          </a:xfrm>
        </p:spPr>
        <p:txBody>
          <a:bodyPr/>
          <a:lstStyle/>
          <a:p>
            <a:pPr>
              <a:buNone/>
            </a:pPr>
            <a:endParaRPr lang="cs-CZ" sz="2000" baseline="30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cs-CZ" sz="2000" baseline="30000" dirty="0" smtClean="0">
                <a:solidFill>
                  <a:srgbClr val="FF0000"/>
                </a:solidFill>
              </a:rPr>
              <a:t>				 </a:t>
            </a:r>
            <a:r>
              <a:rPr lang="cs-CZ" sz="2000" dirty="0" smtClean="0">
                <a:solidFill>
                  <a:srgbClr val="FF0000"/>
                </a:solidFill>
              </a:rPr>
              <a:t>                   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                                                               </a:t>
            </a:r>
            <a:r>
              <a:rPr lang="cs-CZ" sz="2000" dirty="0" smtClean="0"/>
              <a:t>M: 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2" name="Obrázek 211" descr="hodinove-rucky-ru04-3-XU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060848"/>
            <a:ext cx="3441349" cy="3395464"/>
          </a:xfrm>
          <a:prstGeom prst="rect">
            <a:avLst/>
          </a:prstGeom>
        </p:spPr>
      </p:pic>
      <p:grpSp>
        <p:nvGrpSpPr>
          <p:cNvPr id="268" name="Skupina 267"/>
          <p:cNvGrpSpPr/>
          <p:nvPr/>
        </p:nvGrpSpPr>
        <p:grpSpPr>
          <a:xfrm>
            <a:off x="899592" y="2348880"/>
            <a:ext cx="2314180" cy="2427015"/>
            <a:chOff x="827584" y="2636912"/>
            <a:chExt cx="2314180" cy="2427015"/>
          </a:xfrm>
        </p:grpSpPr>
        <p:sp>
          <p:nvSpPr>
            <p:cNvPr id="213" name="Oblouk 212"/>
            <p:cNvSpPr/>
            <p:nvPr/>
          </p:nvSpPr>
          <p:spPr>
            <a:xfrm rot="20318111">
              <a:off x="2277668" y="4055815"/>
              <a:ext cx="864096" cy="1008112"/>
            </a:xfrm>
            <a:prstGeom prst="arc">
              <a:avLst>
                <a:gd name="adj1" fmla="val 13385347"/>
                <a:gd name="adj2" fmla="val 17613778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14" name="TextovéPole 213"/>
            <p:cNvSpPr txBox="1"/>
            <p:nvPr/>
          </p:nvSpPr>
          <p:spPr>
            <a:xfrm>
              <a:off x="2339752" y="407707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>
                  <a:solidFill>
                    <a:srgbClr val="FF0000"/>
                  </a:solidFill>
                </a:rPr>
                <a:t>ω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2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18" name="Přímá spojovací šipka 217"/>
            <p:cNvCxnSpPr/>
            <p:nvPr/>
          </p:nvCxnSpPr>
          <p:spPr>
            <a:xfrm flipV="1">
              <a:off x="1043608" y="2636912"/>
              <a:ext cx="648072" cy="57606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TextovéPole 218"/>
            <p:cNvSpPr txBox="1"/>
            <p:nvPr/>
          </p:nvSpPr>
          <p:spPr>
            <a:xfrm>
              <a:off x="1331640" y="2924944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2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29" name="Přímá spojovací šipka 228"/>
            <p:cNvCxnSpPr/>
            <p:nvPr/>
          </p:nvCxnSpPr>
          <p:spPr>
            <a:xfrm flipH="1" flipV="1">
              <a:off x="827584" y="3429000"/>
              <a:ext cx="1728192" cy="1512168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2" name="TextovéPole 231"/>
            <p:cNvSpPr txBox="1"/>
            <p:nvPr/>
          </p:nvSpPr>
          <p:spPr>
            <a:xfrm>
              <a:off x="1403648" y="4149080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r</a:t>
              </a:r>
              <a:r>
                <a:rPr lang="cs-CZ" baseline="-25000" dirty="0" smtClean="0"/>
                <a:t>2</a:t>
              </a:r>
              <a:endParaRPr lang="cs-CZ" baseline="-25000" dirty="0"/>
            </a:p>
          </p:txBody>
        </p:sp>
      </p:grp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8" name="Přímá spojovací čára 237"/>
          <p:cNvCxnSpPr/>
          <p:nvPr/>
        </p:nvCxnSpPr>
        <p:spPr>
          <a:xfrm>
            <a:off x="5076056" y="5157192"/>
            <a:ext cx="259228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9" name="Přímá spojovací čára 248"/>
          <p:cNvCxnSpPr/>
          <p:nvPr/>
        </p:nvCxnSpPr>
        <p:spPr>
          <a:xfrm>
            <a:off x="6804248" y="3933056"/>
            <a:ext cx="219573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římá spojovací čára 219"/>
          <p:cNvCxnSpPr/>
          <p:nvPr/>
        </p:nvCxnSpPr>
        <p:spPr>
          <a:xfrm>
            <a:off x="251520" y="1340768"/>
            <a:ext cx="856895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916832"/>
            <a:ext cx="933450" cy="666750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852936"/>
            <a:ext cx="1190625" cy="619125"/>
          </a:xfrm>
          <a:prstGeom prst="rect">
            <a:avLst/>
          </a:prstGeom>
          <a:noFill/>
        </p:spPr>
      </p:pic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10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789040"/>
            <a:ext cx="1190625" cy="561975"/>
          </a:xfrm>
          <a:prstGeom prst="rect">
            <a:avLst/>
          </a:prstGeom>
          <a:noFill/>
        </p:spPr>
      </p:pic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725144"/>
            <a:ext cx="2457450" cy="352425"/>
          </a:xfrm>
          <a:prstGeom prst="rect">
            <a:avLst/>
          </a:prstGeom>
          <a:noFill/>
        </p:spPr>
      </p:pic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16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996952"/>
            <a:ext cx="1190625" cy="342900"/>
          </a:xfrm>
          <a:prstGeom prst="rect">
            <a:avLst/>
          </a:prstGeom>
          <a:noFill/>
        </p:spPr>
      </p:pic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19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501008"/>
            <a:ext cx="2066925" cy="342900"/>
          </a:xfrm>
          <a:prstGeom prst="rect">
            <a:avLst/>
          </a:prstGeom>
          <a:noFill/>
        </p:spPr>
      </p:pic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0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34" name="TextovéPole 233"/>
          <p:cNvSpPr txBox="1"/>
          <p:nvPr/>
        </p:nvSpPr>
        <p:spPr>
          <a:xfrm>
            <a:off x="6732240" y="206084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</a:t>
            </a:r>
            <a:r>
              <a:rPr lang="cs-CZ" baseline="-25000" dirty="0" smtClean="0"/>
              <a:t>2</a:t>
            </a:r>
            <a:r>
              <a:rPr lang="cs-CZ" dirty="0" smtClean="0"/>
              <a:t>= </a:t>
            </a:r>
            <a:endParaRPr lang="cs-CZ" baseline="-25000" dirty="0"/>
          </a:p>
        </p:txBody>
      </p:sp>
      <p:sp>
        <p:nvSpPr>
          <p:cNvPr id="235" name="TextovéPole 234"/>
          <p:cNvSpPr txBox="1"/>
          <p:nvPr/>
        </p:nvSpPr>
        <p:spPr>
          <a:xfrm>
            <a:off x="7164288" y="206084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? </a:t>
            </a:r>
            <a:endParaRPr lang="cs-CZ" baseline="-25000" dirty="0"/>
          </a:p>
        </p:txBody>
      </p:sp>
      <p:sp>
        <p:nvSpPr>
          <p:cNvPr id="236" name="TextovéPole 235"/>
          <p:cNvSpPr txBox="1"/>
          <p:nvPr/>
        </p:nvSpPr>
        <p:spPr>
          <a:xfrm>
            <a:off x="7164288" y="206084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3600 s </a:t>
            </a:r>
            <a:endParaRPr lang="cs-CZ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5" grpId="0"/>
      <p:bldP spid="235" grpId="1"/>
      <p:bldP spid="236" grpId="0"/>
      <p:bldP spid="23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6815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>
                <a:solidFill>
                  <a:srgbClr val="00B050"/>
                </a:solidFill>
              </a:rPr>
              <a:t>r</a:t>
            </a:r>
            <a:r>
              <a:rPr lang="cs-CZ" sz="2000" baseline="-25000" dirty="0" smtClean="0">
                <a:solidFill>
                  <a:srgbClr val="00B050"/>
                </a:solidFill>
              </a:rPr>
              <a:t>1</a:t>
            </a:r>
            <a:r>
              <a:rPr lang="cs-CZ" sz="2000" dirty="0" smtClean="0">
                <a:solidFill>
                  <a:srgbClr val="00B050"/>
                </a:solidFill>
              </a:rPr>
              <a:t>=15.10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m; r</a:t>
            </a:r>
            <a:r>
              <a:rPr lang="cs-CZ" sz="2000" baseline="-25000" dirty="0" smtClean="0">
                <a:solidFill>
                  <a:srgbClr val="00B050"/>
                </a:solidFill>
              </a:rPr>
              <a:t>2</a:t>
            </a:r>
            <a:r>
              <a:rPr lang="cs-CZ" sz="2000" dirty="0" smtClean="0">
                <a:solidFill>
                  <a:srgbClr val="00B050"/>
                </a:solidFill>
              </a:rPr>
              <a:t>=15.10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m; r</a:t>
            </a:r>
            <a:r>
              <a:rPr lang="cs-CZ" sz="2000" baseline="-25000" dirty="0" smtClean="0">
                <a:solidFill>
                  <a:srgbClr val="00B050"/>
                </a:solidFill>
              </a:rPr>
              <a:t>3</a:t>
            </a:r>
            <a:r>
              <a:rPr lang="cs-CZ" sz="2000" dirty="0" smtClean="0">
                <a:solidFill>
                  <a:srgbClr val="00B050"/>
                </a:solidFill>
              </a:rPr>
              <a:t>=10.10</a:t>
            </a:r>
            <a:r>
              <a:rPr lang="cs-CZ" sz="2000" baseline="30000" dirty="0" smtClean="0">
                <a:solidFill>
                  <a:srgbClr val="00B050"/>
                </a:solidFill>
              </a:rPr>
              <a:t>-2  </a:t>
            </a:r>
            <a:r>
              <a:rPr lang="cs-CZ" sz="2000" dirty="0" smtClean="0">
                <a:solidFill>
                  <a:srgbClr val="00B050"/>
                </a:solidFill>
              </a:rPr>
              <a:t>m; </a:t>
            </a:r>
            <a:r>
              <a:rPr lang="el-GR" sz="2000" dirty="0" smtClean="0">
                <a:solidFill>
                  <a:srgbClr val="FF0000"/>
                </a:solidFill>
              </a:rPr>
              <a:t>ω</a:t>
            </a:r>
            <a:r>
              <a:rPr lang="cs-CZ" sz="2000" dirty="0" smtClean="0">
                <a:solidFill>
                  <a:srgbClr val="FF0000"/>
                </a:solidFill>
              </a:rPr>
              <a:t>=?;</a:t>
            </a:r>
            <a:r>
              <a:rPr lang="cs-CZ" sz="2000" dirty="0" smtClean="0"/>
              <a:t> </a:t>
            </a:r>
            <a:r>
              <a:rPr lang="cs-CZ" sz="2000" dirty="0" smtClean="0">
                <a:solidFill>
                  <a:srgbClr val="FF0000"/>
                </a:solidFill>
              </a:rPr>
              <a:t>v=?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424936" cy="5445224"/>
          </a:xfrm>
        </p:spPr>
        <p:txBody>
          <a:bodyPr/>
          <a:lstStyle/>
          <a:p>
            <a:pPr>
              <a:buNone/>
            </a:pPr>
            <a:endParaRPr lang="cs-CZ" sz="2000" baseline="30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cs-CZ" sz="2000" baseline="30000" dirty="0" smtClean="0">
                <a:solidFill>
                  <a:srgbClr val="FF0000"/>
                </a:solidFill>
              </a:rPr>
              <a:t>				 </a:t>
            </a:r>
            <a:r>
              <a:rPr lang="cs-CZ" sz="2000" dirty="0" smtClean="0">
                <a:solidFill>
                  <a:srgbClr val="FF0000"/>
                </a:solidFill>
              </a:rPr>
              <a:t>                   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                                                               </a:t>
            </a:r>
            <a:r>
              <a:rPr lang="cs-CZ" sz="2000" dirty="0" smtClean="0"/>
              <a:t>H: 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8" name="Přímá spojovací čára 237"/>
          <p:cNvCxnSpPr/>
          <p:nvPr/>
        </p:nvCxnSpPr>
        <p:spPr>
          <a:xfrm>
            <a:off x="5076056" y="5157192"/>
            <a:ext cx="259228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9" name="Přímá spojovací čára 248"/>
          <p:cNvCxnSpPr/>
          <p:nvPr/>
        </p:nvCxnSpPr>
        <p:spPr>
          <a:xfrm>
            <a:off x="6804248" y="3933056"/>
            <a:ext cx="219573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Přímá spojovací čára 219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0" name="Obrázek 229" descr="hodinove-rucky-ru04-3-XU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060848"/>
            <a:ext cx="3441349" cy="3395464"/>
          </a:xfrm>
          <a:prstGeom prst="rect">
            <a:avLst/>
          </a:prstGeom>
        </p:spPr>
      </p:pic>
      <p:grpSp>
        <p:nvGrpSpPr>
          <p:cNvPr id="231" name="Skupina 230"/>
          <p:cNvGrpSpPr/>
          <p:nvPr/>
        </p:nvGrpSpPr>
        <p:grpSpPr>
          <a:xfrm>
            <a:off x="2483768" y="2924944"/>
            <a:ext cx="2039043" cy="2023926"/>
            <a:chOff x="2388941" y="3429000"/>
            <a:chExt cx="2039043" cy="2023926"/>
          </a:xfrm>
        </p:grpSpPr>
        <p:sp>
          <p:nvSpPr>
            <p:cNvPr id="233" name="Oblouk 232"/>
            <p:cNvSpPr/>
            <p:nvPr/>
          </p:nvSpPr>
          <p:spPr>
            <a:xfrm rot="4142421">
              <a:off x="2460949" y="4516822"/>
              <a:ext cx="864096" cy="1008112"/>
            </a:xfrm>
            <a:prstGeom prst="arc">
              <a:avLst>
                <a:gd name="adj1" fmla="val 13385347"/>
                <a:gd name="adj2" fmla="val 2243607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34" name="TextovéPole 233"/>
            <p:cNvSpPr txBox="1"/>
            <p:nvPr/>
          </p:nvSpPr>
          <p:spPr>
            <a:xfrm>
              <a:off x="2843808" y="4869160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 smtClean="0">
                  <a:solidFill>
                    <a:srgbClr val="FF0000"/>
                  </a:solidFill>
                </a:rPr>
                <a:t>ω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3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35" name="Přímá spojovací šipka 234"/>
            <p:cNvCxnSpPr/>
            <p:nvPr/>
          </p:nvCxnSpPr>
          <p:spPr>
            <a:xfrm>
              <a:off x="3923928" y="3717032"/>
              <a:ext cx="265213" cy="21602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6" name="TextovéPole 235"/>
            <p:cNvSpPr txBox="1"/>
            <p:nvPr/>
          </p:nvSpPr>
          <p:spPr>
            <a:xfrm>
              <a:off x="3851920" y="3429000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3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  <p:cxnSp>
          <p:nvCxnSpPr>
            <p:cNvPr id="237" name="Přímá spojovací šipka 236"/>
            <p:cNvCxnSpPr/>
            <p:nvPr/>
          </p:nvCxnSpPr>
          <p:spPr>
            <a:xfrm flipH="1">
              <a:off x="2771800" y="3573016"/>
              <a:ext cx="1008112" cy="1008112"/>
            </a:xfrm>
            <a:prstGeom prst="straightConnector1">
              <a:avLst/>
            </a:prstGeom>
            <a:ln w="254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TextovéPole 238"/>
            <p:cNvSpPr txBox="1"/>
            <p:nvPr/>
          </p:nvSpPr>
          <p:spPr>
            <a:xfrm>
              <a:off x="2987824" y="371703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r</a:t>
              </a:r>
              <a:r>
                <a:rPr lang="cs-CZ" baseline="-25000" dirty="0" smtClean="0"/>
                <a:t>3</a:t>
              </a:r>
              <a:endParaRPr lang="cs-CZ" baseline="-25000" dirty="0"/>
            </a:p>
          </p:txBody>
        </p:sp>
      </p:grp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916832"/>
            <a:ext cx="933450" cy="66675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852936"/>
            <a:ext cx="1333500" cy="619125"/>
          </a:xfrm>
          <a:prstGeom prst="rect">
            <a:avLst/>
          </a:prstGeom>
          <a:noFill/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789040"/>
            <a:ext cx="1333500" cy="561975"/>
          </a:xfrm>
          <a:prstGeom prst="rect">
            <a:avLst/>
          </a:prstGeom>
          <a:noFill/>
        </p:spPr>
      </p:pic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2234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725144"/>
            <a:ext cx="2457450" cy="352425"/>
          </a:xfrm>
          <a:prstGeom prst="rect">
            <a:avLst/>
          </a:prstGeom>
          <a:noFill/>
        </p:spPr>
      </p:pic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2237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2996952"/>
            <a:ext cx="1190625" cy="342900"/>
          </a:xfrm>
          <a:prstGeom prst="rect">
            <a:avLst/>
          </a:prstGeom>
          <a:noFill/>
        </p:spPr>
      </p:pic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2240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501008"/>
            <a:ext cx="2200275" cy="352425"/>
          </a:xfrm>
          <a:prstGeom prst="rect">
            <a:avLst/>
          </a:prstGeom>
          <a:noFill/>
        </p:spPr>
      </p:pic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2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46" name="TextovéPole 245"/>
          <p:cNvSpPr txBox="1"/>
          <p:nvPr/>
        </p:nvSpPr>
        <p:spPr>
          <a:xfrm>
            <a:off x="6732240" y="206084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</a:t>
            </a:r>
            <a:r>
              <a:rPr lang="cs-CZ" baseline="-25000" dirty="0" smtClean="0"/>
              <a:t>3</a:t>
            </a:r>
            <a:r>
              <a:rPr lang="cs-CZ" dirty="0" smtClean="0"/>
              <a:t>= </a:t>
            </a:r>
            <a:endParaRPr lang="cs-CZ" baseline="-25000" dirty="0"/>
          </a:p>
        </p:txBody>
      </p:sp>
      <p:sp>
        <p:nvSpPr>
          <p:cNvPr id="247" name="TextovéPole 246"/>
          <p:cNvSpPr txBox="1"/>
          <p:nvPr/>
        </p:nvSpPr>
        <p:spPr>
          <a:xfrm>
            <a:off x="7164288" y="206084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? </a:t>
            </a:r>
            <a:endParaRPr lang="cs-CZ" baseline="-25000" dirty="0"/>
          </a:p>
        </p:txBody>
      </p:sp>
      <p:sp>
        <p:nvSpPr>
          <p:cNvPr id="248" name="TextovéPole 247"/>
          <p:cNvSpPr txBox="1"/>
          <p:nvPr/>
        </p:nvSpPr>
        <p:spPr>
          <a:xfrm>
            <a:off x="7164288" y="206084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86 400 s </a:t>
            </a:r>
            <a:endParaRPr lang="cs-CZ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964488" cy="1584176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27. Naváděná protiletadlová střela 9M32 STRELA-2 výzbroje české armády po odpálení rotuje kolem své podélné osy, což zvyšuje stabilitu letu. Určete vzdálenost, kterou střela urazí během jedné otáčky, jestliže se pohybuje rychlostí 385 m/s a otočí se kolem podélné osy 20x za sekundu.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276872"/>
            <a:ext cx="8784976" cy="4581128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v=385 m/s</a:t>
            </a:r>
          </a:p>
          <a:p>
            <a:pPr>
              <a:buNone/>
            </a:pPr>
            <a:r>
              <a:rPr lang="cs-CZ" sz="2000" dirty="0" smtClean="0"/>
              <a:t>f=20 Hz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s=?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132856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356992"/>
            <a:ext cx="230425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9" name="Skupina 238"/>
          <p:cNvGrpSpPr/>
          <p:nvPr/>
        </p:nvGrpSpPr>
        <p:grpSpPr>
          <a:xfrm>
            <a:off x="827584" y="3717032"/>
            <a:ext cx="4752528" cy="1080120"/>
            <a:chOff x="1115616" y="3284984"/>
            <a:chExt cx="4392488" cy="872108"/>
          </a:xfrm>
        </p:grpSpPr>
        <p:pic>
          <p:nvPicPr>
            <p:cNvPr id="225" name="Obrázek 224" descr="hellfir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403648" y="3284984"/>
              <a:ext cx="3168352" cy="792088"/>
            </a:xfrm>
            <a:prstGeom prst="rect">
              <a:avLst/>
            </a:prstGeom>
          </p:spPr>
        </p:pic>
        <p:cxnSp>
          <p:nvCxnSpPr>
            <p:cNvPr id="231" name="Přímá spojovací čára 230"/>
            <p:cNvCxnSpPr/>
            <p:nvPr/>
          </p:nvCxnSpPr>
          <p:spPr>
            <a:xfrm>
              <a:off x="1115616" y="3717032"/>
              <a:ext cx="439248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7" name="Skupina 236"/>
            <p:cNvGrpSpPr/>
            <p:nvPr/>
          </p:nvGrpSpPr>
          <p:grpSpPr>
            <a:xfrm>
              <a:off x="4932040" y="3356992"/>
              <a:ext cx="144140" cy="800100"/>
              <a:chOff x="4716016" y="3284984"/>
              <a:chExt cx="144140" cy="800100"/>
            </a:xfrm>
          </p:grpSpPr>
          <p:sp>
            <p:nvSpPr>
              <p:cNvPr id="234" name="Volný tvar 233"/>
              <p:cNvSpPr/>
              <p:nvPr/>
            </p:nvSpPr>
            <p:spPr>
              <a:xfrm>
                <a:off x="4716016" y="3284984"/>
                <a:ext cx="144140" cy="800100"/>
              </a:xfrm>
              <a:custGeom>
                <a:avLst/>
                <a:gdLst>
                  <a:gd name="connsiteX0" fmla="*/ 0 w 374650"/>
                  <a:gd name="connsiteY0" fmla="*/ 249767 h 800100"/>
                  <a:gd name="connsiteX1" fmla="*/ 190500 w 374650"/>
                  <a:gd name="connsiteY1" fmla="*/ 46567 h 800100"/>
                  <a:gd name="connsiteX2" fmla="*/ 368300 w 374650"/>
                  <a:gd name="connsiteY2" fmla="*/ 529167 h 800100"/>
                  <a:gd name="connsiteX3" fmla="*/ 152400 w 374650"/>
                  <a:gd name="connsiteY3" fmla="*/ 795867 h 800100"/>
                  <a:gd name="connsiteX4" fmla="*/ 38100 w 374650"/>
                  <a:gd name="connsiteY4" fmla="*/ 554567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650" h="800100">
                    <a:moveTo>
                      <a:pt x="0" y="249767"/>
                    </a:moveTo>
                    <a:cubicBezTo>
                      <a:pt x="64558" y="124883"/>
                      <a:pt x="129117" y="0"/>
                      <a:pt x="190500" y="46567"/>
                    </a:cubicBezTo>
                    <a:cubicBezTo>
                      <a:pt x="251883" y="93134"/>
                      <a:pt x="374650" y="404284"/>
                      <a:pt x="368300" y="529167"/>
                    </a:cubicBezTo>
                    <a:cubicBezTo>
                      <a:pt x="361950" y="654050"/>
                      <a:pt x="207433" y="791634"/>
                      <a:pt x="152400" y="795867"/>
                    </a:cubicBezTo>
                    <a:cubicBezTo>
                      <a:pt x="97367" y="800100"/>
                      <a:pt x="48683" y="529167"/>
                      <a:pt x="38100" y="554567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236" name="Přímá spojovací šipka 235"/>
              <p:cNvCxnSpPr>
                <a:stCxn id="234" idx="4"/>
              </p:cNvCxnSpPr>
              <p:nvPr/>
            </p:nvCxnSpPr>
            <p:spPr>
              <a:xfrm flipH="1" flipV="1">
                <a:off x="4716016" y="3717032"/>
                <a:ext cx="14658" cy="12251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573016"/>
            <a:ext cx="758141" cy="792088"/>
          </a:xfrm>
          <a:prstGeom prst="rect">
            <a:avLst/>
          </a:prstGeom>
          <a:noFill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4653136"/>
            <a:ext cx="1383027" cy="414908"/>
          </a:xfrm>
          <a:prstGeom prst="rect">
            <a:avLst/>
          </a:prstGeom>
          <a:noFill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6" name="Přímá spojovací čára 245"/>
          <p:cNvCxnSpPr/>
          <p:nvPr/>
        </p:nvCxnSpPr>
        <p:spPr>
          <a:xfrm>
            <a:off x="971600" y="5013176"/>
            <a:ext cx="158417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869160"/>
            <a:ext cx="1203765" cy="486916"/>
          </a:xfrm>
          <a:prstGeom prst="rect">
            <a:avLst/>
          </a:prstGeom>
          <a:noFill/>
        </p:spPr>
      </p:pic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5373216"/>
            <a:ext cx="1988240" cy="486916"/>
          </a:xfrm>
          <a:prstGeom prst="rect">
            <a:avLst/>
          </a:prstGeom>
          <a:noFill/>
        </p:spPr>
      </p:pic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4285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5877272"/>
            <a:ext cx="1907088" cy="486916"/>
          </a:xfrm>
          <a:prstGeom prst="rect">
            <a:avLst/>
          </a:prstGeom>
          <a:noFill/>
        </p:spPr>
      </p:pic>
      <p:cxnSp>
        <p:nvCxnSpPr>
          <p:cNvPr id="257" name="Přímá spojovací čára 256"/>
          <p:cNvCxnSpPr/>
          <p:nvPr/>
        </p:nvCxnSpPr>
        <p:spPr>
          <a:xfrm>
            <a:off x="5364088" y="6381328"/>
            <a:ext cx="208823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9" name="Skupina 278"/>
          <p:cNvGrpSpPr/>
          <p:nvPr/>
        </p:nvGrpSpPr>
        <p:grpSpPr>
          <a:xfrm>
            <a:off x="4572000" y="2780928"/>
            <a:ext cx="3240360" cy="1872208"/>
            <a:chOff x="4211960" y="2276872"/>
            <a:chExt cx="3240360" cy="1872208"/>
          </a:xfrm>
        </p:grpSpPr>
        <p:cxnSp>
          <p:nvCxnSpPr>
            <p:cNvPr id="263" name="Přímá spojovací čára 262"/>
            <p:cNvCxnSpPr/>
            <p:nvPr/>
          </p:nvCxnSpPr>
          <p:spPr>
            <a:xfrm>
              <a:off x="4211960" y="3140968"/>
              <a:ext cx="0" cy="1008112"/>
            </a:xfrm>
            <a:prstGeom prst="line">
              <a:avLst/>
            </a:prstGeom>
            <a:ln w="25400">
              <a:solidFill>
                <a:srgbClr val="287F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Přímá spojovací čára 266"/>
            <p:cNvCxnSpPr/>
            <p:nvPr/>
          </p:nvCxnSpPr>
          <p:spPr>
            <a:xfrm>
              <a:off x="7452320" y="3140968"/>
              <a:ext cx="0" cy="1008112"/>
            </a:xfrm>
            <a:prstGeom prst="line">
              <a:avLst/>
            </a:prstGeom>
            <a:ln w="25400">
              <a:solidFill>
                <a:srgbClr val="287F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Pravá složená závorka 276"/>
            <p:cNvSpPr/>
            <p:nvPr/>
          </p:nvSpPr>
          <p:spPr>
            <a:xfrm rot="16200000">
              <a:off x="5616116" y="1304764"/>
              <a:ext cx="432048" cy="3240360"/>
            </a:xfrm>
            <a:prstGeom prst="rightBrace">
              <a:avLst>
                <a:gd name="adj1" fmla="val 8333"/>
                <a:gd name="adj2" fmla="val 51227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78" name="TextovéPole 277"/>
            <p:cNvSpPr txBox="1"/>
            <p:nvPr/>
          </p:nvSpPr>
          <p:spPr>
            <a:xfrm>
              <a:off x="5724128" y="227687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s</a:t>
              </a:r>
              <a:endParaRPr lang="cs-CZ" dirty="0">
                <a:solidFill>
                  <a:srgbClr val="FF0000"/>
                </a:solidFill>
              </a:endParaRPr>
            </a:p>
          </p:txBody>
        </p:sp>
      </p:grpSp>
      <p:sp>
        <p:nvSpPr>
          <p:cNvPr id="247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667E-6 2.96296E-6 L 0.36215 2.96296E-6 " pathEditMode="relative" ptsTypes="AA">
                                      <p:cBhvr>
                                        <p:cTn id="23" dur="2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87220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28. a) Jaká je velikost okamžité rychlosti míče rotujícího na závěsu dlouhém r = 2m, který rovnoměrně rotuje s frekvencí f = 15 Hz. </a:t>
            </a:r>
            <a:br>
              <a:rPr lang="cs-CZ" sz="2000" dirty="0" smtClean="0"/>
            </a:br>
            <a:r>
              <a:rPr lang="cs-CZ" sz="2000" dirty="0" smtClean="0"/>
              <a:t>b) jak se změní velikost okamžité rychlosti, jestliže se závěs současně prodlužuje s časem podle rovnice r = 2.t 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86916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r=2 m</a:t>
            </a:r>
          </a:p>
          <a:p>
            <a:pPr>
              <a:buNone/>
            </a:pPr>
            <a:r>
              <a:rPr lang="cs-CZ" sz="2000" dirty="0" smtClean="0"/>
              <a:t>f=15 Hz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v=?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a)</a:t>
            </a:r>
          </a:p>
          <a:p>
            <a:pPr>
              <a:buNone/>
            </a:pPr>
            <a:r>
              <a:rPr lang="cs-CZ" sz="2000" dirty="0" smtClean="0"/>
              <a:t> 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b)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988840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068960"/>
            <a:ext cx="273630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2" name="Skupina 291"/>
          <p:cNvGrpSpPr/>
          <p:nvPr/>
        </p:nvGrpSpPr>
        <p:grpSpPr>
          <a:xfrm>
            <a:off x="6012160" y="2636912"/>
            <a:ext cx="1440160" cy="3461271"/>
            <a:chOff x="6012160" y="2636912"/>
            <a:chExt cx="1440160" cy="3461271"/>
          </a:xfrm>
        </p:grpSpPr>
        <p:grpSp>
          <p:nvGrpSpPr>
            <p:cNvPr id="282" name="Skupina 281"/>
            <p:cNvGrpSpPr/>
            <p:nvPr/>
          </p:nvGrpSpPr>
          <p:grpSpPr>
            <a:xfrm>
              <a:off x="6012160" y="2636912"/>
              <a:ext cx="1368152" cy="3461271"/>
              <a:chOff x="6012160" y="2636912"/>
              <a:chExt cx="1368152" cy="3461271"/>
            </a:xfrm>
          </p:grpSpPr>
          <p:cxnSp>
            <p:nvCxnSpPr>
              <p:cNvPr id="280" name="Přímá spojovací čára 279"/>
              <p:cNvCxnSpPr/>
              <p:nvPr/>
            </p:nvCxnSpPr>
            <p:spPr>
              <a:xfrm>
                <a:off x="6732240" y="2780928"/>
                <a:ext cx="0" cy="2016224"/>
              </a:xfrm>
              <a:prstGeom prst="line">
                <a:avLst/>
              </a:prstGeom>
              <a:ln w="635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75" name="Obrázek 274" descr="adi_europass_mic_original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6012160" y="4725144"/>
                <a:ext cx="1368152" cy="1373039"/>
              </a:xfrm>
              <a:prstGeom prst="rect">
                <a:avLst/>
              </a:prstGeom>
            </p:spPr>
          </p:pic>
          <p:sp>
            <p:nvSpPr>
              <p:cNvPr id="281" name="Elipsa 280"/>
              <p:cNvSpPr/>
              <p:nvPr/>
            </p:nvSpPr>
            <p:spPr>
              <a:xfrm>
                <a:off x="6660232" y="263691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</p:grpSp>
        <p:sp>
          <p:nvSpPr>
            <p:cNvPr id="283" name="Pravá složená závorka 282"/>
            <p:cNvSpPr/>
            <p:nvPr/>
          </p:nvSpPr>
          <p:spPr>
            <a:xfrm>
              <a:off x="6732240" y="2780928"/>
              <a:ext cx="216024" cy="1944216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84" name="TextovéPole 283"/>
            <p:cNvSpPr txBox="1"/>
            <p:nvPr/>
          </p:nvSpPr>
          <p:spPr>
            <a:xfrm>
              <a:off x="6948264" y="3573016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r</a:t>
              </a:r>
              <a:endParaRPr lang="cs-CZ" dirty="0"/>
            </a:p>
          </p:txBody>
        </p:sp>
      </p:grpSp>
      <p:grpSp>
        <p:nvGrpSpPr>
          <p:cNvPr id="289" name="Skupina 288"/>
          <p:cNvGrpSpPr/>
          <p:nvPr/>
        </p:nvGrpSpPr>
        <p:grpSpPr>
          <a:xfrm>
            <a:off x="5364088" y="5949280"/>
            <a:ext cx="1332148" cy="441340"/>
            <a:chOff x="5364088" y="5949280"/>
            <a:chExt cx="1332148" cy="441340"/>
          </a:xfrm>
        </p:grpSpPr>
        <p:cxnSp>
          <p:nvCxnSpPr>
            <p:cNvPr id="286" name="Přímá spojovací šipka 285"/>
            <p:cNvCxnSpPr>
              <a:stCxn id="275" idx="2"/>
            </p:cNvCxnSpPr>
            <p:nvPr/>
          </p:nvCxnSpPr>
          <p:spPr>
            <a:xfrm flipH="1" flipV="1">
              <a:off x="5364088" y="5949280"/>
              <a:ext cx="1332148" cy="14890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TextovéPole 286"/>
            <p:cNvSpPr txBox="1"/>
            <p:nvPr/>
          </p:nvSpPr>
          <p:spPr>
            <a:xfrm>
              <a:off x="5868144" y="602128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endParaRPr lang="cs-CZ" dirty="0">
                <a:solidFill>
                  <a:srgbClr val="FF0000"/>
                </a:solidFill>
              </a:endParaRPr>
            </a:p>
          </p:txBody>
        </p:sp>
      </p:grp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267" name="Picture 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068960"/>
            <a:ext cx="1071846" cy="414908"/>
          </a:xfrm>
          <a:prstGeom prst="rect">
            <a:avLst/>
          </a:prstGeom>
          <a:noFill/>
        </p:spPr>
      </p:pic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270" name="Picture 2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501008"/>
            <a:ext cx="1256249" cy="414908"/>
          </a:xfrm>
          <a:prstGeom prst="rect">
            <a:avLst/>
          </a:prstGeom>
          <a:noFill/>
        </p:spPr>
      </p:pic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273" name="Picture 2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05064"/>
            <a:ext cx="1982338" cy="414908"/>
          </a:xfrm>
          <a:prstGeom prst="rect">
            <a:avLst/>
          </a:prstGeom>
          <a:noFill/>
        </p:spPr>
      </p:pic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2" name="Přímá spojovací čára 301"/>
          <p:cNvCxnSpPr/>
          <p:nvPr/>
        </p:nvCxnSpPr>
        <p:spPr>
          <a:xfrm>
            <a:off x="755576" y="4437112"/>
            <a:ext cx="216024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276" name="Picture 2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725144"/>
            <a:ext cx="852866" cy="414908"/>
          </a:xfrm>
          <a:prstGeom prst="rect">
            <a:avLst/>
          </a:prstGeom>
          <a:noFill/>
        </p:spPr>
      </p:pic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279" name="Picture 3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229200"/>
            <a:ext cx="1224136" cy="415745"/>
          </a:xfrm>
          <a:prstGeom prst="rect">
            <a:avLst/>
          </a:prstGeom>
          <a:noFill/>
        </p:spPr>
      </p:pic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282" name="Picture 3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733256"/>
            <a:ext cx="2097590" cy="414908"/>
          </a:xfrm>
          <a:prstGeom prst="rect">
            <a:avLst/>
          </a:prstGeom>
          <a:noFill/>
        </p:spPr>
      </p:pic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3" name="Přímá spojovací čára 312"/>
          <p:cNvCxnSpPr/>
          <p:nvPr/>
        </p:nvCxnSpPr>
        <p:spPr>
          <a:xfrm>
            <a:off x="755576" y="6165304"/>
            <a:ext cx="223224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2267744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 po kružnici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15212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30. Pod jakým elevačním úhlem je potřeba vystřelit, aby střela doletěla co nejdál ?</a:t>
            </a:r>
            <a:r>
              <a:rPr lang="cs-CZ" sz="2000" i="1" dirty="0" smtClean="0"/>
              <a:t/>
            </a:r>
            <a:br>
              <a:rPr lang="cs-CZ" sz="2000" i="1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445224"/>
          </a:xfrm>
        </p:spPr>
        <p:txBody>
          <a:bodyPr/>
          <a:lstStyle/>
          <a:p>
            <a:pPr>
              <a:buNone/>
            </a:pPr>
            <a:r>
              <a:rPr lang="el-GR" sz="2000" dirty="0" smtClean="0">
                <a:solidFill>
                  <a:srgbClr val="FF0000"/>
                </a:solidFill>
              </a:rPr>
              <a:t>α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1772816"/>
            <a:ext cx="93610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8532440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Skupina 287"/>
          <p:cNvGrpSpPr/>
          <p:nvPr/>
        </p:nvGrpSpPr>
        <p:grpSpPr>
          <a:xfrm>
            <a:off x="1403648" y="3717032"/>
            <a:ext cx="3590925" cy="619125"/>
            <a:chOff x="755576" y="3717032"/>
            <a:chExt cx="3590925" cy="619125"/>
          </a:xfrm>
        </p:grpSpPr>
        <p:pic>
          <p:nvPicPr>
            <p:cNvPr id="3073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576" y="3717032"/>
              <a:ext cx="3590925" cy="619125"/>
            </a:xfrm>
            <a:prstGeom prst="rect">
              <a:avLst/>
            </a:prstGeom>
            <a:noFill/>
          </p:spPr>
        </p:pic>
        <p:cxnSp>
          <p:nvCxnSpPr>
            <p:cNvPr id="287" name="Přímá spojovací šipka 286"/>
            <p:cNvCxnSpPr/>
            <p:nvPr/>
          </p:nvCxnSpPr>
          <p:spPr>
            <a:xfrm>
              <a:off x="755576" y="3861048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Skupina 296"/>
          <p:cNvGrpSpPr/>
          <p:nvPr/>
        </p:nvGrpSpPr>
        <p:grpSpPr>
          <a:xfrm>
            <a:off x="1403648" y="4293096"/>
            <a:ext cx="3086100" cy="342900"/>
            <a:chOff x="755576" y="4293096"/>
            <a:chExt cx="3086100" cy="34290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5576" y="4293096"/>
              <a:ext cx="3086100" cy="342900"/>
            </a:xfrm>
            <a:prstGeom prst="rect">
              <a:avLst/>
            </a:prstGeom>
            <a:noFill/>
          </p:spPr>
        </p:pic>
        <p:cxnSp>
          <p:nvCxnSpPr>
            <p:cNvPr id="292" name="Přímá spojovací šipka 291"/>
            <p:cNvCxnSpPr/>
            <p:nvPr/>
          </p:nvCxnSpPr>
          <p:spPr>
            <a:xfrm>
              <a:off x="755576" y="4293096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8" name="Přímá spojovací čára 297"/>
          <p:cNvCxnSpPr/>
          <p:nvPr/>
        </p:nvCxnSpPr>
        <p:spPr>
          <a:xfrm>
            <a:off x="1331640" y="4653136"/>
            <a:ext cx="374441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4797152"/>
            <a:ext cx="1838325" cy="342900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0" name="TextovéPole 299"/>
          <p:cNvSpPr txBox="1"/>
          <p:nvPr/>
        </p:nvSpPr>
        <p:spPr>
          <a:xfrm>
            <a:off x="5652120" y="378904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bodě B platí :</a:t>
            </a:r>
            <a:endParaRPr lang="cs-CZ" dirty="0"/>
          </a:p>
        </p:txBody>
      </p:sp>
      <p:grpSp>
        <p:nvGrpSpPr>
          <p:cNvPr id="322" name="Skupina 321"/>
          <p:cNvGrpSpPr/>
          <p:nvPr/>
        </p:nvGrpSpPr>
        <p:grpSpPr>
          <a:xfrm>
            <a:off x="2051720" y="2132856"/>
            <a:ext cx="5562621" cy="4725144"/>
            <a:chOff x="2051720" y="2132856"/>
            <a:chExt cx="5562621" cy="4725144"/>
          </a:xfrm>
        </p:grpSpPr>
        <p:pic>
          <p:nvPicPr>
            <p:cNvPr id="320" name="Zástupný symbol pro obsah 294" descr="minomet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2051720" y="2492896"/>
              <a:ext cx="803978" cy="576064"/>
            </a:xfrm>
            <a:prstGeom prst="rect">
              <a:avLst/>
            </a:prstGeom>
          </p:spPr>
        </p:pic>
        <p:grpSp>
          <p:nvGrpSpPr>
            <p:cNvPr id="14" name="Skupina 307"/>
            <p:cNvGrpSpPr/>
            <p:nvPr/>
          </p:nvGrpSpPr>
          <p:grpSpPr>
            <a:xfrm>
              <a:off x="2123728" y="2132856"/>
              <a:ext cx="5490613" cy="4725144"/>
              <a:chOff x="3203848" y="2132856"/>
              <a:chExt cx="5490613" cy="4725144"/>
            </a:xfrm>
          </p:grpSpPr>
          <p:grpSp>
            <p:nvGrpSpPr>
              <p:cNvPr id="23" name="Skupina 279"/>
              <p:cNvGrpSpPr/>
              <p:nvPr/>
            </p:nvGrpSpPr>
            <p:grpSpPr>
              <a:xfrm>
                <a:off x="3203848" y="2199653"/>
                <a:ext cx="5490613" cy="4658347"/>
                <a:chOff x="3203848" y="2780928"/>
                <a:chExt cx="5490613" cy="4658347"/>
              </a:xfrm>
            </p:grpSpPr>
            <p:grpSp>
              <p:nvGrpSpPr>
                <p:cNvPr id="28" name="Skupina 315"/>
                <p:cNvGrpSpPr/>
                <p:nvPr/>
              </p:nvGrpSpPr>
              <p:grpSpPr>
                <a:xfrm>
                  <a:off x="3203848" y="2780928"/>
                  <a:ext cx="5490613" cy="4658347"/>
                  <a:chOff x="251520" y="2122632"/>
                  <a:chExt cx="5490613" cy="4658347"/>
                </a:xfrm>
              </p:grpSpPr>
              <p:grpSp>
                <p:nvGrpSpPr>
                  <p:cNvPr id="29" name="Skupina 313"/>
                  <p:cNvGrpSpPr/>
                  <p:nvPr/>
                </p:nvGrpSpPr>
                <p:grpSpPr>
                  <a:xfrm>
                    <a:off x="251520" y="2122632"/>
                    <a:ext cx="5490613" cy="4658347"/>
                    <a:chOff x="251520" y="2122632"/>
                    <a:chExt cx="5490613" cy="4658347"/>
                  </a:xfrm>
                </p:grpSpPr>
                <p:cxnSp>
                  <p:nvCxnSpPr>
                    <p:cNvPr id="268" name="Přímá spojovací čára 267"/>
                    <p:cNvCxnSpPr/>
                    <p:nvPr/>
                  </p:nvCxnSpPr>
                  <p:spPr>
                    <a:xfrm flipV="1">
                      <a:off x="251520" y="2986729"/>
                      <a:ext cx="4608512" cy="521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77" name="Oblouk 276"/>
                    <p:cNvSpPr/>
                    <p:nvPr/>
                  </p:nvSpPr>
                  <p:spPr>
                    <a:xfrm rot="18717726">
                      <a:off x="866997" y="1905842"/>
                      <a:ext cx="4393776" cy="5356497"/>
                    </a:xfrm>
                    <a:prstGeom prst="arc">
                      <a:avLst>
                        <a:gd name="adj1" fmla="val 15905083"/>
                        <a:gd name="adj2" fmla="val 50541"/>
                      </a:avLst>
                    </a:prstGeom>
                    <a:ln w="25400">
                      <a:solidFill>
                        <a:srgbClr val="287F88"/>
                      </a:solidFill>
                      <a:prstDash val="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sp>
                  <p:nvSpPr>
                    <p:cNvPr id="286" name="Pravá složená závorka 285"/>
                    <p:cNvSpPr/>
                    <p:nvPr/>
                  </p:nvSpPr>
                  <p:spPr>
                    <a:xfrm rot="5400000">
                      <a:off x="2617965" y="1268353"/>
                      <a:ext cx="216025" cy="3652771"/>
                    </a:xfrm>
                    <a:prstGeom prst="rightBrace">
                      <a:avLst>
                        <a:gd name="adj1" fmla="val 8333"/>
                        <a:gd name="adj2" fmla="val 51006"/>
                      </a:avLst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sp>
                  <p:nvSpPr>
                    <p:cNvPr id="291" name="TextovéPole 290"/>
                    <p:cNvSpPr txBox="1"/>
                    <p:nvPr/>
                  </p:nvSpPr>
                  <p:spPr>
                    <a:xfrm>
                      <a:off x="2483768" y="3202752"/>
                      <a:ext cx="59570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cs-CZ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r>
                        <a:rPr lang="cs-CZ" baseline="-25000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endParaRPr lang="cs-CZ" baseline="-25000" dirty="0">
                        <a:solidFill>
                          <a:srgbClr val="FF0000"/>
                        </a:solidFill>
                      </a:endParaRPr>
                    </a:p>
                  </p:txBody>
                </p:sp>
                <p:sp>
                  <p:nvSpPr>
                    <p:cNvPr id="312" name="TextovéPole 311"/>
                    <p:cNvSpPr txBox="1"/>
                    <p:nvPr/>
                  </p:nvSpPr>
                  <p:spPr>
                    <a:xfrm>
                      <a:off x="899592" y="2122632"/>
                      <a:ext cx="43204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cs-CZ" dirty="0" smtClean="0"/>
                        <a:t>v</a:t>
                      </a:r>
                      <a:r>
                        <a:rPr lang="cs-CZ" baseline="-25000" dirty="0" smtClean="0"/>
                        <a:t>0</a:t>
                      </a:r>
                      <a:endParaRPr lang="cs-CZ" dirty="0"/>
                    </a:p>
                  </p:txBody>
                </p:sp>
              </p:grpSp>
              <p:cxnSp>
                <p:nvCxnSpPr>
                  <p:cNvPr id="310" name="Přímá spojovací šipka 309"/>
                  <p:cNvCxnSpPr/>
                  <p:nvPr/>
                </p:nvCxnSpPr>
                <p:spPr>
                  <a:xfrm flipV="1">
                    <a:off x="899592" y="2122632"/>
                    <a:ext cx="720080" cy="864096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6" name="Oblouk 275"/>
                <p:cNvSpPr/>
                <p:nvPr/>
              </p:nvSpPr>
              <p:spPr>
                <a:xfrm rot="315747">
                  <a:off x="3808707" y="3309638"/>
                  <a:ext cx="567663" cy="653986"/>
                </a:xfrm>
                <a:prstGeom prst="arc">
                  <a:avLst>
                    <a:gd name="adj1" fmla="val 16179665"/>
                    <a:gd name="adj2" fmla="val 21215496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278" name="TextovéPole 277"/>
                <p:cNvSpPr txBox="1"/>
                <p:nvPr/>
              </p:nvSpPr>
              <p:spPr>
                <a:xfrm>
                  <a:off x="3995935" y="3312173"/>
                  <a:ext cx="51632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>
                      <a:solidFill>
                        <a:srgbClr val="FF0000"/>
                      </a:solidFill>
                    </a:rPr>
                    <a:t>α</a:t>
                  </a:r>
                  <a:endParaRPr lang="cs-CZ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302" name="Elipsa 301"/>
              <p:cNvSpPr/>
              <p:nvPr/>
            </p:nvSpPr>
            <p:spPr>
              <a:xfrm>
                <a:off x="3779912" y="2996952"/>
                <a:ext cx="117727" cy="14401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303" name="Elipsa 302"/>
              <p:cNvSpPr/>
              <p:nvPr/>
            </p:nvSpPr>
            <p:spPr>
              <a:xfrm>
                <a:off x="5508104" y="2132856"/>
                <a:ext cx="117727" cy="14401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304" name="Elipsa 303"/>
              <p:cNvSpPr/>
              <p:nvPr/>
            </p:nvSpPr>
            <p:spPr>
              <a:xfrm>
                <a:off x="7452320" y="2996952"/>
                <a:ext cx="117727" cy="14401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305" name="TextovéPole 304"/>
              <p:cNvSpPr txBox="1"/>
              <p:nvPr/>
            </p:nvSpPr>
            <p:spPr>
              <a:xfrm>
                <a:off x="3563888" y="3068960"/>
                <a:ext cx="2160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A</a:t>
                </a:r>
                <a:endParaRPr lang="cs-CZ" dirty="0"/>
              </a:p>
            </p:txBody>
          </p:sp>
          <p:sp>
            <p:nvSpPr>
              <p:cNvPr id="306" name="TextovéPole 305"/>
              <p:cNvSpPr txBox="1"/>
              <p:nvPr/>
            </p:nvSpPr>
            <p:spPr>
              <a:xfrm>
                <a:off x="5364088" y="22048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 B</a:t>
                </a:r>
                <a:endParaRPr lang="cs-CZ" dirty="0"/>
              </a:p>
            </p:txBody>
          </p:sp>
          <p:sp>
            <p:nvSpPr>
              <p:cNvPr id="307" name="TextovéPole 306"/>
              <p:cNvSpPr txBox="1"/>
              <p:nvPr/>
            </p:nvSpPr>
            <p:spPr>
              <a:xfrm>
                <a:off x="7452320" y="3068960"/>
                <a:ext cx="2160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C</a:t>
                </a:r>
                <a:endParaRPr lang="cs-CZ" dirty="0"/>
              </a:p>
            </p:txBody>
          </p:sp>
        </p:grpSp>
      </p:grp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Skupina 313"/>
          <p:cNvGrpSpPr/>
          <p:nvPr/>
        </p:nvGrpSpPr>
        <p:grpSpPr>
          <a:xfrm>
            <a:off x="5724128" y="4221088"/>
            <a:ext cx="1171575" cy="342900"/>
            <a:chOff x="5004048" y="4221088"/>
            <a:chExt cx="1171575" cy="342900"/>
          </a:xfrm>
        </p:grpSpPr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4048" y="4221088"/>
              <a:ext cx="1171575" cy="342900"/>
            </a:xfrm>
            <a:prstGeom prst="rect">
              <a:avLst/>
            </a:prstGeom>
            <a:noFill/>
          </p:spPr>
        </p:pic>
        <p:cxnSp>
          <p:nvCxnSpPr>
            <p:cNvPr id="313" name="Přímá spojovací šipka 312"/>
            <p:cNvCxnSpPr/>
            <p:nvPr/>
          </p:nvCxnSpPr>
          <p:spPr>
            <a:xfrm>
              <a:off x="5004048" y="4221088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4653136"/>
            <a:ext cx="2552700" cy="371475"/>
          </a:xfrm>
          <a:prstGeom prst="rect">
            <a:avLst/>
          </a:prstGeom>
          <a:noFill/>
        </p:spPr>
      </p:pic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5085184"/>
            <a:ext cx="1524000" cy="342900"/>
          </a:xfrm>
          <a:prstGeom prst="rect">
            <a:avLst/>
          </a:prstGeom>
          <a:noFill/>
        </p:spPr>
      </p:pic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5517232"/>
            <a:ext cx="1362075" cy="666750"/>
          </a:xfrm>
          <a:prstGeom prst="rect">
            <a:avLst/>
          </a:prstGeom>
          <a:noFill/>
        </p:spPr>
      </p:pic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4" name="Přímá spojovací šipka 323"/>
          <p:cNvCxnSpPr/>
          <p:nvPr/>
        </p:nvCxnSpPr>
        <p:spPr>
          <a:xfrm flipH="1" flipV="1">
            <a:off x="3563888" y="5661248"/>
            <a:ext cx="2016224" cy="216024"/>
          </a:xfrm>
          <a:prstGeom prst="straightConnector1">
            <a:avLst/>
          </a:prstGeom>
          <a:ln w="25400">
            <a:solidFill>
              <a:srgbClr val="287F8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Přímá spojovací čára 325"/>
          <p:cNvCxnSpPr/>
          <p:nvPr/>
        </p:nvCxnSpPr>
        <p:spPr>
          <a:xfrm>
            <a:off x="1331640" y="5661248"/>
            <a:ext cx="201622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5085184"/>
            <a:ext cx="1314450" cy="666750"/>
          </a:xfrm>
          <a:prstGeom prst="rect">
            <a:avLst/>
          </a:prstGeom>
          <a:noFill/>
        </p:spPr>
      </p:pic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5805264"/>
            <a:ext cx="771525" cy="371475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8" name="Objekt 31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Rovnice" r:id="rId13" imgW="114120" imgH="215640" progId="Equation.3">
              <p:embed/>
            </p:oleObj>
          </a:graphicData>
        </a:graphic>
      </p:graphicFrame>
      <p:sp>
        <p:nvSpPr>
          <p:cNvPr id="319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5229200"/>
            <a:ext cx="1181100" cy="371475"/>
          </a:xfrm>
          <a:prstGeom prst="rect">
            <a:avLst/>
          </a:prstGeom>
          <a:noFill/>
        </p:spPr>
      </p:pic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5229200"/>
            <a:ext cx="619125" cy="342900"/>
          </a:xfrm>
          <a:prstGeom prst="rect">
            <a:avLst/>
          </a:prstGeom>
          <a:noFill/>
        </p:spPr>
      </p:pic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5" name="TextovéPole 324"/>
          <p:cNvSpPr txBox="1"/>
          <p:nvPr/>
        </p:nvSpPr>
        <p:spPr>
          <a:xfrm>
            <a:off x="4427984" y="6611779"/>
            <a:ext cx="5004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6"/>
              </a:rPr>
              <a:t>http://phet.colorado.edu/en/simulation/projectile-motion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964488" cy="864096"/>
          </a:xfrm>
        </p:spPr>
        <p:txBody>
          <a:bodyPr>
            <a:noAutofit/>
          </a:bodyPr>
          <a:lstStyle/>
          <a:p>
            <a:r>
              <a:rPr lang="el-GR" sz="2000" dirty="0" smtClean="0">
                <a:solidFill>
                  <a:srgbClr val="FF0000"/>
                </a:solidFill>
              </a:rPr>
              <a:t>α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sz="2000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52432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25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772816"/>
            <a:ext cx="4752975" cy="704850"/>
          </a:xfrm>
          <a:prstGeom prst="rect">
            <a:avLst/>
          </a:prstGeom>
          <a:noFill/>
        </p:spPr>
      </p:pic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28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772816"/>
            <a:ext cx="1333500" cy="704850"/>
          </a:xfrm>
          <a:prstGeom prst="rect">
            <a:avLst/>
          </a:prstGeom>
          <a:noFill/>
        </p:spPr>
      </p:pic>
      <p:sp>
        <p:nvSpPr>
          <p:cNvPr id="64530" name="Rectangle 1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31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2924944"/>
            <a:ext cx="4143375" cy="704850"/>
          </a:xfrm>
          <a:prstGeom prst="rect">
            <a:avLst/>
          </a:prstGeom>
          <a:noFill/>
        </p:spPr>
      </p:pic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3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34" name="Picture 2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581128"/>
            <a:ext cx="1133475" cy="342900"/>
          </a:xfrm>
          <a:prstGeom prst="rect">
            <a:avLst/>
          </a:prstGeom>
          <a:noFill/>
        </p:spPr>
      </p:pic>
      <p:sp>
        <p:nvSpPr>
          <p:cNvPr id="64536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3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37" name="Picture 2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085184"/>
            <a:ext cx="1009650" cy="342900"/>
          </a:xfrm>
          <a:prstGeom prst="rect">
            <a:avLst/>
          </a:prstGeom>
          <a:noFill/>
        </p:spPr>
      </p:pic>
      <p:sp>
        <p:nvSpPr>
          <p:cNvPr id="6453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4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40" name="Picture 2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517232"/>
            <a:ext cx="866775" cy="342900"/>
          </a:xfrm>
          <a:prstGeom prst="rect">
            <a:avLst/>
          </a:prstGeom>
          <a:noFill/>
        </p:spPr>
      </p:pic>
      <p:sp>
        <p:nvSpPr>
          <p:cNvPr id="6454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2" name="Přímá spojovací čára 321"/>
          <p:cNvCxnSpPr/>
          <p:nvPr/>
        </p:nvCxnSpPr>
        <p:spPr>
          <a:xfrm>
            <a:off x="3779912" y="5877272"/>
            <a:ext cx="115212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44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48" name="Rectangle 3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0" name="Přímá spojovací čára 329"/>
          <p:cNvCxnSpPr/>
          <p:nvPr/>
        </p:nvCxnSpPr>
        <p:spPr>
          <a:xfrm>
            <a:off x="1187624" y="3789040"/>
            <a:ext cx="648072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50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51" name="Rectangle 3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" name="Zástupný symbol pro obsah 29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91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cxnSp>
        <p:nvCxnSpPr>
          <p:cNvPr id="294" name="Přímá spojovací čára 293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Skupina 270"/>
          <p:cNvGrpSpPr/>
          <p:nvPr/>
        </p:nvGrpSpPr>
        <p:grpSpPr>
          <a:xfrm>
            <a:off x="6012160" y="1844824"/>
            <a:ext cx="1656184" cy="1944215"/>
            <a:chOff x="6012160" y="1844824"/>
            <a:chExt cx="1656184" cy="1944215"/>
          </a:xfrm>
        </p:grpSpPr>
        <p:pic>
          <p:nvPicPr>
            <p:cNvPr id="253" name="Obrázek 252" descr="Wiesmann_GT_MF4_46_1024x768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5769133" y="2087851"/>
              <a:ext cx="1944215" cy="1458161"/>
            </a:xfrm>
            <a:prstGeom prst="rect">
              <a:avLst/>
            </a:prstGeom>
          </p:spPr>
        </p:pic>
        <p:cxnSp>
          <p:nvCxnSpPr>
            <p:cNvPr id="266" name="Přímá spojovací šipka 265"/>
            <p:cNvCxnSpPr/>
            <p:nvPr/>
          </p:nvCxnSpPr>
          <p:spPr>
            <a:xfrm>
              <a:off x="7308304" y="2348880"/>
              <a:ext cx="0" cy="86409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7" name="TextovéPole 266"/>
            <p:cNvSpPr txBox="1"/>
            <p:nvPr/>
          </p:nvSpPr>
          <p:spPr>
            <a:xfrm>
              <a:off x="7308304" y="2564904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00811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31. Automobil narazil čelně do zdi rychlostí 90 km/h. Určete, z jaké výšky by musel vůz spadnout volným pádem, aby byl účinek nárazu stejný.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373216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v=90 km/h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h=?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412776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564904"/>
            <a:ext cx="352839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1" name="Skupina 260"/>
          <p:cNvGrpSpPr/>
          <p:nvPr/>
        </p:nvGrpSpPr>
        <p:grpSpPr>
          <a:xfrm>
            <a:off x="5580112" y="3717032"/>
            <a:ext cx="2952328" cy="2664296"/>
            <a:chOff x="5580112" y="3717032"/>
            <a:chExt cx="2952328" cy="2664296"/>
          </a:xfrm>
        </p:grpSpPr>
        <p:cxnSp>
          <p:nvCxnSpPr>
            <p:cNvPr id="255" name="Přímá spojovací čára 254"/>
            <p:cNvCxnSpPr/>
            <p:nvPr/>
          </p:nvCxnSpPr>
          <p:spPr>
            <a:xfrm>
              <a:off x="5580112" y="3717032"/>
              <a:ext cx="2304256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Přímá spojovací čára 257"/>
            <p:cNvCxnSpPr/>
            <p:nvPr/>
          </p:nvCxnSpPr>
          <p:spPr>
            <a:xfrm>
              <a:off x="5580112" y="6381328"/>
              <a:ext cx="230425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9" name="Pravá složená závorka 258"/>
            <p:cNvSpPr/>
            <p:nvPr/>
          </p:nvSpPr>
          <p:spPr>
            <a:xfrm>
              <a:off x="7884368" y="3717032"/>
              <a:ext cx="288032" cy="2664296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60" name="TextovéPole 259"/>
            <p:cNvSpPr txBox="1"/>
            <p:nvPr/>
          </p:nvSpPr>
          <p:spPr>
            <a:xfrm>
              <a:off x="8172400" y="486916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h</a:t>
              </a:r>
              <a:endParaRPr lang="cs-CZ" dirty="0"/>
            </a:p>
          </p:txBody>
        </p:sp>
      </p:grpSp>
      <p:sp>
        <p:nvSpPr>
          <p:cNvPr id="264" name="Výbuch 2 263"/>
          <p:cNvSpPr/>
          <p:nvPr/>
        </p:nvSpPr>
        <p:spPr>
          <a:xfrm rot="20376105">
            <a:off x="6282598" y="5463391"/>
            <a:ext cx="936104" cy="105273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852936"/>
            <a:ext cx="838200" cy="342900"/>
          </a:xfrm>
          <a:prstGeom prst="rect">
            <a:avLst/>
          </a:prstGeom>
          <a:noFill/>
        </p:spPr>
      </p:pic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" name="Šipka doprava 275"/>
          <p:cNvSpPr/>
          <p:nvPr/>
        </p:nvSpPr>
        <p:spPr>
          <a:xfrm>
            <a:off x="1835696" y="2924944"/>
            <a:ext cx="576064" cy="144016"/>
          </a:xfrm>
          <a:prstGeom prst="rightArrow">
            <a:avLst/>
          </a:prstGeom>
          <a:solidFill>
            <a:srgbClr val="287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708920"/>
            <a:ext cx="600075" cy="619125"/>
          </a:xfrm>
          <a:prstGeom prst="rect">
            <a:avLst/>
          </a:prstGeom>
          <a:noFill/>
        </p:spPr>
      </p:pic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9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429000"/>
            <a:ext cx="1047750" cy="619125"/>
          </a:xfrm>
          <a:prstGeom prst="rect">
            <a:avLst/>
          </a:prstGeom>
          <a:noFill/>
        </p:spPr>
      </p:pic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5308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149080"/>
            <a:ext cx="1390650" cy="685800"/>
          </a:xfrm>
          <a:prstGeom prst="rect">
            <a:avLst/>
          </a:prstGeom>
          <a:noFill/>
        </p:spPr>
      </p:pic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5311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869160"/>
            <a:ext cx="1019175" cy="704850"/>
          </a:xfrm>
          <a:prstGeom prst="rect">
            <a:avLst/>
          </a:prstGeom>
          <a:noFill/>
        </p:spPr>
      </p:pic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5314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5661248"/>
            <a:ext cx="1228725" cy="685800"/>
          </a:xfrm>
          <a:prstGeom prst="rect">
            <a:avLst/>
          </a:prstGeom>
          <a:noFill/>
        </p:spPr>
      </p:pic>
      <p:cxnSp>
        <p:nvCxnSpPr>
          <p:cNvPr id="291" name="Přímá spojovací čára 290"/>
          <p:cNvCxnSpPr/>
          <p:nvPr/>
        </p:nvCxnSpPr>
        <p:spPr>
          <a:xfrm>
            <a:off x="2411760" y="5013176"/>
            <a:ext cx="136815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5316" name="Picture 2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4653136"/>
            <a:ext cx="1219200" cy="342900"/>
          </a:xfrm>
          <a:prstGeom prst="rect">
            <a:avLst/>
          </a:prstGeom>
          <a:noFill/>
        </p:spPr>
      </p:pic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2" name="Obdélník 261"/>
          <p:cNvSpPr/>
          <p:nvPr/>
        </p:nvSpPr>
        <p:spPr>
          <a:xfrm>
            <a:off x="1763688" y="184482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25 m/s</a:t>
            </a:r>
            <a:endParaRPr lang="cs-CZ" sz="2000" dirty="0"/>
          </a:p>
        </p:txBody>
      </p:sp>
      <p:sp>
        <p:nvSpPr>
          <p:cNvPr id="263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8.51064E-7 L -1.94444E-6 0.38806 " pathEditMode="relative" ptsTypes="AA">
                                      <p:cBhvr>
                                        <p:cTn id="29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 animBg="1"/>
      <p:bldP spid="276" grpId="0" animBg="1"/>
      <p:bldP spid="26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Obrázek 294" descr="volejbalovy-mic-gala-bv-5591-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996952"/>
            <a:ext cx="797074" cy="797074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296144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32. Míč byl vyhozen směrem vzhůru rychlostí 10 m/s. Do jaké výšky vystoupil? Za jak dlouho od vyhození do vzduchu dopadl míč zpět na zem?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522920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0</a:t>
            </a:r>
            <a:r>
              <a:rPr lang="cs-CZ" sz="2000" dirty="0" smtClean="0"/>
              <a:t>=10 m/s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h=?; t</a:t>
            </a:r>
            <a:r>
              <a:rPr lang="cs-CZ" sz="2000" baseline="-25000" dirty="0" smtClean="0">
                <a:solidFill>
                  <a:srgbClr val="FF0000"/>
                </a:solidFill>
              </a:rPr>
              <a:t>d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55679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708920"/>
            <a:ext cx="201622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1" name="Obrázek 260" descr="volejbalovy-mic-gala-bv-5591-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5805264"/>
            <a:ext cx="797074" cy="797074"/>
          </a:xfrm>
          <a:prstGeom prst="rect">
            <a:avLst/>
          </a:prstGeom>
        </p:spPr>
      </p:pic>
      <p:cxnSp>
        <p:nvCxnSpPr>
          <p:cNvPr id="265" name="Přímá spojovací čára 264"/>
          <p:cNvCxnSpPr/>
          <p:nvPr/>
        </p:nvCxnSpPr>
        <p:spPr>
          <a:xfrm>
            <a:off x="1115616" y="6597352"/>
            <a:ext cx="122413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1" name="Skupina 270"/>
          <p:cNvGrpSpPr/>
          <p:nvPr/>
        </p:nvGrpSpPr>
        <p:grpSpPr>
          <a:xfrm>
            <a:off x="899592" y="5949280"/>
            <a:ext cx="360040" cy="504056"/>
            <a:chOff x="467544" y="5589240"/>
            <a:chExt cx="360040" cy="504056"/>
          </a:xfrm>
        </p:grpSpPr>
        <p:cxnSp>
          <p:nvCxnSpPr>
            <p:cNvPr id="269" name="Přímá spojovací šipka 268"/>
            <p:cNvCxnSpPr/>
            <p:nvPr/>
          </p:nvCxnSpPr>
          <p:spPr>
            <a:xfrm flipV="1">
              <a:off x="755576" y="5589240"/>
              <a:ext cx="0" cy="50405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0" name="TextovéPole 269"/>
            <p:cNvSpPr txBox="1"/>
            <p:nvPr/>
          </p:nvSpPr>
          <p:spPr>
            <a:xfrm>
              <a:off x="467544" y="5661248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endParaRPr lang="cs-CZ" dirty="0"/>
            </a:p>
          </p:txBody>
        </p:sp>
      </p:grpSp>
      <p:cxnSp>
        <p:nvCxnSpPr>
          <p:cNvPr id="274" name="Přímá spojovací čára 273"/>
          <p:cNvCxnSpPr/>
          <p:nvPr/>
        </p:nvCxnSpPr>
        <p:spPr>
          <a:xfrm>
            <a:off x="1115616" y="3789040"/>
            <a:ext cx="1296144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2" name="Skupina 291"/>
          <p:cNvGrpSpPr/>
          <p:nvPr/>
        </p:nvGrpSpPr>
        <p:grpSpPr>
          <a:xfrm>
            <a:off x="2195736" y="3140968"/>
            <a:ext cx="360040" cy="504056"/>
            <a:chOff x="755576" y="5589240"/>
            <a:chExt cx="360040" cy="504056"/>
          </a:xfrm>
        </p:grpSpPr>
        <p:cxnSp>
          <p:nvCxnSpPr>
            <p:cNvPr id="293" name="Přímá spojovací šipka 292"/>
            <p:cNvCxnSpPr/>
            <p:nvPr/>
          </p:nvCxnSpPr>
          <p:spPr>
            <a:xfrm rot="10800000" flipV="1">
              <a:off x="755576" y="5589240"/>
              <a:ext cx="0" cy="504056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TextovéPole 293"/>
            <p:cNvSpPr txBox="1"/>
            <p:nvPr/>
          </p:nvSpPr>
          <p:spPr>
            <a:xfrm>
              <a:off x="755576" y="558924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endParaRPr lang="cs-CZ" dirty="0"/>
            </a:p>
          </p:txBody>
        </p:sp>
      </p:grpSp>
      <p:grpSp>
        <p:nvGrpSpPr>
          <p:cNvPr id="299" name="Skupina 298"/>
          <p:cNvGrpSpPr/>
          <p:nvPr/>
        </p:nvGrpSpPr>
        <p:grpSpPr>
          <a:xfrm>
            <a:off x="611560" y="3789040"/>
            <a:ext cx="504056" cy="2808312"/>
            <a:chOff x="179512" y="3429000"/>
            <a:chExt cx="504056" cy="2808312"/>
          </a:xfrm>
        </p:grpSpPr>
        <p:sp>
          <p:nvSpPr>
            <p:cNvPr id="297" name="Levá složená závorka 296"/>
            <p:cNvSpPr/>
            <p:nvPr/>
          </p:nvSpPr>
          <p:spPr>
            <a:xfrm>
              <a:off x="467544" y="3429000"/>
              <a:ext cx="216024" cy="2808312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98" name="TextovéPole 297"/>
            <p:cNvSpPr txBox="1"/>
            <p:nvPr/>
          </p:nvSpPr>
          <p:spPr>
            <a:xfrm>
              <a:off x="179512" y="4653136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h</a:t>
              </a:r>
              <a:endParaRPr lang="cs-CZ" dirty="0">
                <a:solidFill>
                  <a:srgbClr val="FF0000"/>
                </a:solidFill>
              </a:endParaRP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700808"/>
            <a:ext cx="1714500" cy="619125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348880"/>
            <a:ext cx="1295400" cy="342900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1916832"/>
            <a:ext cx="1304925" cy="371475"/>
          </a:xfrm>
          <a:prstGeom prst="rect">
            <a:avLst/>
          </a:prstGeom>
          <a:noFill/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348880"/>
            <a:ext cx="771525" cy="371475"/>
          </a:xfrm>
          <a:prstGeom prst="rect">
            <a:avLst/>
          </a:prstGeom>
          <a:noFill/>
        </p:spPr>
      </p:pic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636912"/>
            <a:ext cx="1638300" cy="666750"/>
          </a:xfrm>
          <a:prstGeom prst="rect">
            <a:avLst/>
          </a:prstGeom>
          <a:noFill/>
        </p:spPr>
      </p:pic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077072"/>
            <a:ext cx="1638300" cy="342900"/>
          </a:xfrm>
          <a:prstGeom prst="rect">
            <a:avLst/>
          </a:prstGeom>
          <a:noFill/>
        </p:spPr>
      </p:pic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1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509120"/>
            <a:ext cx="1285875" cy="342900"/>
          </a:xfrm>
          <a:prstGeom prst="rect">
            <a:avLst/>
          </a:prstGeom>
          <a:noFill/>
        </p:spPr>
      </p:pic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4941168"/>
            <a:ext cx="800100" cy="619125"/>
          </a:xfrm>
          <a:prstGeom prst="rect">
            <a:avLst/>
          </a:prstGeom>
          <a:noFill/>
        </p:spPr>
      </p:pic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933056"/>
            <a:ext cx="1819275" cy="619125"/>
          </a:xfrm>
          <a:prstGeom prst="rect">
            <a:avLst/>
          </a:prstGeom>
          <a:noFill/>
        </p:spPr>
      </p:pic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0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9249" name="Picture 3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4581128"/>
            <a:ext cx="2581275" cy="704850"/>
          </a:xfrm>
          <a:prstGeom prst="rect">
            <a:avLst/>
          </a:prstGeom>
          <a:noFill/>
        </p:spPr>
      </p:pic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3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6" name="TextovéPole 295"/>
          <p:cNvSpPr txBox="1"/>
          <p:nvPr/>
        </p:nvSpPr>
        <p:spPr>
          <a:xfrm>
            <a:off x="2555776" y="6165304"/>
            <a:ext cx="4320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300" name="TextovéPole 299"/>
          <p:cNvSpPr txBox="1"/>
          <p:nvPr/>
        </p:nvSpPr>
        <p:spPr>
          <a:xfrm>
            <a:off x="2555776" y="3284984"/>
            <a:ext cx="4320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301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8" name="Přímá spojovací čára 307"/>
          <p:cNvCxnSpPr/>
          <p:nvPr/>
        </p:nvCxnSpPr>
        <p:spPr>
          <a:xfrm>
            <a:off x="5148064" y="3645024"/>
            <a:ext cx="108012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Přímá spojovací čára 309"/>
          <p:cNvCxnSpPr/>
          <p:nvPr/>
        </p:nvCxnSpPr>
        <p:spPr>
          <a:xfrm>
            <a:off x="5148064" y="5805264"/>
            <a:ext cx="108012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284984"/>
            <a:ext cx="876300" cy="342900"/>
          </a:xfrm>
          <a:prstGeom prst="rect">
            <a:avLst/>
          </a:prstGeom>
          <a:noFill/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5445224"/>
            <a:ext cx="885825" cy="342900"/>
          </a:xfrm>
          <a:prstGeom prst="rect">
            <a:avLst/>
          </a:prstGeom>
          <a:noFill/>
        </p:spPr>
      </p:pic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4" name="Přímá spojovací čára 313"/>
          <p:cNvCxnSpPr/>
          <p:nvPr/>
        </p:nvCxnSpPr>
        <p:spPr>
          <a:xfrm>
            <a:off x="2843808" y="2708920"/>
            <a:ext cx="172819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TextovéPole 302"/>
          <p:cNvSpPr txBox="1"/>
          <p:nvPr/>
        </p:nvSpPr>
        <p:spPr>
          <a:xfrm>
            <a:off x="4427984" y="6381328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5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15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15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15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15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15"/>
              </a:rPr>
              <a:t>projectile</a:t>
            </a:r>
            <a:r>
              <a:rPr lang="cs-CZ" sz="1000" b="1" dirty="0" smtClean="0">
                <a:solidFill>
                  <a:srgbClr val="0070C0"/>
                </a:solidFill>
                <a:hlinkClick r:id="rId15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15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  <p:sp>
        <p:nvSpPr>
          <p:cNvPr id="304" name="TextovéPole 303"/>
          <p:cNvSpPr txBox="1"/>
          <p:nvPr/>
        </p:nvSpPr>
        <p:spPr>
          <a:xfrm>
            <a:off x="4427984" y="6611779"/>
            <a:ext cx="5004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6"/>
              </a:rPr>
              <a:t>http://phet.colorado.edu/en/simulation/projectile-motion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0911 " pathEditMode="relative" ptsTypes="AA">
                                      <p:cBhvr>
                                        <p:cTn id="33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0911 " pathEditMode="relative" ptsTypes="AA">
                                      <p:cBhvr>
                                        <p:cTn id="3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40911 " pathEditMode="relative" ptsTypes="AA">
                                      <p:cBhvr>
                                        <p:cTn id="50" dur="2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40911 " pathEditMode="relative" ptsTypes="AA">
                                      <p:cBhvr>
                                        <p:cTn id="52" dur="2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" grpId="0" animBg="1"/>
      <p:bldP spid="3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805664" cy="106680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</a:t>
            </a:r>
            <a:br>
              <a:rPr lang="cs-CZ" sz="2000" dirty="0" smtClean="0"/>
            </a:br>
            <a:r>
              <a:rPr lang="cs-CZ" sz="2000" dirty="0" smtClean="0"/>
              <a:t>2. Pulsová tlaková vlna se šíří od srdce tepnami rychlostí 6 m/s. Určete dobu, za kterou dorazí tlakový puls od srdce k zápěstí, kde na arteria radialis měříme puls. Vzdálenost srdce – zápěstí zvolte 0,9 m. </a:t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7964388" cy="4871464"/>
          </a:xfrm>
        </p:spPr>
        <p:txBody>
          <a:bodyPr/>
          <a:lstStyle/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s=0,9 m </a:t>
            </a:r>
          </a:p>
          <a:p>
            <a:pPr>
              <a:buNone/>
            </a:pPr>
            <a:r>
              <a:rPr lang="cs-CZ" sz="2000" dirty="0" smtClean="0"/>
              <a:t>v=6 m/s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 </a:t>
            </a:r>
          </a:p>
          <a:p>
            <a:pPr>
              <a:buNone/>
            </a:pPr>
            <a:endParaRPr lang="cs-CZ" dirty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628800"/>
            <a:ext cx="8568952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212976"/>
            <a:ext cx="122413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Obrázek 11" descr="krev _ obeh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700808"/>
            <a:ext cx="4017210" cy="4941168"/>
          </a:xfrm>
          <a:prstGeom prst="rect">
            <a:avLst/>
          </a:prstGeom>
        </p:spPr>
      </p:pic>
      <p:sp>
        <p:nvSpPr>
          <p:cNvPr id="15" name="Šipka doprava 14"/>
          <p:cNvSpPr/>
          <p:nvPr/>
        </p:nvSpPr>
        <p:spPr>
          <a:xfrm>
            <a:off x="1619672" y="3645024"/>
            <a:ext cx="576064" cy="216024"/>
          </a:xfrm>
          <a:prstGeom prst="rightArrow">
            <a:avLst/>
          </a:prstGeom>
          <a:solidFill>
            <a:srgbClr val="287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20" name="Přímá spojovací čára 19"/>
          <p:cNvCxnSpPr/>
          <p:nvPr/>
        </p:nvCxnSpPr>
        <p:spPr>
          <a:xfrm>
            <a:off x="1331640" y="5373216"/>
            <a:ext cx="129614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573016"/>
            <a:ext cx="800100" cy="34290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501008"/>
            <a:ext cx="638175" cy="5619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4221088"/>
            <a:ext cx="828675" cy="6191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5013176"/>
            <a:ext cx="1143000" cy="342900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00811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33. Bombardovací letoun odhazuje pumu, jež má vybuchnout za 30 s. Určete výšku, ze které je shazována. Odpor vzduchu zanedbejte.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373216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t=30 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h=?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412776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564904"/>
            <a:ext cx="151216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4" name="Obrázek 243" descr="REV-04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2340768" y="2852936"/>
            <a:ext cx="2110071" cy="1584176"/>
          </a:xfrm>
          <a:prstGeom prst="rect">
            <a:avLst/>
          </a:prstGeom>
        </p:spPr>
      </p:pic>
      <p:grpSp>
        <p:nvGrpSpPr>
          <p:cNvPr id="248" name="Skupina 247"/>
          <p:cNvGrpSpPr/>
          <p:nvPr/>
        </p:nvGrpSpPr>
        <p:grpSpPr>
          <a:xfrm>
            <a:off x="0" y="5445224"/>
            <a:ext cx="9144000" cy="1412776"/>
            <a:chOff x="0" y="4725144"/>
            <a:chExt cx="9144000" cy="1412776"/>
          </a:xfrm>
        </p:grpSpPr>
        <p:pic>
          <p:nvPicPr>
            <p:cNvPr id="247" name="Obrázek 246" descr="domek2_midi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40152" y="4725144"/>
              <a:ext cx="1150777" cy="963365"/>
            </a:xfrm>
            <a:prstGeom prst="rect">
              <a:avLst/>
            </a:prstGeom>
          </p:spPr>
        </p:pic>
        <p:sp>
          <p:nvSpPr>
            <p:cNvPr id="245" name="Obdélník 244"/>
            <p:cNvSpPr/>
            <p:nvPr/>
          </p:nvSpPr>
          <p:spPr>
            <a:xfrm>
              <a:off x="0" y="5661248"/>
              <a:ext cx="9144000" cy="47667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249" name="Elipsa 248"/>
          <p:cNvSpPr/>
          <p:nvPr/>
        </p:nvSpPr>
        <p:spPr>
          <a:xfrm>
            <a:off x="4283968" y="4005064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50" name="Výbuch 2 249"/>
          <p:cNvSpPr/>
          <p:nvPr/>
        </p:nvSpPr>
        <p:spPr>
          <a:xfrm rot="14201191">
            <a:off x="6025022" y="5671097"/>
            <a:ext cx="936104" cy="105273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255" name="Skupina 254"/>
          <p:cNvGrpSpPr/>
          <p:nvPr/>
        </p:nvGrpSpPr>
        <p:grpSpPr>
          <a:xfrm>
            <a:off x="2051720" y="3645024"/>
            <a:ext cx="1296144" cy="2736304"/>
            <a:chOff x="1259632" y="2924944"/>
            <a:chExt cx="1296144" cy="2736304"/>
          </a:xfrm>
        </p:grpSpPr>
        <p:cxnSp>
          <p:nvCxnSpPr>
            <p:cNvPr id="252" name="Přímá spojovací čára 251"/>
            <p:cNvCxnSpPr/>
            <p:nvPr/>
          </p:nvCxnSpPr>
          <p:spPr>
            <a:xfrm>
              <a:off x="1835696" y="2924944"/>
              <a:ext cx="7200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Levá složená závorka 252"/>
            <p:cNvSpPr/>
            <p:nvPr/>
          </p:nvSpPr>
          <p:spPr>
            <a:xfrm>
              <a:off x="1547664" y="2924944"/>
              <a:ext cx="288032" cy="2736304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54" name="TextovéPole 253"/>
            <p:cNvSpPr txBox="1"/>
            <p:nvPr/>
          </p:nvSpPr>
          <p:spPr>
            <a:xfrm>
              <a:off x="1259632" y="407707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h</a:t>
              </a:r>
              <a:endParaRPr lang="cs-CZ" dirty="0"/>
            </a:p>
          </p:txBody>
        </p:sp>
      </p:grpSp>
      <p:pic>
        <p:nvPicPr>
          <p:cNvPr id="256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1988840"/>
            <a:ext cx="1047750" cy="619125"/>
          </a:xfrm>
          <a:prstGeom prst="rect">
            <a:avLst/>
          </a:prstGeom>
          <a:noFill/>
        </p:spPr>
      </p:pic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2852936"/>
            <a:ext cx="1724025" cy="619125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3861048"/>
            <a:ext cx="1314450" cy="342900"/>
          </a:xfrm>
          <a:prstGeom prst="rect">
            <a:avLst/>
          </a:prstGeom>
          <a:noFill/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5" name="Přímá spojovací čára 264"/>
          <p:cNvCxnSpPr/>
          <p:nvPr/>
        </p:nvCxnSpPr>
        <p:spPr>
          <a:xfrm>
            <a:off x="5868144" y="4221088"/>
            <a:ext cx="151216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61" name="TextovéPole 260"/>
          <p:cNvSpPr txBox="1"/>
          <p:nvPr/>
        </p:nvSpPr>
        <p:spPr>
          <a:xfrm>
            <a:off x="4788024" y="6611779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projectile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03053E-6 L 0.61424 7.03053E-6 " pathEditMode="relative" ptsTypes="AA">
                                      <p:cBhvr>
                                        <p:cTn id="25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423 -4.44958E-6 L 1.2625 -4.44958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4.44444E-6 C 0.02812 0.01737 0.12552 0.04908 0.16614 0.1044 C 0.20677 0.15973 0.22778 0.28473 0.2441 0.33218 " pathEditMode="relative" rAng="0" ptsTypes="aaa">
                                      <p:cBhvr>
                                        <p:cTn id="36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/>
      <p:bldP spid="249" grpId="1" animBg="1"/>
      <p:bldP spid="25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296144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34. Z vyhlídky ve výšce 20 m vystřelil myslivec vodorovným směrem. Počáteční rychlost střely byla 250 m/s. Jak daleko dopadla střela na vodorovnou rovinu?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508518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h=20 m</a:t>
            </a:r>
          </a:p>
          <a:p>
            <a:pPr>
              <a:buNone/>
            </a:pPr>
            <a:r>
              <a:rPr lang="cs-CZ" sz="2000" dirty="0" smtClean="0"/>
              <a:t>v=250 m/s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x</a:t>
            </a:r>
            <a:r>
              <a:rPr lang="cs-CZ" sz="2000" baseline="-25000" dirty="0" smtClean="0">
                <a:solidFill>
                  <a:srgbClr val="FF0000"/>
                </a:solidFill>
              </a:rPr>
              <a:t>m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70080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212976"/>
            <a:ext cx="158417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3" name="Skupina 322"/>
          <p:cNvGrpSpPr/>
          <p:nvPr/>
        </p:nvGrpSpPr>
        <p:grpSpPr>
          <a:xfrm>
            <a:off x="683568" y="3284984"/>
            <a:ext cx="8460432" cy="2520280"/>
            <a:chOff x="683568" y="2492896"/>
            <a:chExt cx="8460432" cy="2520280"/>
          </a:xfrm>
        </p:grpSpPr>
        <p:pic>
          <p:nvPicPr>
            <p:cNvPr id="322" name="Obrázek 321" descr="wild_boar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88224" y="4293096"/>
              <a:ext cx="1133872" cy="708670"/>
            </a:xfrm>
            <a:prstGeom prst="rect">
              <a:avLst/>
            </a:prstGeom>
          </p:spPr>
        </p:pic>
        <p:grpSp>
          <p:nvGrpSpPr>
            <p:cNvPr id="276" name="Skupina 275"/>
            <p:cNvGrpSpPr/>
            <p:nvPr/>
          </p:nvGrpSpPr>
          <p:grpSpPr>
            <a:xfrm>
              <a:off x="683568" y="2492896"/>
              <a:ext cx="8460432" cy="2520280"/>
              <a:chOff x="683568" y="2492896"/>
              <a:chExt cx="8460432" cy="2520280"/>
            </a:xfrm>
          </p:grpSpPr>
          <p:pic>
            <p:nvPicPr>
              <p:cNvPr id="258" name="Obrázek 257" descr="2064440.jpg"/>
              <p:cNvPicPr>
                <a:picLocks noChangeAspect="1"/>
              </p:cNvPicPr>
              <p:nvPr/>
            </p:nvPicPr>
            <p:blipFill>
              <a:blip r:embed="rId3" cstate="print"/>
              <a:srcRect t="-756" r="43256" b="14745"/>
              <a:stretch>
                <a:fillRect/>
              </a:stretch>
            </p:blipFill>
            <p:spPr>
              <a:xfrm>
                <a:off x="1331640" y="2492896"/>
                <a:ext cx="1656184" cy="2520280"/>
              </a:xfrm>
              <a:prstGeom prst="rect">
                <a:avLst/>
              </a:prstGeom>
            </p:spPr>
          </p:pic>
          <p:cxnSp>
            <p:nvCxnSpPr>
              <p:cNvPr id="264" name="Přímá spojovací čára 263"/>
              <p:cNvCxnSpPr/>
              <p:nvPr/>
            </p:nvCxnSpPr>
            <p:spPr>
              <a:xfrm>
                <a:off x="683568" y="5013176"/>
                <a:ext cx="8460432" cy="0"/>
              </a:xfrm>
              <a:prstGeom prst="line">
                <a:avLst/>
              </a:prstGeom>
              <a:ln w="6350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5" name="Elipsa 274"/>
          <p:cNvSpPr/>
          <p:nvPr/>
        </p:nvSpPr>
        <p:spPr>
          <a:xfrm>
            <a:off x="2195736" y="3717032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286" name="Skupina 285"/>
          <p:cNvGrpSpPr/>
          <p:nvPr/>
        </p:nvGrpSpPr>
        <p:grpSpPr>
          <a:xfrm>
            <a:off x="755576" y="3356992"/>
            <a:ext cx="936104" cy="2376264"/>
            <a:chOff x="755576" y="2564904"/>
            <a:chExt cx="936104" cy="2376264"/>
          </a:xfrm>
        </p:grpSpPr>
        <p:grpSp>
          <p:nvGrpSpPr>
            <p:cNvPr id="283" name="Skupina 282"/>
            <p:cNvGrpSpPr/>
            <p:nvPr/>
          </p:nvGrpSpPr>
          <p:grpSpPr>
            <a:xfrm>
              <a:off x="1043608" y="2564904"/>
              <a:ext cx="648072" cy="2376264"/>
              <a:chOff x="899592" y="2564904"/>
              <a:chExt cx="648072" cy="2376264"/>
            </a:xfrm>
          </p:grpSpPr>
          <p:sp>
            <p:nvSpPr>
              <p:cNvPr id="277" name="Levá složená závorka 276"/>
              <p:cNvSpPr/>
              <p:nvPr/>
            </p:nvSpPr>
            <p:spPr>
              <a:xfrm>
                <a:off x="899592" y="2564904"/>
                <a:ext cx="288032" cy="2376264"/>
              </a:xfrm>
              <a:prstGeom prst="leftBrac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279" name="Přímá spojovací čára 278"/>
              <p:cNvCxnSpPr>
                <a:stCxn id="277" idx="0"/>
              </p:cNvCxnSpPr>
              <p:nvPr/>
            </p:nvCxnSpPr>
            <p:spPr>
              <a:xfrm>
                <a:off x="1187624" y="2564904"/>
                <a:ext cx="360040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5" name="TextovéPole 284"/>
            <p:cNvSpPr txBox="1"/>
            <p:nvPr/>
          </p:nvSpPr>
          <p:spPr>
            <a:xfrm>
              <a:off x="755576" y="3573016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h</a:t>
              </a:r>
              <a:endParaRPr lang="cs-CZ" dirty="0"/>
            </a:p>
          </p:txBody>
        </p:sp>
      </p:grpSp>
      <p:grpSp>
        <p:nvGrpSpPr>
          <p:cNvPr id="309" name="Skupina 308"/>
          <p:cNvGrpSpPr/>
          <p:nvPr/>
        </p:nvGrpSpPr>
        <p:grpSpPr>
          <a:xfrm>
            <a:off x="1331640" y="4437110"/>
            <a:ext cx="7056784" cy="2169535"/>
            <a:chOff x="1331640" y="3645022"/>
            <a:chExt cx="7056784" cy="2169535"/>
          </a:xfrm>
        </p:grpSpPr>
        <p:grpSp>
          <p:nvGrpSpPr>
            <p:cNvPr id="306" name="Skupina 305"/>
            <p:cNvGrpSpPr/>
            <p:nvPr/>
          </p:nvGrpSpPr>
          <p:grpSpPr>
            <a:xfrm>
              <a:off x="1331640" y="3645022"/>
              <a:ext cx="7056784" cy="2169535"/>
              <a:chOff x="1907704" y="3649349"/>
              <a:chExt cx="6480720" cy="2104378"/>
            </a:xfrm>
          </p:grpSpPr>
          <p:cxnSp>
            <p:nvCxnSpPr>
              <p:cNvPr id="289" name="Přímá spojovací čára 288"/>
              <p:cNvCxnSpPr>
                <a:endCxn id="296" idx="0"/>
              </p:cNvCxnSpPr>
              <p:nvPr/>
            </p:nvCxnSpPr>
            <p:spPr>
              <a:xfrm>
                <a:off x="8388424" y="3649349"/>
                <a:ext cx="0" cy="143583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6" name="Pravá složená závorka 295"/>
              <p:cNvSpPr/>
              <p:nvPr/>
            </p:nvSpPr>
            <p:spPr>
              <a:xfrm rot="5400000">
                <a:off x="4968044" y="2024844"/>
                <a:ext cx="360040" cy="6480720"/>
              </a:xfrm>
              <a:prstGeom prst="rightBrace">
                <a:avLst>
                  <a:gd name="adj1" fmla="val 8333"/>
                  <a:gd name="adj2" fmla="val 5072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300" name="TextovéPole 299"/>
              <p:cNvSpPr txBox="1"/>
              <p:nvPr/>
            </p:nvSpPr>
            <p:spPr>
              <a:xfrm>
                <a:off x="4883545" y="5395487"/>
                <a:ext cx="408536" cy="358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x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m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08" name="Přímá spojovací čára 307"/>
            <p:cNvCxnSpPr>
              <a:stCxn id="296" idx="2"/>
            </p:cNvCxnSpPr>
            <p:nvPr/>
          </p:nvCxnSpPr>
          <p:spPr>
            <a:xfrm flipV="1">
              <a:off x="1331640" y="4941168"/>
              <a:ext cx="0" cy="1841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317" name="Přímá spojovací čára 316"/>
          <p:cNvCxnSpPr/>
          <p:nvPr/>
        </p:nvCxnSpPr>
        <p:spPr>
          <a:xfrm>
            <a:off x="6588224" y="4077072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sp>
        <p:nvSpPr>
          <p:cNvPr id="271" name="TextovéPole 270"/>
          <p:cNvSpPr txBox="1"/>
          <p:nvPr/>
        </p:nvSpPr>
        <p:spPr>
          <a:xfrm>
            <a:off x="1979712" y="1772816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Pozn. : Jde o vodorovný vrh a volný pád.</a:t>
            </a:r>
            <a:endParaRPr lang="cs-CZ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1844824"/>
            <a:ext cx="1276350" cy="942975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708920"/>
            <a:ext cx="1743075" cy="942975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717032"/>
            <a:ext cx="1343025" cy="342900"/>
          </a:xfrm>
          <a:prstGeom prst="rect">
            <a:avLst/>
          </a:prstGeom>
          <a:noFill/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2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564904"/>
            <a:ext cx="828675" cy="342900"/>
          </a:xfrm>
          <a:prstGeom prst="rect">
            <a:avLst/>
          </a:prstGeom>
          <a:noFill/>
        </p:spPr>
      </p:pic>
      <p:pic>
        <p:nvPicPr>
          <p:cNvPr id="284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852936"/>
            <a:ext cx="1047750" cy="619125"/>
          </a:xfrm>
          <a:prstGeom prst="rect">
            <a:avLst/>
          </a:prstGeom>
          <a:noFill/>
        </p:spPr>
      </p:pic>
      <p:sp>
        <p:nvSpPr>
          <p:cNvPr id="287" name="TextovéPole 286"/>
          <p:cNvSpPr txBox="1"/>
          <p:nvPr/>
        </p:nvSpPr>
        <p:spPr>
          <a:xfrm>
            <a:off x="1979712" y="220486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Poloha :</a:t>
            </a:r>
            <a:endParaRPr lang="cs-CZ" dirty="0"/>
          </a:p>
        </p:txBody>
      </p:sp>
      <p:sp>
        <p:nvSpPr>
          <p:cNvPr id="288" name="TextovéPole 287"/>
          <p:cNvSpPr txBox="1"/>
          <p:nvPr/>
        </p:nvSpPr>
        <p:spPr>
          <a:xfrm>
            <a:off x="3419872" y="220486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Rychlost :</a:t>
            </a:r>
            <a:endParaRPr lang="cs-CZ" dirty="0"/>
          </a:p>
        </p:txBody>
      </p:sp>
      <p:pic>
        <p:nvPicPr>
          <p:cNvPr id="290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828675" cy="342900"/>
          </a:xfrm>
          <a:prstGeom prst="rect">
            <a:avLst/>
          </a:prstGeom>
          <a:noFill/>
        </p:spPr>
      </p:pic>
      <p:pic>
        <p:nvPicPr>
          <p:cNvPr id="291" name="Picture 1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996952"/>
            <a:ext cx="847725" cy="371475"/>
          </a:xfrm>
          <a:prstGeom prst="rect">
            <a:avLst/>
          </a:prstGeom>
          <a:noFill/>
        </p:spPr>
      </p:pic>
      <p:pic>
        <p:nvPicPr>
          <p:cNvPr id="292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2132856"/>
            <a:ext cx="1047750" cy="619125"/>
          </a:xfrm>
          <a:prstGeom prst="rect">
            <a:avLst/>
          </a:prstGeom>
          <a:noFill/>
        </p:spPr>
      </p:pic>
      <p:pic>
        <p:nvPicPr>
          <p:cNvPr id="295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2708920"/>
            <a:ext cx="914400" cy="942975"/>
          </a:xfrm>
          <a:prstGeom prst="rect">
            <a:avLst/>
          </a:prstGeom>
          <a:noFill/>
        </p:spPr>
      </p:pic>
      <p:sp>
        <p:nvSpPr>
          <p:cNvPr id="293" name="TextovéPole 292"/>
          <p:cNvSpPr txBox="1"/>
          <p:nvPr/>
        </p:nvSpPr>
        <p:spPr>
          <a:xfrm>
            <a:off x="4788024" y="6611779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13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13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13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13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13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13"/>
              </a:rPr>
              <a:t>projectile</a:t>
            </a:r>
            <a:r>
              <a:rPr lang="cs-CZ" sz="1000" b="1" dirty="0" smtClean="0">
                <a:solidFill>
                  <a:srgbClr val="0070C0"/>
                </a:solidFill>
                <a:hlinkClick r:id="rId13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13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46901E-6 C 0.11754 -0.00485 0.2434 -0.00347 0.33403 0.01411 C 0.42483 0.03192 0.48889 0.06106 0.54427 0.10662 C 0.59948 0.15287 0.6401 0.25139 0.66545 0.28955 " pathEditMode="fixed" rAng="0" ptsTypes="aaaa">
                                      <p:cBhvr>
                                        <p:cTn id="31" dur="5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" grpId="0" animBg="1"/>
      <p:bldP spid="275" grpId="1" animBg="1"/>
      <p:bldP spid="271" grpId="0"/>
      <p:bldP spid="287" grpId="0"/>
      <p:bldP spid="28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296144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35. Míč byl vržen vodorovným směrem z místa ve výšce 20 m nad zemí. Na zem dopadl s rychlostí třikrát větší, než byla rychlost počáteční. Určete počáteční rychlost míče?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508518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h=20 m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d</a:t>
            </a:r>
            <a:r>
              <a:rPr lang="cs-CZ" sz="2000" dirty="0" smtClean="0"/>
              <a:t>=3v</a:t>
            </a:r>
            <a:r>
              <a:rPr lang="cs-CZ" sz="2000" baseline="-25000" dirty="0" smtClean="0"/>
              <a:t>0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</a:t>
            </a:r>
            <a:r>
              <a:rPr lang="cs-CZ" sz="2000" baseline="-25000" dirty="0" smtClean="0">
                <a:solidFill>
                  <a:srgbClr val="FF0000"/>
                </a:solidFill>
              </a:rPr>
              <a:t>0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70080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212976"/>
            <a:ext cx="151216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grpSp>
        <p:nvGrpSpPr>
          <p:cNvPr id="288" name="Skupina 287"/>
          <p:cNvGrpSpPr/>
          <p:nvPr/>
        </p:nvGrpSpPr>
        <p:grpSpPr>
          <a:xfrm>
            <a:off x="1331640" y="3717032"/>
            <a:ext cx="6480720" cy="2304256"/>
            <a:chOff x="1331640" y="2708920"/>
            <a:chExt cx="6480720" cy="2304256"/>
          </a:xfrm>
        </p:grpSpPr>
        <p:pic>
          <p:nvPicPr>
            <p:cNvPr id="270" name="Obrázek 269" descr="_vyr_18triladder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31640" y="2708920"/>
              <a:ext cx="1141173" cy="2276872"/>
            </a:xfrm>
            <a:prstGeom prst="rect">
              <a:avLst/>
            </a:prstGeom>
          </p:spPr>
        </p:pic>
        <p:cxnSp>
          <p:nvCxnSpPr>
            <p:cNvPr id="284" name="Přímá spojovací čára 283"/>
            <p:cNvCxnSpPr/>
            <p:nvPr/>
          </p:nvCxnSpPr>
          <p:spPr>
            <a:xfrm>
              <a:off x="1331640" y="5013176"/>
              <a:ext cx="648072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0" name="Skupina 289"/>
          <p:cNvGrpSpPr/>
          <p:nvPr/>
        </p:nvGrpSpPr>
        <p:grpSpPr>
          <a:xfrm>
            <a:off x="683568" y="3717032"/>
            <a:ext cx="1218659" cy="2304256"/>
            <a:chOff x="683568" y="2708920"/>
            <a:chExt cx="1218659" cy="2304256"/>
          </a:xfrm>
        </p:grpSpPr>
        <p:sp>
          <p:nvSpPr>
            <p:cNvPr id="271" name="Levá složená závorka 270"/>
            <p:cNvSpPr/>
            <p:nvPr/>
          </p:nvSpPr>
          <p:spPr>
            <a:xfrm>
              <a:off x="971600" y="2708920"/>
              <a:ext cx="360040" cy="2304256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272" name="TextovéPole 271"/>
            <p:cNvSpPr txBox="1"/>
            <p:nvPr/>
          </p:nvSpPr>
          <p:spPr>
            <a:xfrm>
              <a:off x="683568" y="364502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h</a:t>
              </a:r>
              <a:endParaRPr lang="cs-CZ" dirty="0"/>
            </a:p>
          </p:txBody>
        </p:sp>
        <p:cxnSp>
          <p:nvCxnSpPr>
            <p:cNvPr id="276" name="Přímá spojovací čára 275"/>
            <p:cNvCxnSpPr>
              <a:stCxn id="270" idx="0"/>
              <a:endCxn id="271" idx="0"/>
            </p:cNvCxnSpPr>
            <p:nvPr/>
          </p:nvCxnSpPr>
          <p:spPr>
            <a:xfrm flipH="1">
              <a:off x="1331640" y="2708920"/>
              <a:ext cx="57058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1" name="Obrázek 280" descr="nafukovaci-plazovy-mic-zlut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3573016"/>
            <a:ext cx="360040" cy="396044"/>
          </a:xfrm>
          <a:prstGeom prst="rect">
            <a:avLst/>
          </a:prstGeom>
        </p:spPr>
      </p:pic>
      <p:grpSp>
        <p:nvGrpSpPr>
          <p:cNvPr id="297" name="Skupina 296"/>
          <p:cNvGrpSpPr/>
          <p:nvPr/>
        </p:nvGrpSpPr>
        <p:grpSpPr>
          <a:xfrm>
            <a:off x="2339752" y="3284984"/>
            <a:ext cx="576064" cy="369332"/>
            <a:chOff x="2339752" y="2276872"/>
            <a:chExt cx="576064" cy="369332"/>
          </a:xfrm>
        </p:grpSpPr>
        <p:sp>
          <p:nvSpPr>
            <p:cNvPr id="293" name="TextovéPole 292"/>
            <p:cNvSpPr txBox="1"/>
            <p:nvPr/>
          </p:nvSpPr>
          <p:spPr>
            <a:xfrm>
              <a:off x="2483768" y="2276872"/>
              <a:ext cx="395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r>
                <a:rPr lang="cs-CZ" baseline="-25000" dirty="0" smtClean="0">
                  <a:solidFill>
                    <a:srgbClr val="FF0000"/>
                  </a:solidFill>
                </a:rPr>
                <a:t>0</a:t>
              </a:r>
              <a:endParaRPr lang="cs-CZ" dirty="0">
                <a:solidFill>
                  <a:srgbClr val="FF0000"/>
                </a:solidFill>
              </a:endParaRPr>
            </a:p>
          </p:txBody>
        </p:sp>
        <p:cxnSp>
          <p:nvCxnSpPr>
            <p:cNvPr id="295" name="Přímá spojovací šipka 294"/>
            <p:cNvCxnSpPr/>
            <p:nvPr/>
          </p:nvCxnSpPr>
          <p:spPr>
            <a:xfrm>
              <a:off x="2339752" y="2348880"/>
              <a:ext cx="57606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8" name="Skupina 297"/>
          <p:cNvGrpSpPr/>
          <p:nvPr/>
        </p:nvGrpSpPr>
        <p:grpSpPr>
          <a:xfrm>
            <a:off x="7452320" y="5157192"/>
            <a:ext cx="576064" cy="369332"/>
            <a:chOff x="2339752" y="2276872"/>
            <a:chExt cx="576064" cy="369332"/>
          </a:xfrm>
        </p:grpSpPr>
        <p:sp>
          <p:nvSpPr>
            <p:cNvPr id="299" name="TextovéPole 298"/>
            <p:cNvSpPr txBox="1"/>
            <p:nvPr/>
          </p:nvSpPr>
          <p:spPr>
            <a:xfrm>
              <a:off x="2411760" y="2276872"/>
              <a:ext cx="395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d</a:t>
              </a:r>
              <a:endParaRPr lang="cs-CZ" dirty="0"/>
            </a:p>
          </p:txBody>
        </p:sp>
        <p:cxnSp>
          <p:nvCxnSpPr>
            <p:cNvPr id="301" name="Přímá spojovací šipka 300"/>
            <p:cNvCxnSpPr/>
            <p:nvPr/>
          </p:nvCxnSpPr>
          <p:spPr>
            <a:xfrm>
              <a:off x="2339752" y="2348880"/>
              <a:ext cx="576064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132856"/>
            <a:ext cx="828675" cy="342900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420888"/>
            <a:ext cx="1047750" cy="6191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7" name="TextovéPole 266"/>
          <p:cNvSpPr txBox="1"/>
          <p:nvPr/>
        </p:nvSpPr>
        <p:spPr>
          <a:xfrm>
            <a:off x="2699792" y="177281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Poloha :</a:t>
            </a:r>
            <a:endParaRPr lang="cs-CZ" dirty="0"/>
          </a:p>
        </p:txBody>
      </p:sp>
      <p:sp>
        <p:nvSpPr>
          <p:cNvPr id="268" name="TextovéPole 267"/>
          <p:cNvSpPr txBox="1"/>
          <p:nvPr/>
        </p:nvSpPr>
        <p:spPr>
          <a:xfrm>
            <a:off x="4139952" y="177281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Rychlost :</a:t>
            </a:r>
            <a:endParaRPr lang="cs-CZ" dirty="0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132856"/>
            <a:ext cx="828675" cy="342900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2564904"/>
            <a:ext cx="847725" cy="371475"/>
          </a:xfrm>
          <a:prstGeom prst="rect">
            <a:avLst/>
          </a:prstGeom>
          <a:noFill/>
        </p:spPr>
      </p:pic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1988840"/>
            <a:ext cx="1047750" cy="619125"/>
          </a:xfrm>
          <a:prstGeom prst="rect">
            <a:avLst/>
          </a:prstGeom>
          <a:noFill/>
        </p:spPr>
      </p:pic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2564904"/>
            <a:ext cx="866775" cy="342900"/>
          </a:xfrm>
          <a:prstGeom prst="rect">
            <a:avLst/>
          </a:prstGeom>
          <a:noFill/>
        </p:spPr>
      </p:pic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212976"/>
            <a:ext cx="914400" cy="942975"/>
          </a:xfrm>
          <a:prstGeom prst="rect">
            <a:avLst/>
          </a:prstGeom>
          <a:noFill/>
        </p:spPr>
      </p:pic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4077072"/>
            <a:ext cx="1362075" cy="942975"/>
          </a:xfrm>
          <a:prstGeom prst="rect">
            <a:avLst/>
          </a:prstGeom>
          <a:noFill/>
        </p:spPr>
      </p:pic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72" name="Picture 2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5085184"/>
            <a:ext cx="2400300" cy="695325"/>
          </a:xfrm>
          <a:prstGeom prst="rect">
            <a:avLst/>
          </a:prstGeom>
          <a:noFill/>
        </p:spPr>
      </p:pic>
      <p:sp>
        <p:nvSpPr>
          <p:cNvPr id="6174" name="Rectangle 30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4" name="Přímá spojovací čára 293"/>
          <p:cNvCxnSpPr/>
          <p:nvPr/>
        </p:nvCxnSpPr>
        <p:spPr>
          <a:xfrm>
            <a:off x="5652120" y="5661248"/>
            <a:ext cx="115212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C 0.11945 -0.00371 0.23889 -0.00718 0.32292 0.02083 C 0.40677 0.04884 0.46389 0.12222 0.504 0.16805 C 0.5441 0.21389 0.55087 0.26921 0.5632 0.29583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" y="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/>
      <p:bldP spid="26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645024"/>
            <a:ext cx="1685925" cy="942975"/>
          </a:xfrm>
          <a:prstGeom prst="rect">
            <a:avLst/>
          </a:prstGeom>
          <a:noFill/>
        </p:spPr>
      </p:pic>
      <p:grpSp>
        <p:nvGrpSpPr>
          <p:cNvPr id="284" name="Skupina 283"/>
          <p:cNvGrpSpPr/>
          <p:nvPr/>
        </p:nvGrpSpPr>
        <p:grpSpPr>
          <a:xfrm>
            <a:off x="1907704" y="3140968"/>
            <a:ext cx="2438400" cy="1411984"/>
            <a:chOff x="611560" y="3717032"/>
            <a:chExt cx="2438400" cy="1411984"/>
          </a:xfrm>
        </p:grpSpPr>
        <p:pic>
          <p:nvPicPr>
            <p:cNvPr id="248" name="Obrázek 247" descr="Airplane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1560" y="3861048"/>
              <a:ext cx="2438400" cy="1267968"/>
            </a:xfrm>
            <a:prstGeom prst="rect">
              <a:avLst/>
            </a:prstGeom>
          </p:spPr>
        </p:pic>
        <p:grpSp>
          <p:nvGrpSpPr>
            <p:cNvPr id="249" name="Skupina 248"/>
            <p:cNvGrpSpPr/>
            <p:nvPr/>
          </p:nvGrpSpPr>
          <p:grpSpPr>
            <a:xfrm>
              <a:off x="2051720" y="3717032"/>
              <a:ext cx="576064" cy="369332"/>
              <a:chOff x="2339752" y="2276872"/>
              <a:chExt cx="576064" cy="369332"/>
            </a:xfrm>
          </p:grpSpPr>
          <p:sp>
            <p:nvSpPr>
              <p:cNvPr id="250" name="TextovéPole 249"/>
              <p:cNvSpPr txBox="1"/>
              <p:nvPr/>
            </p:nvSpPr>
            <p:spPr>
              <a:xfrm>
                <a:off x="2483768" y="2276872"/>
                <a:ext cx="3955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v</a:t>
                </a:r>
                <a:r>
                  <a:rPr lang="cs-CZ" baseline="-25000" dirty="0" smtClean="0"/>
                  <a:t>0</a:t>
                </a:r>
                <a:endParaRPr lang="cs-CZ" dirty="0"/>
              </a:p>
            </p:txBody>
          </p:sp>
          <p:cxnSp>
            <p:nvCxnSpPr>
              <p:cNvPr id="251" name="Přímá spojovací šipka 250"/>
              <p:cNvCxnSpPr/>
              <p:nvPr/>
            </p:nvCxnSpPr>
            <p:spPr>
              <a:xfrm>
                <a:off x="2339752" y="2348880"/>
                <a:ext cx="576064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800200"/>
          </a:xfrm>
        </p:spPr>
        <p:txBody>
          <a:bodyPr>
            <a:noAutofit/>
          </a:bodyPr>
          <a:lstStyle/>
          <a:p>
            <a:r>
              <a:rPr lang="cs-CZ" sz="2000" dirty="0" smtClean="0"/>
              <a:t>36. Letadlo s humanitárním nákladem letí ve výšce h = 1500 m rychlostí       v = 55 m/s</a:t>
            </a:r>
            <a:r>
              <a:rPr lang="cs-CZ" sz="2000" i="1" dirty="0" smtClean="0"/>
              <a:t>. </a:t>
            </a:r>
            <a:br>
              <a:rPr lang="cs-CZ" sz="2000" i="1" dirty="0" smtClean="0"/>
            </a:br>
            <a:r>
              <a:rPr lang="cs-CZ" sz="2000" dirty="0" smtClean="0"/>
              <a:t>a) Pod jakým úhlem od svislého směru musí vidět pilot cíl v okamžiku vypuštění bedny, aby dopadla na určené místo? </a:t>
            </a:r>
            <a:br>
              <a:rPr lang="cs-CZ" sz="2000" dirty="0" smtClean="0"/>
            </a:br>
            <a:r>
              <a:rPr lang="cs-CZ" sz="2000" dirty="0" smtClean="0"/>
              <a:t>b) V jaké vzdálenosti se od cíle letadlo nachází?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437112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h=1500 m</a:t>
            </a:r>
          </a:p>
          <a:p>
            <a:pPr>
              <a:buNone/>
            </a:pPr>
            <a:r>
              <a:rPr lang="cs-CZ" sz="2000" dirty="0" smtClean="0"/>
              <a:t>v=55 m/s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x</a:t>
            </a:r>
            <a:r>
              <a:rPr lang="cs-CZ" sz="2000" baseline="-25000" dirty="0" smtClean="0">
                <a:solidFill>
                  <a:srgbClr val="FF0000"/>
                </a:solidFill>
              </a:rPr>
              <a:t>m</a:t>
            </a:r>
            <a:r>
              <a:rPr lang="cs-CZ" sz="2000" dirty="0" smtClean="0">
                <a:solidFill>
                  <a:srgbClr val="FF0000"/>
                </a:solidFill>
              </a:rPr>
              <a:t>=?; </a:t>
            </a:r>
            <a:r>
              <a:rPr lang="el-GR" sz="2000" dirty="0" smtClean="0">
                <a:solidFill>
                  <a:srgbClr val="FF0000"/>
                </a:solidFill>
              </a:rPr>
              <a:t>α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348880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861048"/>
            <a:ext cx="14401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grpSp>
        <p:nvGrpSpPr>
          <p:cNvPr id="301" name="Skupina 300"/>
          <p:cNvGrpSpPr/>
          <p:nvPr/>
        </p:nvGrpSpPr>
        <p:grpSpPr>
          <a:xfrm>
            <a:off x="0" y="3717032"/>
            <a:ext cx="9144000" cy="3140968"/>
            <a:chOff x="-1296144" y="3717032"/>
            <a:chExt cx="9144000" cy="3140968"/>
          </a:xfrm>
        </p:grpSpPr>
        <p:grpSp>
          <p:nvGrpSpPr>
            <p:cNvPr id="296" name="Skupina 295"/>
            <p:cNvGrpSpPr/>
            <p:nvPr/>
          </p:nvGrpSpPr>
          <p:grpSpPr>
            <a:xfrm>
              <a:off x="-1296144" y="3717032"/>
              <a:ext cx="9144000" cy="3140968"/>
              <a:chOff x="-1296144" y="3717032"/>
              <a:chExt cx="9144000" cy="3140968"/>
            </a:xfrm>
          </p:grpSpPr>
          <p:sp>
            <p:nvSpPr>
              <p:cNvPr id="252" name="Obdélník 251"/>
              <p:cNvSpPr/>
              <p:nvPr/>
            </p:nvSpPr>
            <p:spPr>
              <a:xfrm>
                <a:off x="-1296144" y="5229200"/>
                <a:ext cx="9144000" cy="162880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grpSp>
            <p:nvGrpSpPr>
              <p:cNvPr id="295" name="Skupina 294"/>
              <p:cNvGrpSpPr/>
              <p:nvPr/>
            </p:nvGrpSpPr>
            <p:grpSpPr>
              <a:xfrm>
                <a:off x="2933990" y="3717032"/>
                <a:ext cx="4913866" cy="2889612"/>
                <a:chOff x="2933990" y="3717032"/>
                <a:chExt cx="4913866" cy="2889612"/>
              </a:xfrm>
            </p:grpSpPr>
            <p:grpSp>
              <p:nvGrpSpPr>
                <p:cNvPr id="263" name="Skupina 262"/>
                <p:cNvGrpSpPr/>
                <p:nvPr/>
              </p:nvGrpSpPr>
              <p:grpSpPr>
                <a:xfrm>
                  <a:off x="6263680" y="5845636"/>
                  <a:ext cx="1584176" cy="216024"/>
                  <a:chOff x="6695728" y="6421700"/>
                  <a:chExt cx="1584176" cy="216024"/>
                </a:xfrm>
              </p:grpSpPr>
              <p:sp>
                <p:nvSpPr>
                  <p:cNvPr id="253" name="Elipsa 252"/>
                  <p:cNvSpPr/>
                  <p:nvPr/>
                </p:nvSpPr>
                <p:spPr>
                  <a:xfrm>
                    <a:off x="6695728" y="6421700"/>
                    <a:ext cx="1584176" cy="216024"/>
                  </a:xfrm>
                  <a:prstGeom prst="ellipse">
                    <a:avLst/>
                  </a:prstGeom>
                  <a:solidFill>
                    <a:srgbClr val="C00000"/>
                  </a:solidFill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cs-CZ" dirty="0"/>
                  </a:p>
                </p:txBody>
              </p:sp>
              <p:cxnSp>
                <p:nvCxnSpPr>
                  <p:cNvPr id="255" name="Přímá spojovací čára 254"/>
                  <p:cNvCxnSpPr>
                    <a:stCxn id="253" idx="3"/>
                    <a:endCxn id="253" idx="7"/>
                  </p:cNvCxnSpPr>
                  <p:nvPr/>
                </p:nvCxnSpPr>
                <p:spPr>
                  <a:xfrm flipV="1">
                    <a:off x="6927725" y="6453336"/>
                    <a:ext cx="1120182" cy="152752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Přímá spojovací čára 256"/>
                  <p:cNvCxnSpPr>
                    <a:stCxn id="253" idx="1"/>
                    <a:endCxn id="253" idx="5"/>
                  </p:cNvCxnSpPr>
                  <p:nvPr/>
                </p:nvCxnSpPr>
                <p:spPr>
                  <a:xfrm>
                    <a:off x="6927725" y="6453336"/>
                    <a:ext cx="1120182" cy="152752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5" name="Přímá spojovací čára 264"/>
                <p:cNvCxnSpPr/>
                <p:nvPr/>
              </p:nvCxnSpPr>
              <p:spPr>
                <a:xfrm>
                  <a:off x="3203848" y="3717032"/>
                  <a:ext cx="0" cy="223224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7" name="Levá složená závorka 266"/>
                <p:cNvSpPr/>
                <p:nvPr/>
              </p:nvSpPr>
              <p:spPr>
                <a:xfrm rot="5400000" flipH="1">
                  <a:off x="4932040" y="4221088"/>
                  <a:ext cx="360040" cy="3816424"/>
                </a:xfrm>
                <a:prstGeom prst="leftBrace">
                  <a:avLst>
                    <a:gd name="adj1" fmla="val 8333"/>
                    <a:gd name="adj2" fmla="val 49667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cxnSp>
              <p:nvCxnSpPr>
                <p:cNvPr id="269" name="Přímá spojovací čára 268"/>
                <p:cNvCxnSpPr>
                  <a:stCxn id="253" idx="4"/>
                </p:cNvCxnSpPr>
                <p:nvPr/>
              </p:nvCxnSpPr>
              <p:spPr>
                <a:xfrm flipV="1">
                  <a:off x="7055768" y="3829412"/>
                  <a:ext cx="0" cy="2232248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0" name="TextovéPole 279"/>
                <p:cNvSpPr txBox="1"/>
                <p:nvPr/>
              </p:nvSpPr>
              <p:spPr>
                <a:xfrm>
                  <a:off x="4932040" y="6237312"/>
                  <a:ext cx="5040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>
                      <a:solidFill>
                        <a:srgbClr val="FF0000"/>
                      </a:solidFill>
                    </a:rPr>
                    <a:t>x</a:t>
                  </a:r>
                  <a:r>
                    <a:rPr lang="cs-CZ" baseline="-25000" dirty="0" smtClean="0">
                      <a:solidFill>
                        <a:srgbClr val="FF0000"/>
                      </a:solidFill>
                    </a:rPr>
                    <a:t>m</a:t>
                  </a:r>
                  <a:endParaRPr lang="cs-CZ" dirty="0"/>
                </a:p>
              </p:txBody>
            </p:sp>
            <p:cxnSp>
              <p:nvCxnSpPr>
                <p:cNvPr id="286" name="Přímá spojovací čára 285"/>
                <p:cNvCxnSpPr>
                  <a:endCxn id="253" idx="0"/>
                </p:cNvCxnSpPr>
                <p:nvPr/>
              </p:nvCxnSpPr>
              <p:spPr>
                <a:xfrm>
                  <a:off x="3239344" y="4117444"/>
                  <a:ext cx="3816424" cy="17281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1" name="TextovéPole 290"/>
                <p:cNvSpPr txBox="1"/>
                <p:nvPr/>
              </p:nvSpPr>
              <p:spPr>
                <a:xfrm>
                  <a:off x="3203848" y="4293096"/>
                  <a:ext cx="4320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dirty="0" smtClean="0">
                      <a:solidFill>
                        <a:srgbClr val="FF0000"/>
                      </a:solidFill>
                    </a:rPr>
                    <a:t>α</a:t>
                  </a:r>
                  <a:endParaRPr lang="cs-CZ" dirty="0"/>
                </a:p>
              </p:txBody>
            </p:sp>
            <p:sp>
              <p:nvSpPr>
                <p:cNvPr id="292" name="Oblouk 291"/>
                <p:cNvSpPr/>
                <p:nvPr/>
              </p:nvSpPr>
              <p:spPr>
                <a:xfrm rot="5561611">
                  <a:off x="2933990" y="3951231"/>
                  <a:ext cx="792088" cy="792088"/>
                </a:xfrm>
                <a:prstGeom prst="arc">
                  <a:avLst>
                    <a:gd name="adj1" fmla="val 15821136"/>
                    <a:gd name="adj2" fmla="val 822703"/>
                  </a:avLst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</p:grpSp>
        </p:grpSp>
        <p:sp>
          <p:nvSpPr>
            <p:cNvPr id="297" name="Levá složená závorka 296"/>
            <p:cNvSpPr/>
            <p:nvPr/>
          </p:nvSpPr>
          <p:spPr>
            <a:xfrm>
              <a:off x="467544" y="4005064"/>
              <a:ext cx="360040" cy="1944216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300" name="TextovéPole 299"/>
            <p:cNvSpPr txBox="1"/>
            <p:nvPr/>
          </p:nvSpPr>
          <p:spPr>
            <a:xfrm>
              <a:off x="179512" y="4797152"/>
              <a:ext cx="395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h</a:t>
              </a:r>
              <a:endParaRPr lang="cs-CZ" dirty="0"/>
            </a:p>
          </p:txBody>
        </p:sp>
      </p:grp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3" name="Obrázek 292" descr="drevena_bedna_r6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3419872" y="3933056"/>
            <a:ext cx="437240" cy="288032"/>
          </a:xfrm>
          <a:prstGeom prst="rect">
            <a:avLst/>
          </a:prstGeom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3" name="Přímá spojovací čára 312"/>
          <p:cNvCxnSpPr/>
          <p:nvPr/>
        </p:nvCxnSpPr>
        <p:spPr>
          <a:xfrm>
            <a:off x="2555776" y="5085184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9411" name="Picture 1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573016"/>
            <a:ext cx="1209675" cy="342900"/>
          </a:xfrm>
          <a:prstGeom prst="rect">
            <a:avLst/>
          </a:prstGeom>
          <a:noFill/>
        </p:spPr>
      </p:pic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9" name="Přímá spojovací čára 328"/>
          <p:cNvCxnSpPr/>
          <p:nvPr/>
        </p:nvCxnSpPr>
        <p:spPr>
          <a:xfrm>
            <a:off x="6876256" y="3933056"/>
            <a:ext cx="136815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Přímá spojovací čára 297"/>
          <p:cNvCxnSpPr>
            <a:endCxn id="267" idx="0"/>
          </p:cNvCxnSpPr>
          <p:nvPr/>
        </p:nvCxnSpPr>
        <p:spPr>
          <a:xfrm>
            <a:off x="2123728" y="5949280"/>
            <a:ext cx="61926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pic>
        <p:nvPicPr>
          <p:cNvPr id="306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2708920"/>
            <a:ext cx="1276350" cy="942975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725144"/>
            <a:ext cx="1343025" cy="342900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3" name="TextovéPole 302"/>
          <p:cNvSpPr txBox="1"/>
          <p:nvPr/>
        </p:nvSpPr>
        <p:spPr>
          <a:xfrm>
            <a:off x="611560" y="6309320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8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8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8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8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8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8"/>
              </a:rPr>
              <a:t>projectile</a:t>
            </a:r>
            <a:r>
              <a:rPr lang="cs-CZ" sz="1000" b="1" dirty="0" smtClean="0">
                <a:solidFill>
                  <a:srgbClr val="0070C0"/>
                </a:solidFill>
                <a:hlinkClick r:id="rId8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8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  <p:sp>
        <p:nvSpPr>
          <p:cNvPr id="304" name="TextovéPole 303"/>
          <p:cNvSpPr txBox="1"/>
          <p:nvPr/>
        </p:nvSpPr>
        <p:spPr>
          <a:xfrm>
            <a:off x="611560" y="6611779"/>
            <a:ext cx="6408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 </a:t>
            </a:r>
            <a:r>
              <a:rPr lang="cs-CZ" sz="1000" b="1" dirty="0" smtClean="0">
                <a:hlinkClick r:id="rId9"/>
              </a:rPr>
              <a:t>http://www.</a:t>
            </a:r>
            <a:r>
              <a:rPr lang="cs-CZ" sz="1000" b="1" dirty="0" err="1" smtClean="0">
                <a:hlinkClick r:id="rId9"/>
              </a:rPr>
              <a:t>vascak.cz</a:t>
            </a:r>
            <a:r>
              <a:rPr lang="cs-CZ" sz="1000" b="1" dirty="0" smtClean="0">
                <a:hlinkClick r:id="rId9"/>
              </a:rPr>
              <a:t>/data/fyzika_ve_</a:t>
            </a:r>
            <a:r>
              <a:rPr lang="cs-CZ" sz="1000" b="1" dirty="0" err="1" smtClean="0">
                <a:hlinkClick r:id="rId9"/>
              </a:rPr>
              <a:t>flashi</a:t>
            </a:r>
            <a:r>
              <a:rPr lang="cs-CZ" sz="1000" b="1" dirty="0" smtClean="0">
                <a:hlinkClick r:id="rId9"/>
              </a:rPr>
              <a:t>/</a:t>
            </a:r>
            <a:r>
              <a:rPr lang="cs-CZ" sz="1000" b="1" dirty="0" err="1" smtClean="0">
                <a:hlinkClick r:id="rId9"/>
              </a:rPr>
              <a:t>swf</a:t>
            </a:r>
            <a:r>
              <a:rPr lang="cs-CZ" sz="1000" b="1" dirty="0" smtClean="0">
                <a:hlinkClick r:id="rId9"/>
              </a:rPr>
              <a:t>/vrh_</a:t>
            </a:r>
            <a:r>
              <a:rPr lang="cs-CZ" sz="1000" b="1" dirty="0" err="1" smtClean="0">
                <a:hlinkClick r:id="rId9"/>
              </a:rPr>
              <a:t>vodorovny.php</a:t>
            </a:r>
            <a:r>
              <a:rPr lang="cs-CZ" sz="1000" b="1" dirty="0" smtClean="0">
                <a:hlinkClick r:id="rId9"/>
              </a:rPr>
              <a:t>?p=106&amp;r=2736</a:t>
            </a:r>
            <a:endParaRPr lang="cs-CZ" sz="1000" b="1" dirty="0">
              <a:solidFill>
                <a:srgbClr val="0070C0"/>
              </a:solidFill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068960"/>
            <a:ext cx="1123950" cy="561975"/>
          </a:xfrm>
          <a:prstGeom prst="rect">
            <a:avLst/>
          </a:prstGeom>
          <a:noFill/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933056"/>
            <a:ext cx="1371600" cy="619125"/>
          </a:xfrm>
          <a:prstGeom prst="rect">
            <a:avLst/>
          </a:prstGeom>
          <a:noFill/>
        </p:spPr>
      </p:pic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0.94496 3.7037E-6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2.77457E-6 C 0.0493 0.01248 0.21163 0.02959 0.29757 0.07445 C 0.3835 0.11953 0.47014 0.2289 0.51562 0.26936 " pathEditMode="relative" rAng="0" ptsTypes="aaa">
                                      <p:cBhvr>
                                        <p:cTn id="33" dur="3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08012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37. Jak velkou rychlostí byl vykopnut z povrchu hřiště míč pod</a:t>
            </a:r>
            <a:br>
              <a:rPr lang="cs-CZ" sz="2000" dirty="0" smtClean="0"/>
            </a:br>
            <a:r>
              <a:rPr lang="cs-CZ" sz="2000" dirty="0" smtClean="0"/>
              <a:t>úhlem 15°, jestliže dopadl do vzdálenosti 20 m.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44522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x</a:t>
            </a:r>
            <a:r>
              <a:rPr lang="cs-CZ" sz="2000" baseline="-25000" dirty="0" smtClean="0"/>
              <a:t>m</a:t>
            </a:r>
            <a:r>
              <a:rPr lang="cs-CZ" sz="2000" dirty="0" smtClean="0"/>
              <a:t>=20 m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</a:p>
          <a:p>
            <a:pPr>
              <a:buNone/>
            </a:pPr>
            <a:r>
              <a:rPr lang="el-GR" sz="2000" dirty="0" smtClean="0"/>
              <a:t>α</a:t>
            </a:r>
            <a:r>
              <a:rPr lang="cs-CZ" sz="2000" dirty="0" smtClean="0"/>
              <a:t>=15°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</a:t>
            </a:r>
            <a:r>
              <a:rPr lang="cs-CZ" sz="2000" baseline="-25000" dirty="0" smtClean="0">
                <a:solidFill>
                  <a:srgbClr val="FF0000"/>
                </a:solidFill>
              </a:rPr>
              <a:t>0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852936"/>
            <a:ext cx="158417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grpSp>
        <p:nvGrpSpPr>
          <p:cNvPr id="316" name="Skupina 315"/>
          <p:cNvGrpSpPr/>
          <p:nvPr/>
        </p:nvGrpSpPr>
        <p:grpSpPr>
          <a:xfrm>
            <a:off x="539552" y="3645024"/>
            <a:ext cx="5101036" cy="4663360"/>
            <a:chOff x="611560" y="2194640"/>
            <a:chExt cx="5101036" cy="4663360"/>
          </a:xfrm>
        </p:grpSpPr>
        <p:grpSp>
          <p:nvGrpSpPr>
            <p:cNvPr id="314" name="Skupina 313"/>
            <p:cNvGrpSpPr/>
            <p:nvPr/>
          </p:nvGrpSpPr>
          <p:grpSpPr>
            <a:xfrm>
              <a:off x="611560" y="2194640"/>
              <a:ext cx="5101036" cy="4663360"/>
              <a:chOff x="611560" y="2194640"/>
              <a:chExt cx="5101036" cy="4663360"/>
            </a:xfrm>
          </p:grpSpPr>
          <p:pic>
            <p:nvPicPr>
              <p:cNvPr id="292" name="Obrázek 291" descr="míč-3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79955" y="2482671"/>
                <a:ext cx="479996" cy="473596"/>
              </a:xfrm>
              <a:prstGeom prst="rect">
                <a:avLst/>
              </a:prstGeom>
            </p:spPr>
          </p:pic>
          <p:cxnSp>
            <p:nvCxnSpPr>
              <p:cNvPr id="268" name="Přímá spojovací čára 267"/>
              <p:cNvCxnSpPr/>
              <p:nvPr/>
            </p:nvCxnSpPr>
            <p:spPr>
              <a:xfrm flipV="1">
                <a:off x="735939" y="2986727"/>
                <a:ext cx="4104456" cy="1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7" name="Oblouk 276"/>
              <p:cNvSpPr/>
              <p:nvPr/>
            </p:nvSpPr>
            <p:spPr>
              <a:xfrm rot="18717726">
                <a:off x="969998" y="2115403"/>
                <a:ext cx="4384159" cy="5101036"/>
              </a:xfrm>
              <a:prstGeom prst="arc">
                <a:avLst>
                  <a:gd name="adj1" fmla="val 16566824"/>
                  <a:gd name="adj2" fmla="val 21452829"/>
                </a:avLst>
              </a:prstGeom>
              <a:ln w="25400">
                <a:solidFill>
                  <a:srgbClr val="287F88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283" name="Oblouk 282"/>
              <p:cNvSpPr/>
              <p:nvPr/>
            </p:nvSpPr>
            <p:spPr>
              <a:xfrm rot="315747">
                <a:off x="1312003" y="2770703"/>
                <a:ext cx="316674" cy="404282"/>
              </a:xfrm>
              <a:prstGeom prst="arc">
                <a:avLst>
                  <a:gd name="adj1" fmla="val 15716198"/>
                  <a:gd name="adj2" fmla="val 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285" name="TextovéPole 284"/>
              <p:cNvSpPr txBox="1"/>
              <p:nvPr/>
            </p:nvSpPr>
            <p:spPr>
              <a:xfrm>
                <a:off x="1312003" y="2698695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α</a:t>
                </a:r>
                <a:endParaRPr lang="cs-CZ" dirty="0"/>
              </a:p>
            </p:txBody>
          </p:sp>
          <p:sp>
            <p:nvSpPr>
              <p:cNvPr id="286" name="Pravá složená závorka 285"/>
              <p:cNvSpPr/>
              <p:nvPr/>
            </p:nvSpPr>
            <p:spPr>
              <a:xfrm rot="5400000">
                <a:off x="2788167" y="1438555"/>
                <a:ext cx="216024" cy="3312368"/>
              </a:xfrm>
              <a:prstGeom prst="rightBrace">
                <a:avLst>
                  <a:gd name="adj1" fmla="val 8333"/>
                  <a:gd name="adj2" fmla="val 51006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291" name="TextovéPole 290"/>
              <p:cNvSpPr txBox="1"/>
              <p:nvPr/>
            </p:nvSpPr>
            <p:spPr>
              <a:xfrm>
                <a:off x="2627784" y="3202752"/>
                <a:ext cx="5236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x</a:t>
                </a:r>
                <a:r>
                  <a:rPr lang="cs-CZ" baseline="-25000" dirty="0" smtClean="0"/>
                  <a:t>m</a:t>
                </a:r>
                <a:endParaRPr lang="cs-CZ" dirty="0"/>
              </a:p>
            </p:txBody>
          </p:sp>
          <p:sp>
            <p:nvSpPr>
              <p:cNvPr id="312" name="TextovéPole 311"/>
              <p:cNvSpPr txBox="1"/>
              <p:nvPr/>
            </p:nvSpPr>
            <p:spPr>
              <a:xfrm>
                <a:off x="1331640" y="219464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0</a:t>
                </a:r>
                <a:endParaRPr lang="cs-CZ" dirty="0"/>
              </a:p>
            </p:txBody>
          </p:sp>
        </p:grpSp>
        <p:cxnSp>
          <p:nvCxnSpPr>
            <p:cNvPr id="310" name="Přímá spojovací šipka 309"/>
            <p:cNvCxnSpPr/>
            <p:nvPr/>
          </p:nvCxnSpPr>
          <p:spPr>
            <a:xfrm flipV="1">
              <a:off x="1259632" y="2266648"/>
              <a:ext cx="648072" cy="72008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450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509120"/>
            <a:ext cx="1581150" cy="942975"/>
          </a:xfrm>
          <a:prstGeom prst="rect">
            <a:avLst/>
          </a:prstGeom>
          <a:noFill/>
        </p:spPr>
      </p:pic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1453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5805264"/>
            <a:ext cx="1581150" cy="342900"/>
          </a:xfrm>
          <a:prstGeom prst="rect">
            <a:avLst/>
          </a:prstGeom>
          <a:noFill/>
        </p:spPr>
      </p:pic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6" name="Přímá spojovací čára 325"/>
          <p:cNvCxnSpPr/>
          <p:nvPr/>
        </p:nvCxnSpPr>
        <p:spPr>
          <a:xfrm>
            <a:off x="5796136" y="6165304"/>
            <a:ext cx="172819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pic>
        <p:nvPicPr>
          <p:cNvPr id="280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204864"/>
            <a:ext cx="1724025" cy="70485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356992"/>
            <a:ext cx="1438275" cy="666750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5" name="TextovéPole 274"/>
          <p:cNvSpPr txBox="1"/>
          <p:nvPr/>
        </p:nvSpPr>
        <p:spPr>
          <a:xfrm>
            <a:off x="4788024" y="6611779"/>
            <a:ext cx="4573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smtClean="0"/>
              <a:t>APPLET:</a:t>
            </a:r>
            <a:r>
              <a:rPr lang="cs-CZ" sz="1000" dirty="0" smtClean="0"/>
              <a:t> 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http://www.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walter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-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fendt.de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/ph14cz/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projectile</a:t>
            </a:r>
            <a:r>
              <a:rPr lang="cs-CZ" sz="1000" b="1" dirty="0" smtClean="0">
                <a:solidFill>
                  <a:srgbClr val="0070C0"/>
                </a:solidFill>
                <a:hlinkClick r:id="rId7"/>
              </a:rPr>
              <a:t>_</a:t>
            </a:r>
            <a:r>
              <a:rPr lang="cs-CZ" sz="1000" b="1" dirty="0" err="1" smtClean="0">
                <a:solidFill>
                  <a:srgbClr val="0070C0"/>
                </a:solidFill>
                <a:hlinkClick r:id="rId7"/>
              </a:rPr>
              <a:t>cz.htm</a:t>
            </a:r>
            <a:endParaRPr lang="cs-CZ" sz="1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656184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38. Do jaké vzdálenosti je možno hodit míč v tělocvičně o výšce h = 8 m? Počáteční rychlost míče je v</a:t>
            </a:r>
            <a:r>
              <a:rPr lang="cs-CZ" sz="2000" baseline="-25000" dirty="0" smtClean="0"/>
              <a:t>o</a:t>
            </a:r>
            <a:r>
              <a:rPr lang="cs-CZ" sz="2000" i="1" dirty="0" smtClean="0"/>
              <a:t> = </a:t>
            </a:r>
            <a:r>
              <a:rPr lang="cs-CZ" sz="2000" dirty="0" smtClean="0"/>
              <a:t>20 m/s. Předpokládejte, že výška počátečního bodu trajektorie je nulová. Míč se nesmí během letu dotknout stropu. </a:t>
            </a:r>
            <a:r>
              <a:rPr lang="cs-CZ" sz="2000" i="1" dirty="0" smtClean="0"/>
              <a:t/>
            </a:r>
            <a:br>
              <a:rPr lang="cs-CZ" sz="2000" i="1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86916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h=8 m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0</a:t>
            </a:r>
            <a:r>
              <a:rPr lang="cs-CZ" sz="2000" dirty="0" smtClean="0"/>
              <a:t>=20 m/s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x</a:t>
            </a:r>
            <a:r>
              <a:rPr lang="cs-CZ" sz="2000" baseline="-25000" dirty="0" smtClean="0">
                <a:solidFill>
                  <a:srgbClr val="FF0000"/>
                </a:solidFill>
              </a:rPr>
              <a:t>m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91683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429000"/>
            <a:ext cx="158417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3" name="Skupina 312"/>
          <p:cNvGrpSpPr/>
          <p:nvPr/>
        </p:nvGrpSpPr>
        <p:grpSpPr>
          <a:xfrm>
            <a:off x="2843808" y="1916832"/>
            <a:ext cx="5850653" cy="5085184"/>
            <a:chOff x="2843808" y="1916832"/>
            <a:chExt cx="5850653" cy="5085184"/>
          </a:xfrm>
        </p:grpSpPr>
        <p:grpSp>
          <p:nvGrpSpPr>
            <p:cNvPr id="300" name="Skupina 299"/>
            <p:cNvGrpSpPr/>
            <p:nvPr/>
          </p:nvGrpSpPr>
          <p:grpSpPr>
            <a:xfrm>
              <a:off x="2843808" y="1988840"/>
              <a:ext cx="5850653" cy="5013176"/>
              <a:chOff x="2843808" y="1844824"/>
              <a:chExt cx="5850653" cy="5013176"/>
            </a:xfrm>
          </p:grpSpPr>
          <p:grpSp>
            <p:nvGrpSpPr>
              <p:cNvPr id="280" name="Skupina 279"/>
              <p:cNvGrpSpPr/>
              <p:nvPr/>
            </p:nvGrpSpPr>
            <p:grpSpPr>
              <a:xfrm>
                <a:off x="2843808" y="2127645"/>
                <a:ext cx="5850653" cy="4730355"/>
                <a:chOff x="2843808" y="2708920"/>
                <a:chExt cx="5850653" cy="4730355"/>
              </a:xfrm>
            </p:grpSpPr>
            <p:grpSp>
              <p:nvGrpSpPr>
                <p:cNvPr id="296" name="Skupina 295"/>
                <p:cNvGrpSpPr/>
                <p:nvPr/>
              </p:nvGrpSpPr>
              <p:grpSpPr>
                <a:xfrm>
                  <a:off x="2843808" y="2708920"/>
                  <a:ext cx="5850653" cy="4730355"/>
                  <a:chOff x="1763688" y="2852936"/>
                  <a:chExt cx="5850653" cy="4730355"/>
                </a:xfrm>
              </p:grpSpPr>
              <p:pic>
                <p:nvPicPr>
                  <p:cNvPr id="295" name="Obrázek 294" descr="15562.jpg"/>
                  <p:cNvPicPr>
                    <a:picLocks noChangeAspect="1"/>
                  </p:cNvPicPr>
                  <p:nvPr/>
                </p:nvPicPr>
                <p:blipFill>
                  <a:blip r:embed="rId2" cstate="print"/>
                  <a:stretch>
                    <a:fillRect/>
                  </a:stretch>
                </p:blipFill>
                <p:spPr>
                  <a:xfrm flipH="1">
                    <a:off x="2195736" y="3140968"/>
                    <a:ext cx="646632" cy="648795"/>
                  </a:xfrm>
                  <a:prstGeom prst="rect">
                    <a:avLst/>
                  </a:prstGeom>
                </p:spPr>
              </p:pic>
              <p:grpSp>
                <p:nvGrpSpPr>
                  <p:cNvPr id="294" name="Skupina 293"/>
                  <p:cNvGrpSpPr/>
                  <p:nvPr/>
                </p:nvGrpSpPr>
                <p:grpSpPr>
                  <a:xfrm>
                    <a:off x="1763688" y="2852936"/>
                    <a:ext cx="5850653" cy="4730355"/>
                    <a:chOff x="1691680" y="2852936"/>
                    <a:chExt cx="5850653" cy="4730355"/>
                  </a:xfrm>
                </p:grpSpPr>
                <p:grpSp>
                  <p:nvGrpSpPr>
                    <p:cNvPr id="282" name="Skupina 281"/>
                    <p:cNvGrpSpPr/>
                    <p:nvPr/>
                  </p:nvGrpSpPr>
                  <p:grpSpPr>
                    <a:xfrm>
                      <a:off x="2051720" y="2852936"/>
                      <a:ext cx="5490613" cy="4730355"/>
                      <a:chOff x="179512" y="3284984"/>
                      <a:chExt cx="5490613" cy="4730355"/>
                    </a:xfrm>
                  </p:grpSpPr>
                  <p:grpSp>
                    <p:nvGrpSpPr>
                      <p:cNvPr id="12" name="Skupina 315"/>
                      <p:cNvGrpSpPr/>
                      <p:nvPr/>
                    </p:nvGrpSpPr>
                    <p:grpSpPr>
                      <a:xfrm>
                        <a:off x="251520" y="3356992"/>
                        <a:ext cx="5418605" cy="4658347"/>
                        <a:chOff x="323528" y="2122632"/>
                        <a:chExt cx="5418605" cy="4658347"/>
                      </a:xfrm>
                    </p:grpSpPr>
                    <p:grpSp>
                      <p:nvGrpSpPr>
                        <p:cNvPr id="13" name="Skupina 313"/>
                        <p:cNvGrpSpPr/>
                        <p:nvPr/>
                      </p:nvGrpSpPr>
                      <p:grpSpPr>
                        <a:xfrm>
                          <a:off x="323528" y="2122632"/>
                          <a:ext cx="5418605" cy="4658347"/>
                          <a:chOff x="323528" y="2122632"/>
                          <a:chExt cx="5418605" cy="4658347"/>
                        </a:xfrm>
                      </p:grpSpPr>
                      <p:cxnSp>
                        <p:nvCxnSpPr>
                          <p:cNvPr id="268" name="Přímá spojovací čára 267"/>
                          <p:cNvCxnSpPr/>
                          <p:nvPr/>
                        </p:nvCxnSpPr>
                        <p:spPr>
                          <a:xfrm>
                            <a:off x="323528" y="2986728"/>
                            <a:ext cx="4536504" cy="1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277" name="Oblouk 276"/>
                          <p:cNvSpPr/>
                          <p:nvPr/>
                        </p:nvSpPr>
                        <p:spPr>
                          <a:xfrm rot="18717726">
                            <a:off x="866997" y="1905842"/>
                            <a:ext cx="4393776" cy="5356497"/>
                          </a:xfrm>
                          <a:prstGeom prst="arc">
                            <a:avLst>
                              <a:gd name="adj1" fmla="val 15905083"/>
                              <a:gd name="adj2" fmla="val 50541"/>
                            </a:avLst>
                          </a:prstGeom>
                          <a:ln w="25400">
                            <a:solidFill>
                              <a:srgbClr val="287F88"/>
                            </a:solidFill>
                            <a:prstDash val="dash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cs-CZ" dirty="0"/>
                          </a:p>
                        </p:txBody>
                      </p:sp>
                      <p:sp>
                        <p:nvSpPr>
                          <p:cNvPr id="286" name="Pravá složená závorka 285"/>
                          <p:cNvSpPr/>
                          <p:nvPr/>
                        </p:nvSpPr>
                        <p:spPr>
                          <a:xfrm rot="5400000">
                            <a:off x="2617965" y="1268353"/>
                            <a:ext cx="216025" cy="3652771"/>
                          </a:xfrm>
                          <a:prstGeom prst="rightBrace">
                            <a:avLst>
                              <a:gd name="adj1" fmla="val 8333"/>
                              <a:gd name="adj2" fmla="val 51006"/>
                            </a:avLst>
                          </a:prstGeom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cs-CZ" dirty="0"/>
                          </a:p>
                        </p:txBody>
                      </p:sp>
                      <p:sp>
                        <p:nvSpPr>
                          <p:cNvPr id="291" name="TextovéPole 290"/>
                          <p:cNvSpPr txBox="1"/>
                          <p:nvPr/>
                        </p:nvSpPr>
                        <p:spPr>
                          <a:xfrm>
                            <a:off x="2483768" y="3202752"/>
                            <a:ext cx="595702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cs-CZ" dirty="0" smtClean="0">
                                <a:solidFill>
                                  <a:srgbClr val="FF0000"/>
                                </a:solidFill>
                              </a:rPr>
                              <a:t>x</a:t>
                            </a:r>
                            <a:r>
                              <a:rPr lang="cs-CZ" baseline="-25000" dirty="0" smtClean="0">
                                <a:solidFill>
                                  <a:srgbClr val="FF0000"/>
                                </a:solidFill>
                              </a:rPr>
                              <a:t>m</a:t>
                            </a:r>
                            <a:endParaRPr lang="cs-CZ" baseline="-25000" dirty="0">
                              <a:solidFill>
                                <a:srgbClr val="FF0000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12" name="TextovéPole 311"/>
                          <p:cNvSpPr txBox="1"/>
                          <p:nvPr/>
                        </p:nvSpPr>
                        <p:spPr>
                          <a:xfrm>
                            <a:off x="899592" y="2122632"/>
                            <a:ext cx="432048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cs-CZ" dirty="0" smtClean="0"/>
                              <a:t>v</a:t>
                            </a:r>
                            <a:r>
                              <a:rPr lang="cs-CZ" baseline="-25000" dirty="0" smtClean="0"/>
                              <a:t>0</a:t>
                            </a:r>
                            <a:endParaRPr lang="cs-CZ" dirty="0"/>
                          </a:p>
                        </p:txBody>
                      </p:sp>
                    </p:grpSp>
                    <p:cxnSp>
                      <p:nvCxnSpPr>
                        <p:cNvPr id="310" name="Přímá spojovací šipka 309"/>
                        <p:cNvCxnSpPr/>
                        <p:nvPr/>
                      </p:nvCxnSpPr>
                      <p:spPr>
                        <a:xfrm flipV="1">
                          <a:off x="899592" y="2122632"/>
                          <a:ext cx="720080" cy="864096"/>
                        </a:xfrm>
                        <a:prstGeom prst="straightConnector1">
                          <a:avLst/>
                        </a:prstGeom>
                        <a:ln w="25400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274" name="Přímá spojovací čára 273"/>
                      <p:cNvCxnSpPr/>
                      <p:nvPr/>
                    </p:nvCxnSpPr>
                    <p:spPr>
                      <a:xfrm>
                        <a:off x="179512" y="3284984"/>
                        <a:ext cx="4536504" cy="1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90" name="Levá složená závorka 289"/>
                    <p:cNvSpPr/>
                    <p:nvPr/>
                  </p:nvSpPr>
                  <p:spPr>
                    <a:xfrm>
                      <a:off x="1979712" y="2852936"/>
                      <a:ext cx="144016" cy="936104"/>
                    </a:xfrm>
                    <a:prstGeom prst="leftBrac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sp>
                  <p:nvSpPr>
                    <p:cNvPr id="293" name="TextovéPole 292"/>
                    <p:cNvSpPr txBox="1"/>
                    <p:nvPr/>
                  </p:nvSpPr>
                  <p:spPr>
                    <a:xfrm>
                      <a:off x="1691680" y="3140968"/>
                      <a:ext cx="21602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cs-CZ" dirty="0" smtClean="0"/>
                        <a:t>h</a:t>
                      </a:r>
                      <a:endParaRPr lang="cs-CZ" dirty="0"/>
                    </a:p>
                  </p:txBody>
                </p:sp>
              </p:grpSp>
            </p:grpSp>
            <p:sp>
              <p:nvSpPr>
                <p:cNvPr id="276" name="Oblouk 275"/>
                <p:cNvSpPr/>
                <p:nvPr/>
              </p:nvSpPr>
              <p:spPr>
                <a:xfrm rot="315747">
                  <a:off x="3808707" y="3309638"/>
                  <a:ext cx="567663" cy="653986"/>
                </a:xfrm>
                <a:prstGeom prst="arc">
                  <a:avLst>
                    <a:gd name="adj1" fmla="val 16179665"/>
                    <a:gd name="adj2" fmla="val 21215496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278" name="TextovéPole 277"/>
                <p:cNvSpPr txBox="1"/>
                <p:nvPr/>
              </p:nvSpPr>
              <p:spPr>
                <a:xfrm>
                  <a:off x="3995935" y="3312173"/>
                  <a:ext cx="516320" cy="597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α</a:t>
                  </a:r>
                  <a:endParaRPr lang="cs-CZ" dirty="0"/>
                </a:p>
              </p:txBody>
            </p:sp>
          </p:grpSp>
          <p:sp>
            <p:nvSpPr>
              <p:cNvPr id="292" name="TextovéPole 291"/>
              <p:cNvSpPr txBox="1"/>
              <p:nvPr/>
            </p:nvSpPr>
            <p:spPr>
              <a:xfrm>
                <a:off x="3563888" y="306896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A</a:t>
                </a:r>
                <a:endParaRPr lang="cs-CZ" dirty="0"/>
              </a:p>
            </p:txBody>
          </p:sp>
          <p:sp>
            <p:nvSpPr>
              <p:cNvPr id="297" name="TextovéPole 296"/>
              <p:cNvSpPr txBox="1"/>
              <p:nvPr/>
            </p:nvSpPr>
            <p:spPr>
              <a:xfrm>
                <a:off x="5436096" y="184482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B</a:t>
                </a:r>
                <a:endParaRPr lang="cs-CZ" dirty="0"/>
              </a:p>
            </p:txBody>
          </p:sp>
          <p:sp>
            <p:nvSpPr>
              <p:cNvPr id="298" name="TextovéPole 297"/>
              <p:cNvSpPr txBox="1"/>
              <p:nvPr/>
            </p:nvSpPr>
            <p:spPr>
              <a:xfrm>
                <a:off x="7452320" y="306896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C</a:t>
                </a:r>
                <a:endParaRPr lang="cs-CZ" dirty="0"/>
              </a:p>
            </p:txBody>
          </p:sp>
        </p:grpSp>
        <p:grpSp>
          <p:nvGrpSpPr>
            <p:cNvPr id="311" name="Skupina 310"/>
            <p:cNvGrpSpPr/>
            <p:nvPr/>
          </p:nvGrpSpPr>
          <p:grpSpPr>
            <a:xfrm>
              <a:off x="5580112" y="1916832"/>
              <a:ext cx="1603623" cy="504056"/>
              <a:chOff x="5580112" y="1916832"/>
              <a:chExt cx="1603623" cy="504056"/>
            </a:xfrm>
          </p:grpSpPr>
          <p:pic>
            <p:nvPicPr>
              <p:cNvPr id="3073" name="Picture 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012160" y="1916832"/>
                <a:ext cx="1171575" cy="342900"/>
              </a:xfrm>
              <a:prstGeom prst="rect">
                <a:avLst/>
              </a:prstGeom>
              <a:noFill/>
            </p:spPr>
          </p:pic>
          <p:sp>
            <p:nvSpPr>
              <p:cNvPr id="306" name="Elipsa 305"/>
              <p:cNvSpPr/>
              <p:nvPr/>
            </p:nvSpPr>
            <p:spPr>
              <a:xfrm>
                <a:off x="5580112" y="2348880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309" name="Přímá spojovací šipka 308"/>
              <p:cNvCxnSpPr/>
              <p:nvPr/>
            </p:nvCxnSpPr>
            <p:spPr>
              <a:xfrm>
                <a:off x="5652120" y="2348880"/>
                <a:ext cx="504056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4" name="TextovéPole 313"/>
          <p:cNvSpPr txBox="1"/>
          <p:nvPr/>
        </p:nvSpPr>
        <p:spPr>
          <a:xfrm>
            <a:off x="323528" y="357301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Poloha :</a:t>
            </a:r>
            <a:endParaRPr lang="cs-CZ" dirty="0"/>
          </a:p>
        </p:txBody>
      </p:sp>
      <p:sp>
        <p:nvSpPr>
          <p:cNvPr id="315" name="TextovéPole 314"/>
          <p:cNvSpPr txBox="1"/>
          <p:nvPr/>
        </p:nvSpPr>
        <p:spPr>
          <a:xfrm>
            <a:off x="323528" y="501317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Rychlost :</a:t>
            </a:r>
            <a:endParaRPr lang="cs-CZ" dirty="0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05064"/>
            <a:ext cx="1695450" cy="342900"/>
          </a:xfrm>
          <a:prstGeom prst="rect">
            <a:avLst/>
          </a:prstGeom>
          <a:noFill/>
        </p:spPr>
      </p:pic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93096"/>
            <a:ext cx="2276475" cy="619125"/>
          </a:xfrm>
          <a:prstGeom prst="rect">
            <a:avLst/>
          </a:prstGeom>
          <a:noFill/>
        </p:spPr>
      </p:pic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445224"/>
            <a:ext cx="1428750" cy="342900"/>
          </a:xfrm>
          <a:prstGeom prst="rect">
            <a:avLst/>
          </a:prstGeom>
          <a:noFill/>
        </p:spPr>
      </p:pic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949280"/>
            <a:ext cx="1971675" cy="371475"/>
          </a:xfrm>
          <a:prstGeom prst="rect">
            <a:avLst/>
          </a:prstGeom>
          <a:noFill/>
        </p:spPr>
      </p:pic>
      <p:sp>
        <p:nvSpPr>
          <p:cNvPr id="31744" name="Rectangle 1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789040"/>
            <a:ext cx="1962150" cy="371475"/>
          </a:xfrm>
          <a:prstGeom prst="rect">
            <a:avLst/>
          </a:prstGeom>
          <a:noFill/>
        </p:spPr>
      </p:pic>
      <p:sp>
        <p:nvSpPr>
          <p:cNvPr id="31748" name="Rectangle 18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1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149080"/>
            <a:ext cx="1857375" cy="342900"/>
          </a:xfrm>
          <a:prstGeom prst="rect">
            <a:avLst/>
          </a:prstGeom>
          <a:noFill/>
        </p:spPr>
      </p:pic>
      <p:sp>
        <p:nvSpPr>
          <p:cNvPr id="31754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933056"/>
            <a:ext cx="1257300" cy="666750"/>
          </a:xfrm>
          <a:prstGeom prst="rect">
            <a:avLst/>
          </a:prstGeom>
          <a:noFill/>
        </p:spPr>
      </p:pic>
      <p:sp>
        <p:nvSpPr>
          <p:cNvPr id="31760" name="Rectangle 24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61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581128"/>
            <a:ext cx="2276475" cy="619125"/>
          </a:xfrm>
          <a:prstGeom prst="rect">
            <a:avLst/>
          </a:prstGeom>
          <a:noFill/>
        </p:spPr>
      </p:pic>
      <p:sp>
        <p:nvSpPr>
          <p:cNvPr id="31762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9" name="Přímá spojovací čára 338"/>
          <p:cNvCxnSpPr/>
          <p:nvPr/>
        </p:nvCxnSpPr>
        <p:spPr>
          <a:xfrm>
            <a:off x="3563888" y="4509120"/>
            <a:ext cx="237626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5157192"/>
            <a:ext cx="4029075" cy="723900"/>
          </a:xfrm>
          <a:prstGeom prst="rect">
            <a:avLst/>
          </a:prstGeom>
          <a:noFill/>
        </p:spPr>
      </p:pic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5949280"/>
            <a:ext cx="1714500" cy="704850"/>
          </a:xfrm>
          <a:prstGeom prst="rect">
            <a:avLst/>
          </a:prstGeom>
          <a:noFill/>
        </p:spPr>
      </p:pic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6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0"/>
      <p:bldP spid="3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720080"/>
          </a:xfrm>
        </p:spPr>
        <p:txBody>
          <a:bodyPr>
            <a:noAutofit/>
          </a:bodyPr>
          <a:lstStyle/>
          <a:p>
            <a:r>
              <a:rPr lang="cs-CZ" sz="2000" i="1" dirty="0" smtClean="0"/>
              <a:t/>
            </a:r>
            <a:br>
              <a:rPr lang="cs-CZ" sz="2000" i="1" dirty="0" smtClean="0"/>
            </a:br>
            <a:r>
              <a:rPr lang="cs-CZ" sz="2000" dirty="0" smtClean="0"/>
              <a:t>h=8 m, v</a:t>
            </a:r>
            <a:r>
              <a:rPr lang="cs-CZ" sz="2000" baseline="-25000" dirty="0" smtClean="0"/>
              <a:t>0</a:t>
            </a:r>
            <a:r>
              <a:rPr lang="cs-CZ" sz="2000" dirty="0" smtClean="0"/>
              <a:t>=20 m/s, g=9,81 m/s</a:t>
            </a:r>
            <a:r>
              <a:rPr lang="cs-CZ" sz="2000" baseline="30000" dirty="0" smtClean="0"/>
              <a:t>2, </a:t>
            </a:r>
            <a:r>
              <a:rPr lang="cs-CZ" sz="2000" dirty="0" smtClean="0">
                <a:solidFill>
                  <a:srgbClr val="FF0000"/>
                </a:solidFill>
              </a:rPr>
              <a:t>x</a:t>
            </a:r>
            <a:r>
              <a:rPr lang="cs-CZ" sz="2000" baseline="-25000" dirty="0" smtClean="0">
                <a:solidFill>
                  <a:srgbClr val="FF0000"/>
                </a:solidFill>
              </a:rPr>
              <a:t>m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40"/>
          </a:xfrm>
        </p:spPr>
        <p:txBody>
          <a:bodyPr/>
          <a:lstStyle/>
          <a:p>
            <a:pPr>
              <a:buNone/>
            </a:pPr>
            <a:endParaRPr lang="cs-CZ" sz="2000" dirty="0" smtClean="0">
              <a:solidFill>
                <a:srgbClr val="FF0000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Skupina 312"/>
          <p:cNvGrpSpPr/>
          <p:nvPr/>
        </p:nvGrpSpPr>
        <p:grpSpPr>
          <a:xfrm>
            <a:off x="1619672" y="1412776"/>
            <a:ext cx="5850653" cy="5085184"/>
            <a:chOff x="2843808" y="1916832"/>
            <a:chExt cx="5850653" cy="5085184"/>
          </a:xfrm>
        </p:grpSpPr>
        <p:grpSp>
          <p:nvGrpSpPr>
            <p:cNvPr id="13" name="Skupina 299"/>
            <p:cNvGrpSpPr/>
            <p:nvPr/>
          </p:nvGrpSpPr>
          <p:grpSpPr>
            <a:xfrm>
              <a:off x="2843808" y="1988840"/>
              <a:ext cx="5850653" cy="5013176"/>
              <a:chOff x="2843808" y="1844824"/>
              <a:chExt cx="5850653" cy="5013176"/>
            </a:xfrm>
          </p:grpSpPr>
          <p:grpSp>
            <p:nvGrpSpPr>
              <p:cNvPr id="31763" name="Skupina 279"/>
              <p:cNvGrpSpPr/>
              <p:nvPr/>
            </p:nvGrpSpPr>
            <p:grpSpPr>
              <a:xfrm>
                <a:off x="2843808" y="2127645"/>
                <a:ext cx="5850653" cy="4730355"/>
                <a:chOff x="2843808" y="2708920"/>
                <a:chExt cx="5850653" cy="4730355"/>
              </a:xfrm>
            </p:grpSpPr>
            <p:grpSp>
              <p:nvGrpSpPr>
                <p:cNvPr id="31764" name="Skupina 295"/>
                <p:cNvGrpSpPr/>
                <p:nvPr/>
              </p:nvGrpSpPr>
              <p:grpSpPr>
                <a:xfrm>
                  <a:off x="2843808" y="2708920"/>
                  <a:ext cx="5850653" cy="4730355"/>
                  <a:chOff x="1763688" y="2852936"/>
                  <a:chExt cx="5850653" cy="4730355"/>
                </a:xfrm>
              </p:grpSpPr>
              <p:pic>
                <p:nvPicPr>
                  <p:cNvPr id="295" name="Obrázek 294" descr="15562.jpg"/>
                  <p:cNvPicPr>
                    <a:picLocks noChangeAspect="1"/>
                  </p:cNvPicPr>
                  <p:nvPr/>
                </p:nvPicPr>
                <p:blipFill>
                  <a:blip r:embed="rId2" cstate="print"/>
                  <a:stretch>
                    <a:fillRect/>
                  </a:stretch>
                </p:blipFill>
                <p:spPr>
                  <a:xfrm flipH="1">
                    <a:off x="2195736" y="3140968"/>
                    <a:ext cx="646632" cy="648795"/>
                  </a:xfrm>
                  <a:prstGeom prst="rect">
                    <a:avLst/>
                  </a:prstGeom>
                </p:spPr>
              </p:pic>
              <p:grpSp>
                <p:nvGrpSpPr>
                  <p:cNvPr id="31765" name="Skupina 293"/>
                  <p:cNvGrpSpPr/>
                  <p:nvPr/>
                </p:nvGrpSpPr>
                <p:grpSpPr>
                  <a:xfrm>
                    <a:off x="1763688" y="2852936"/>
                    <a:ext cx="5850653" cy="4730355"/>
                    <a:chOff x="1691680" y="2852936"/>
                    <a:chExt cx="5850653" cy="4730355"/>
                  </a:xfrm>
                </p:grpSpPr>
                <p:grpSp>
                  <p:nvGrpSpPr>
                    <p:cNvPr id="31766" name="Skupina 281"/>
                    <p:cNvGrpSpPr/>
                    <p:nvPr/>
                  </p:nvGrpSpPr>
                  <p:grpSpPr>
                    <a:xfrm>
                      <a:off x="2051720" y="2852936"/>
                      <a:ext cx="5490613" cy="4730355"/>
                      <a:chOff x="179512" y="3284984"/>
                      <a:chExt cx="5490613" cy="4730355"/>
                    </a:xfrm>
                  </p:grpSpPr>
                  <p:grpSp>
                    <p:nvGrpSpPr>
                      <p:cNvPr id="31767" name="Skupina 315"/>
                      <p:cNvGrpSpPr/>
                      <p:nvPr/>
                    </p:nvGrpSpPr>
                    <p:grpSpPr>
                      <a:xfrm>
                        <a:off x="251520" y="3356992"/>
                        <a:ext cx="5418605" cy="4658347"/>
                        <a:chOff x="323528" y="2122632"/>
                        <a:chExt cx="5418605" cy="4658347"/>
                      </a:xfrm>
                    </p:grpSpPr>
                    <p:grpSp>
                      <p:nvGrpSpPr>
                        <p:cNvPr id="31768" name="Skupina 313"/>
                        <p:cNvGrpSpPr/>
                        <p:nvPr/>
                      </p:nvGrpSpPr>
                      <p:grpSpPr>
                        <a:xfrm>
                          <a:off x="323528" y="2122632"/>
                          <a:ext cx="5418605" cy="4658347"/>
                          <a:chOff x="323528" y="2122632"/>
                          <a:chExt cx="5418605" cy="4658347"/>
                        </a:xfrm>
                      </p:grpSpPr>
                      <p:cxnSp>
                        <p:nvCxnSpPr>
                          <p:cNvPr id="268" name="Přímá spojovací čára 267"/>
                          <p:cNvCxnSpPr/>
                          <p:nvPr/>
                        </p:nvCxnSpPr>
                        <p:spPr>
                          <a:xfrm>
                            <a:off x="323528" y="2986728"/>
                            <a:ext cx="4536504" cy="1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277" name="Oblouk 276"/>
                          <p:cNvSpPr/>
                          <p:nvPr/>
                        </p:nvSpPr>
                        <p:spPr>
                          <a:xfrm rot="18717726">
                            <a:off x="866997" y="1905842"/>
                            <a:ext cx="4393776" cy="5356497"/>
                          </a:xfrm>
                          <a:prstGeom prst="arc">
                            <a:avLst>
                              <a:gd name="adj1" fmla="val 15905083"/>
                              <a:gd name="adj2" fmla="val 50541"/>
                            </a:avLst>
                          </a:prstGeom>
                          <a:ln w="25400">
                            <a:solidFill>
                              <a:srgbClr val="287F88"/>
                            </a:solidFill>
                            <a:prstDash val="dash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cs-CZ" dirty="0"/>
                          </a:p>
                        </p:txBody>
                      </p:sp>
                      <p:sp>
                        <p:nvSpPr>
                          <p:cNvPr id="286" name="Pravá složená závorka 285"/>
                          <p:cNvSpPr/>
                          <p:nvPr/>
                        </p:nvSpPr>
                        <p:spPr>
                          <a:xfrm rot="5400000">
                            <a:off x="2617965" y="1268353"/>
                            <a:ext cx="216025" cy="3652771"/>
                          </a:xfrm>
                          <a:prstGeom prst="rightBrace">
                            <a:avLst>
                              <a:gd name="adj1" fmla="val 8333"/>
                              <a:gd name="adj2" fmla="val 51006"/>
                            </a:avLst>
                          </a:prstGeom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cs-CZ" dirty="0"/>
                          </a:p>
                        </p:txBody>
                      </p:sp>
                      <p:sp>
                        <p:nvSpPr>
                          <p:cNvPr id="291" name="TextovéPole 290"/>
                          <p:cNvSpPr txBox="1"/>
                          <p:nvPr/>
                        </p:nvSpPr>
                        <p:spPr>
                          <a:xfrm>
                            <a:off x="2483768" y="3202752"/>
                            <a:ext cx="595702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cs-CZ" dirty="0" smtClean="0">
                                <a:solidFill>
                                  <a:srgbClr val="FF0000"/>
                                </a:solidFill>
                              </a:rPr>
                              <a:t>x</a:t>
                            </a:r>
                            <a:r>
                              <a:rPr lang="cs-CZ" baseline="-25000" dirty="0" smtClean="0">
                                <a:solidFill>
                                  <a:srgbClr val="FF0000"/>
                                </a:solidFill>
                              </a:rPr>
                              <a:t>m</a:t>
                            </a:r>
                            <a:endParaRPr lang="cs-CZ" baseline="-25000" dirty="0">
                              <a:solidFill>
                                <a:srgbClr val="FF0000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12" name="TextovéPole 311"/>
                          <p:cNvSpPr txBox="1"/>
                          <p:nvPr/>
                        </p:nvSpPr>
                        <p:spPr>
                          <a:xfrm>
                            <a:off x="899592" y="2122632"/>
                            <a:ext cx="432048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/>
                          <a:p>
                            <a:r>
                              <a:rPr lang="cs-CZ" dirty="0" smtClean="0"/>
                              <a:t>v</a:t>
                            </a:r>
                            <a:r>
                              <a:rPr lang="cs-CZ" baseline="-25000" dirty="0" smtClean="0"/>
                              <a:t>0</a:t>
                            </a:r>
                            <a:endParaRPr lang="cs-CZ" dirty="0"/>
                          </a:p>
                        </p:txBody>
                      </p:sp>
                    </p:grpSp>
                    <p:cxnSp>
                      <p:nvCxnSpPr>
                        <p:cNvPr id="310" name="Přímá spojovací šipka 309"/>
                        <p:cNvCxnSpPr/>
                        <p:nvPr/>
                      </p:nvCxnSpPr>
                      <p:spPr>
                        <a:xfrm flipV="1">
                          <a:off x="899592" y="2122632"/>
                          <a:ext cx="720080" cy="864096"/>
                        </a:xfrm>
                        <a:prstGeom prst="straightConnector1">
                          <a:avLst/>
                        </a:prstGeom>
                        <a:ln w="25400">
                          <a:solidFill>
                            <a:schemeClr val="tx1"/>
                          </a:solidFill>
                          <a:tailEnd type="arrow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274" name="Přímá spojovací čára 273"/>
                      <p:cNvCxnSpPr/>
                      <p:nvPr/>
                    </p:nvCxnSpPr>
                    <p:spPr>
                      <a:xfrm>
                        <a:off x="179512" y="3284984"/>
                        <a:ext cx="4536504" cy="1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90" name="Levá složená závorka 289"/>
                    <p:cNvSpPr/>
                    <p:nvPr/>
                  </p:nvSpPr>
                  <p:spPr>
                    <a:xfrm>
                      <a:off x="1979712" y="2852936"/>
                      <a:ext cx="144016" cy="936104"/>
                    </a:xfrm>
                    <a:prstGeom prst="leftBrace">
                      <a:avLst/>
                    </a:prstGeom>
                    <a:ln w="25400">
                      <a:solidFill>
                        <a:srgbClr val="287F8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cs-CZ" dirty="0"/>
                    </a:p>
                  </p:txBody>
                </p:sp>
                <p:sp>
                  <p:nvSpPr>
                    <p:cNvPr id="293" name="TextovéPole 292"/>
                    <p:cNvSpPr txBox="1"/>
                    <p:nvPr/>
                  </p:nvSpPr>
                  <p:spPr>
                    <a:xfrm>
                      <a:off x="1691680" y="3140968"/>
                      <a:ext cx="21602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cs-CZ" dirty="0" smtClean="0"/>
                        <a:t>h</a:t>
                      </a:r>
                      <a:endParaRPr lang="cs-CZ" dirty="0"/>
                    </a:p>
                  </p:txBody>
                </p:sp>
              </p:grpSp>
            </p:grpSp>
            <p:sp>
              <p:nvSpPr>
                <p:cNvPr id="276" name="Oblouk 275"/>
                <p:cNvSpPr/>
                <p:nvPr/>
              </p:nvSpPr>
              <p:spPr>
                <a:xfrm rot="315747">
                  <a:off x="3808707" y="3309638"/>
                  <a:ext cx="567663" cy="653986"/>
                </a:xfrm>
                <a:prstGeom prst="arc">
                  <a:avLst>
                    <a:gd name="adj1" fmla="val 16179665"/>
                    <a:gd name="adj2" fmla="val 21215496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278" name="TextovéPole 277"/>
                <p:cNvSpPr txBox="1"/>
                <p:nvPr/>
              </p:nvSpPr>
              <p:spPr>
                <a:xfrm>
                  <a:off x="3995935" y="3312173"/>
                  <a:ext cx="516320" cy="597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α</a:t>
                  </a:r>
                  <a:endParaRPr lang="cs-CZ" dirty="0"/>
                </a:p>
              </p:txBody>
            </p:sp>
          </p:grpSp>
          <p:sp>
            <p:nvSpPr>
              <p:cNvPr id="292" name="TextovéPole 291"/>
              <p:cNvSpPr txBox="1"/>
              <p:nvPr/>
            </p:nvSpPr>
            <p:spPr>
              <a:xfrm>
                <a:off x="3563888" y="306896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A</a:t>
                </a:r>
                <a:endParaRPr lang="cs-CZ" dirty="0"/>
              </a:p>
            </p:txBody>
          </p:sp>
          <p:sp>
            <p:nvSpPr>
              <p:cNvPr id="297" name="TextovéPole 296"/>
              <p:cNvSpPr txBox="1"/>
              <p:nvPr/>
            </p:nvSpPr>
            <p:spPr>
              <a:xfrm>
                <a:off x="5436096" y="184482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B</a:t>
                </a:r>
                <a:endParaRPr lang="cs-CZ" dirty="0"/>
              </a:p>
            </p:txBody>
          </p:sp>
          <p:sp>
            <p:nvSpPr>
              <p:cNvPr id="298" name="TextovéPole 297"/>
              <p:cNvSpPr txBox="1"/>
              <p:nvPr/>
            </p:nvSpPr>
            <p:spPr>
              <a:xfrm>
                <a:off x="7452320" y="3068960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C</a:t>
                </a:r>
                <a:endParaRPr lang="cs-CZ" dirty="0"/>
              </a:p>
            </p:txBody>
          </p:sp>
        </p:grpSp>
        <p:grpSp>
          <p:nvGrpSpPr>
            <p:cNvPr id="31769" name="Skupina 310"/>
            <p:cNvGrpSpPr/>
            <p:nvPr/>
          </p:nvGrpSpPr>
          <p:grpSpPr>
            <a:xfrm>
              <a:off x="5580112" y="1916832"/>
              <a:ext cx="1603623" cy="504056"/>
              <a:chOff x="5580112" y="1916832"/>
              <a:chExt cx="1603623" cy="504056"/>
            </a:xfrm>
          </p:grpSpPr>
          <p:pic>
            <p:nvPicPr>
              <p:cNvPr id="3073" name="Picture 1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012160" y="1916832"/>
                <a:ext cx="1171575" cy="342900"/>
              </a:xfrm>
              <a:prstGeom prst="rect">
                <a:avLst/>
              </a:prstGeom>
              <a:noFill/>
            </p:spPr>
          </p:pic>
          <p:sp>
            <p:nvSpPr>
              <p:cNvPr id="306" name="Elipsa 305"/>
              <p:cNvSpPr/>
              <p:nvPr/>
            </p:nvSpPr>
            <p:spPr>
              <a:xfrm>
                <a:off x="5580112" y="2348880"/>
                <a:ext cx="72008" cy="7200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309" name="Přímá spojovací šipka 308"/>
              <p:cNvCxnSpPr/>
              <p:nvPr/>
            </p:nvCxnSpPr>
            <p:spPr>
              <a:xfrm>
                <a:off x="5652120" y="2348880"/>
                <a:ext cx="504056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4" name="Rectangle 1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8" name="Rectangle 18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1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4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60" name="Rectangle 24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61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62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573016"/>
            <a:ext cx="1876425" cy="752475"/>
          </a:xfrm>
          <a:prstGeom prst="rect">
            <a:avLst/>
          </a:prstGeom>
          <a:noFill/>
        </p:spPr>
      </p:pic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4437112"/>
            <a:ext cx="1200150" cy="342900"/>
          </a:xfrm>
          <a:prstGeom prst="rect">
            <a:avLst/>
          </a:prstGeom>
          <a:noFill/>
        </p:spPr>
      </p:pic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573016"/>
            <a:ext cx="1724025" cy="704850"/>
          </a:xfrm>
          <a:prstGeom prst="rect">
            <a:avLst/>
          </a:prstGeom>
          <a:noFill/>
        </p:spPr>
      </p:pic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7594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221088"/>
            <a:ext cx="2990850" cy="1028700"/>
          </a:xfrm>
          <a:prstGeom prst="rect">
            <a:avLst/>
          </a:prstGeom>
          <a:noFill/>
        </p:spPr>
      </p:pic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9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7597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5373216"/>
            <a:ext cx="1400175" cy="342900"/>
          </a:xfrm>
          <a:prstGeom prst="rect">
            <a:avLst/>
          </a:prstGeom>
          <a:noFill/>
        </p:spPr>
      </p:pic>
      <p:sp>
        <p:nvSpPr>
          <p:cNvPr id="6759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cxnSp>
        <p:nvCxnSpPr>
          <p:cNvPr id="344" name="Přímá spojovací čára 343"/>
          <p:cNvCxnSpPr/>
          <p:nvPr/>
        </p:nvCxnSpPr>
        <p:spPr>
          <a:xfrm>
            <a:off x="251520" y="1196752"/>
            <a:ext cx="864096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Přímá spojovací čára 347"/>
          <p:cNvCxnSpPr/>
          <p:nvPr/>
        </p:nvCxnSpPr>
        <p:spPr>
          <a:xfrm>
            <a:off x="1691680" y="4797152"/>
            <a:ext cx="1296144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Přímá spojovací čára 350"/>
          <p:cNvCxnSpPr/>
          <p:nvPr/>
        </p:nvCxnSpPr>
        <p:spPr>
          <a:xfrm>
            <a:off x="5148064" y="5733256"/>
            <a:ext cx="158417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144016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39. Skutečný dostřel samopalu při elevačním úhlu 45° a počáteční rychlosti střely 705 m/s je 2800 m. Porovnejte zadaný údaj s teoretickým dostřelem bez odporu vzduchu. </a:t>
            </a:r>
            <a:br>
              <a:rPr lang="cs-CZ" sz="2000" dirty="0" smtClean="0"/>
            </a:br>
            <a:r>
              <a:rPr lang="cs-CZ" sz="2000" i="1" dirty="0" smtClean="0"/>
              <a:t/>
            </a:r>
            <a:br>
              <a:rPr lang="cs-CZ" sz="2000" i="1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508518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x</a:t>
            </a:r>
            <a:r>
              <a:rPr lang="cs-CZ" sz="2000" baseline="-25000" dirty="0" smtClean="0"/>
              <a:t>s</a:t>
            </a:r>
            <a:r>
              <a:rPr lang="cs-CZ" sz="2000" dirty="0" smtClean="0"/>
              <a:t>=2800 m</a:t>
            </a:r>
          </a:p>
          <a:p>
            <a:pPr>
              <a:buNone/>
            </a:pPr>
            <a:r>
              <a:rPr lang="el-GR" sz="2000" dirty="0" smtClean="0"/>
              <a:t>α</a:t>
            </a:r>
            <a:r>
              <a:rPr lang="cs-CZ" sz="2000" dirty="0" smtClean="0"/>
              <a:t>=45°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0</a:t>
            </a:r>
            <a:r>
              <a:rPr lang="cs-CZ" sz="2000" dirty="0" smtClean="0"/>
              <a:t>=705 m/s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x</a:t>
            </a:r>
            <a:r>
              <a:rPr lang="cs-CZ" sz="2000" baseline="-25000" dirty="0" smtClean="0">
                <a:solidFill>
                  <a:srgbClr val="FF0000"/>
                </a:solidFill>
              </a:rPr>
              <a:t>m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70080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573016"/>
            <a:ext cx="165618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88436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3" name="Skupina 302"/>
          <p:cNvGrpSpPr/>
          <p:nvPr/>
        </p:nvGrpSpPr>
        <p:grpSpPr>
          <a:xfrm>
            <a:off x="899592" y="4365104"/>
            <a:ext cx="9144000" cy="7677705"/>
            <a:chOff x="899591" y="2708920"/>
            <a:chExt cx="9144000" cy="7677705"/>
          </a:xfrm>
        </p:grpSpPr>
        <p:sp>
          <p:nvSpPr>
            <p:cNvPr id="285" name="TextovéPole 284"/>
            <p:cNvSpPr txBox="1"/>
            <p:nvPr/>
          </p:nvSpPr>
          <p:spPr>
            <a:xfrm>
              <a:off x="2123728" y="2708920"/>
              <a:ext cx="774479" cy="597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r>
                <a:rPr lang="cs-CZ" baseline="-25000" dirty="0" smtClean="0"/>
                <a:t>0</a:t>
              </a:r>
              <a:endParaRPr lang="cs-CZ" dirty="0"/>
            </a:p>
          </p:txBody>
        </p:sp>
        <p:grpSp>
          <p:nvGrpSpPr>
            <p:cNvPr id="302" name="Skupina 301"/>
            <p:cNvGrpSpPr/>
            <p:nvPr/>
          </p:nvGrpSpPr>
          <p:grpSpPr>
            <a:xfrm>
              <a:off x="899591" y="2920286"/>
              <a:ext cx="9144000" cy="7466339"/>
              <a:chOff x="899591" y="2920286"/>
              <a:chExt cx="9144000" cy="7466339"/>
            </a:xfrm>
          </p:grpSpPr>
          <p:sp>
            <p:nvSpPr>
              <p:cNvPr id="281" name="Oblouk 280"/>
              <p:cNvSpPr/>
              <p:nvPr/>
            </p:nvSpPr>
            <p:spPr>
              <a:xfrm rot="315747">
                <a:off x="1792484" y="3786505"/>
                <a:ext cx="567663" cy="653986"/>
              </a:xfrm>
              <a:prstGeom prst="arc">
                <a:avLst>
                  <a:gd name="adj1" fmla="val 15295036"/>
                  <a:gd name="adj2" fmla="val 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grpSp>
            <p:nvGrpSpPr>
              <p:cNvPr id="301" name="Skupina 300"/>
              <p:cNvGrpSpPr/>
              <p:nvPr/>
            </p:nvGrpSpPr>
            <p:grpSpPr>
              <a:xfrm>
                <a:off x="899591" y="2920286"/>
                <a:ext cx="9144000" cy="7466339"/>
                <a:chOff x="899591" y="2920286"/>
                <a:chExt cx="9144000" cy="7466339"/>
              </a:xfrm>
            </p:grpSpPr>
            <p:pic>
              <p:nvPicPr>
                <p:cNvPr id="296" name="Obrázek 295" descr="165970.jpg"/>
                <p:cNvPicPr>
                  <a:picLocks noChangeAspect="1"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 rot="18437931" flipH="1">
                  <a:off x="1222037" y="3191853"/>
                  <a:ext cx="1184348" cy="641213"/>
                </a:xfrm>
                <a:prstGeom prst="rect">
                  <a:avLst/>
                </a:prstGeom>
              </p:spPr>
            </p:pic>
            <p:cxnSp>
              <p:nvCxnSpPr>
                <p:cNvPr id="279" name="Přímá spojovací čára 278"/>
                <p:cNvCxnSpPr/>
                <p:nvPr/>
              </p:nvCxnSpPr>
              <p:spPr>
                <a:xfrm>
                  <a:off x="1115616" y="4149080"/>
                  <a:ext cx="6905833" cy="24815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0" name="Oblouk 279"/>
                <p:cNvSpPr/>
                <p:nvPr/>
              </p:nvSpPr>
              <p:spPr>
                <a:xfrm rot="18717726">
                  <a:off x="1925576" y="2268610"/>
                  <a:ext cx="7092030" cy="9144000"/>
                </a:xfrm>
                <a:prstGeom prst="arc">
                  <a:avLst>
                    <a:gd name="adj1" fmla="val 15875725"/>
                    <a:gd name="adj2" fmla="val 21472914"/>
                  </a:avLst>
                </a:prstGeom>
                <a:ln w="25400">
                  <a:solidFill>
                    <a:srgbClr val="287F88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282" name="TextovéPole 281"/>
                <p:cNvSpPr txBox="1"/>
                <p:nvPr/>
              </p:nvSpPr>
              <p:spPr>
                <a:xfrm>
                  <a:off x="1979712" y="3789040"/>
                  <a:ext cx="516320" cy="597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α</a:t>
                  </a:r>
                  <a:endParaRPr lang="cs-CZ" dirty="0"/>
                </a:p>
              </p:txBody>
            </p:sp>
            <p:sp>
              <p:nvSpPr>
                <p:cNvPr id="283" name="Pravá složená závorka 282"/>
                <p:cNvSpPr/>
                <p:nvPr/>
              </p:nvSpPr>
              <p:spPr>
                <a:xfrm rot="5400000">
                  <a:off x="4585595" y="1327172"/>
                  <a:ext cx="332848" cy="5976663"/>
                </a:xfrm>
                <a:prstGeom prst="rightBrace">
                  <a:avLst>
                    <a:gd name="adj1" fmla="val 8333"/>
                    <a:gd name="adj2" fmla="val 51006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284" name="TextovéPole 283"/>
                <p:cNvSpPr txBox="1"/>
                <p:nvPr/>
              </p:nvSpPr>
              <p:spPr>
                <a:xfrm>
                  <a:off x="4499991" y="4509120"/>
                  <a:ext cx="5760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>
                      <a:solidFill>
                        <a:srgbClr val="FF0000"/>
                      </a:solidFill>
                    </a:rPr>
                    <a:t>x</a:t>
                  </a:r>
                  <a:r>
                    <a:rPr lang="cs-CZ" baseline="-25000" dirty="0" smtClean="0">
                      <a:solidFill>
                        <a:srgbClr val="FF0000"/>
                      </a:solidFill>
                    </a:rPr>
                    <a:t>m</a:t>
                  </a:r>
                  <a:endParaRPr lang="cs-CZ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276" name="Přímá spojovací šipka 275"/>
                <p:cNvCxnSpPr/>
                <p:nvPr/>
              </p:nvCxnSpPr>
              <p:spPr>
                <a:xfrm flipV="1">
                  <a:off x="1763688" y="2924944"/>
                  <a:ext cx="864096" cy="1224135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5" name="Přímá spojovací čára 304"/>
          <p:cNvCxnSpPr/>
          <p:nvPr/>
        </p:nvCxnSpPr>
        <p:spPr>
          <a:xfrm>
            <a:off x="5868144" y="2852936"/>
            <a:ext cx="165618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  <p:pic>
        <p:nvPicPr>
          <p:cNvPr id="288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916832"/>
            <a:ext cx="1724025" cy="70485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852936"/>
            <a:ext cx="1495425" cy="657225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492896"/>
            <a:ext cx="1628775" cy="342900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Skupina 309"/>
          <p:cNvGrpSpPr/>
          <p:nvPr/>
        </p:nvGrpSpPr>
        <p:grpSpPr>
          <a:xfrm>
            <a:off x="3563888" y="2492896"/>
            <a:ext cx="3024336" cy="3456384"/>
            <a:chOff x="827584" y="3296133"/>
            <a:chExt cx="2916324" cy="3473589"/>
          </a:xfrm>
        </p:grpSpPr>
        <p:grpSp>
          <p:nvGrpSpPr>
            <p:cNvPr id="309" name="Skupina 308"/>
            <p:cNvGrpSpPr/>
            <p:nvPr/>
          </p:nvGrpSpPr>
          <p:grpSpPr>
            <a:xfrm>
              <a:off x="827584" y="3296133"/>
              <a:ext cx="2916324" cy="3473589"/>
              <a:chOff x="827584" y="3296133"/>
              <a:chExt cx="2916324" cy="3473589"/>
            </a:xfrm>
          </p:grpSpPr>
          <p:grpSp>
            <p:nvGrpSpPr>
              <p:cNvPr id="302" name="Skupina 301"/>
              <p:cNvGrpSpPr/>
              <p:nvPr/>
            </p:nvGrpSpPr>
            <p:grpSpPr>
              <a:xfrm>
                <a:off x="971600" y="4509120"/>
                <a:ext cx="2772308" cy="1800200"/>
                <a:chOff x="971600" y="4509120"/>
                <a:chExt cx="2772308" cy="1800200"/>
              </a:xfrm>
            </p:grpSpPr>
            <p:pic>
              <p:nvPicPr>
                <p:cNvPr id="289" name="Obrázek 288" descr="siku-blister---osobni-vagon.jpg"/>
                <p:cNvPicPr>
                  <a:picLocks noChangeAspect="1"/>
                </p:cNvPicPr>
                <p:nvPr/>
              </p:nvPicPr>
              <p:blipFill>
                <a:blip r:embed="rId2" cstate="print"/>
                <a:srcRect t="8146" r="7898" b="42977"/>
                <a:stretch>
                  <a:fillRect/>
                </a:stretch>
              </p:blipFill>
              <p:spPr>
                <a:xfrm>
                  <a:off x="971600" y="4797152"/>
                  <a:ext cx="2772308" cy="1512168"/>
                </a:xfrm>
                <a:prstGeom prst="rect">
                  <a:avLst/>
                </a:prstGeom>
              </p:spPr>
            </p:pic>
            <p:cxnSp>
              <p:nvCxnSpPr>
                <p:cNvPr id="299" name="Přímá spojovací šipka 298"/>
                <p:cNvCxnSpPr/>
                <p:nvPr/>
              </p:nvCxnSpPr>
              <p:spPr>
                <a:xfrm>
                  <a:off x="2555776" y="4581128"/>
                  <a:ext cx="1080120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1" name="TextovéPole 300"/>
                <p:cNvSpPr txBox="1"/>
                <p:nvPr/>
              </p:nvSpPr>
              <p:spPr>
                <a:xfrm>
                  <a:off x="2843808" y="4509120"/>
                  <a:ext cx="5040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v</a:t>
                  </a:r>
                  <a:r>
                    <a:rPr lang="cs-CZ" baseline="-25000" dirty="0" smtClean="0"/>
                    <a:t>v</a:t>
                  </a:r>
                  <a:endParaRPr lang="cs-CZ" dirty="0"/>
                </a:p>
              </p:txBody>
            </p:sp>
          </p:grpSp>
          <p:grpSp>
            <p:nvGrpSpPr>
              <p:cNvPr id="295" name="Skupina 294"/>
              <p:cNvGrpSpPr/>
              <p:nvPr/>
            </p:nvGrpSpPr>
            <p:grpSpPr>
              <a:xfrm>
                <a:off x="2577379" y="3296133"/>
                <a:ext cx="1160228" cy="676875"/>
                <a:chOff x="2577379" y="3296133"/>
                <a:chExt cx="1160228" cy="676875"/>
              </a:xfrm>
            </p:grpSpPr>
            <p:pic>
              <p:nvPicPr>
                <p:cNvPr id="288" name="Obrázek 287" descr="1187-1636-large.jpg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2577379" y="3296133"/>
                  <a:ext cx="676876" cy="676875"/>
                </a:xfrm>
                <a:prstGeom prst="rect">
                  <a:avLst/>
                </a:prstGeom>
              </p:spPr>
            </p:pic>
            <p:cxnSp>
              <p:nvCxnSpPr>
                <p:cNvPr id="291" name="Přímá spojovací šipka 290"/>
                <p:cNvCxnSpPr/>
                <p:nvPr/>
              </p:nvCxnSpPr>
              <p:spPr>
                <a:xfrm>
                  <a:off x="3161543" y="3587882"/>
                  <a:ext cx="504056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2" name="TextovéPole 291"/>
                <p:cNvSpPr txBox="1"/>
                <p:nvPr/>
              </p:nvSpPr>
              <p:spPr>
                <a:xfrm>
                  <a:off x="3233551" y="3515874"/>
                  <a:ext cx="5040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v</a:t>
                  </a:r>
                  <a:r>
                    <a:rPr lang="cs-CZ" baseline="-25000" dirty="0" smtClean="0"/>
                    <a:t>0</a:t>
                  </a:r>
                  <a:endParaRPr lang="cs-CZ" dirty="0"/>
                </a:p>
              </p:txBody>
            </p:sp>
          </p:grpSp>
          <p:grpSp>
            <p:nvGrpSpPr>
              <p:cNvPr id="297" name="Skupina 296"/>
              <p:cNvGrpSpPr/>
              <p:nvPr/>
            </p:nvGrpSpPr>
            <p:grpSpPr>
              <a:xfrm>
                <a:off x="827584" y="3933056"/>
                <a:ext cx="2160240" cy="873388"/>
                <a:chOff x="827584" y="3933056"/>
                <a:chExt cx="2160240" cy="873388"/>
              </a:xfrm>
            </p:grpSpPr>
            <p:sp>
              <p:nvSpPr>
                <p:cNvPr id="287" name="Obdélník 286"/>
                <p:cNvSpPr/>
                <p:nvPr/>
              </p:nvSpPr>
              <p:spPr>
                <a:xfrm>
                  <a:off x="1331640" y="3933056"/>
                  <a:ext cx="1656184" cy="288032"/>
                </a:xfrm>
                <a:prstGeom prst="rect">
                  <a:avLst/>
                </a:prstGeom>
                <a:solidFill>
                  <a:schemeClr val="tx1"/>
                </a:solidFill>
                <a:ln w="635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 dirty="0"/>
                </a:p>
              </p:txBody>
            </p:sp>
            <p:sp>
              <p:nvSpPr>
                <p:cNvPr id="294" name="TextovéPole 293"/>
                <p:cNvSpPr txBox="1"/>
                <p:nvPr/>
              </p:nvSpPr>
              <p:spPr>
                <a:xfrm>
                  <a:off x="827584" y="4437112"/>
                  <a:ext cx="57606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dirty="0" smtClean="0"/>
                    <a:t>h</a:t>
                  </a:r>
                  <a:endParaRPr lang="cs-CZ" dirty="0"/>
                </a:p>
              </p:txBody>
            </p:sp>
          </p:grpSp>
          <p:sp>
            <p:nvSpPr>
              <p:cNvPr id="307" name="Levá složená závorka 306"/>
              <p:cNvSpPr/>
              <p:nvPr/>
            </p:nvSpPr>
            <p:spPr>
              <a:xfrm rot="16200000">
                <a:off x="2339752" y="5085184"/>
                <a:ext cx="288032" cy="2304256"/>
              </a:xfrm>
              <a:prstGeom prst="leftBrace">
                <a:avLst>
                  <a:gd name="adj1" fmla="val 8333"/>
                  <a:gd name="adj2" fmla="val 4876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308" name="TextovéPole 307"/>
              <p:cNvSpPr txBox="1"/>
              <p:nvPr/>
            </p:nvSpPr>
            <p:spPr>
              <a:xfrm>
                <a:off x="2339752" y="6381328"/>
                <a:ext cx="576064" cy="388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l</a:t>
                </a:r>
                <a:r>
                  <a:rPr lang="cs-CZ" baseline="-25000" dirty="0" smtClean="0"/>
                  <a:t>v</a:t>
                </a:r>
                <a:endParaRPr lang="cs-CZ" dirty="0"/>
              </a:p>
            </p:txBody>
          </p:sp>
        </p:grpSp>
        <p:sp>
          <p:nvSpPr>
            <p:cNvPr id="293" name="Levá složená závorka 292"/>
            <p:cNvSpPr/>
            <p:nvPr/>
          </p:nvSpPr>
          <p:spPr>
            <a:xfrm>
              <a:off x="1115616" y="4221088"/>
              <a:ext cx="216024" cy="792088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64488" cy="2304256"/>
          </a:xfrm>
        </p:spPr>
        <p:txBody>
          <a:bodyPr>
            <a:noAutofit/>
          </a:bodyPr>
          <a:lstStyle/>
          <a:p>
            <a:r>
              <a:rPr lang="cs-CZ" sz="2000" dirty="0" smtClean="0"/>
              <a:t>40. Ve filmu je potřeba natočit scénu, ve které muž skáče z mostu na střechu vagónu projíždějícího vlaku. Skok považujme za vodorovný vrh s počáteční rychlostí 3 m/s. Výškový rozdíl mezi střechou vagónu a mostem je 4 m, délka vagónu je 15 m a vlak jede rychlostí 35 km/h. Určete místo dopadu, skočí-li muž v okamžiku, kdy pod mostem právě projíždí přední část vagónu.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636912"/>
            <a:ext cx="8784976" cy="4221088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0</a:t>
            </a:r>
            <a:r>
              <a:rPr lang="cs-CZ" sz="2000" dirty="0" smtClean="0"/>
              <a:t>=3 m/s</a:t>
            </a:r>
          </a:p>
          <a:p>
            <a:pPr>
              <a:buNone/>
            </a:pPr>
            <a:r>
              <a:rPr lang="cs-CZ" sz="2000" dirty="0" smtClean="0"/>
              <a:t>h=4 m</a:t>
            </a:r>
          </a:p>
          <a:p>
            <a:pPr>
              <a:buNone/>
            </a:pPr>
            <a:r>
              <a:rPr lang="cs-CZ" sz="2000" dirty="0" smtClean="0"/>
              <a:t>l</a:t>
            </a:r>
            <a:r>
              <a:rPr lang="cs-CZ" sz="2000" baseline="-25000" dirty="0" smtClean="0"/>
              <a:t>v</a:t>
            </a:r>
            <a:r>
              <a:rPr lang="cs-CZ" sz="2000" dirty="0" smtClean="0"/>
              <a:t>=15 m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v</a:t>
            </a:r>
            <a:r>
              <a:rPr lang="cs-CZ" sz="2000" dirty="0" smtClean="0"/>
              <a:t>=35 km/h</a:t>
            </a:r>
          </a:p>
          <a:p>
            <a:pPr>
              <a:buNone/>
            </a:pPr>
            <a:r>
              <a:rPr lang="cs-CZ" sz="2000" dirty="0" smtClean="0"/>
              <a:t>g=9,81 m/s</a:t>
            </a:r>
            <a:r>
              <a:rPr lang="cs-CZ" sz="2000" baseline="30000" dirty="0" smtClean="0"/>
              <a:t>2</a:t>
            </a:r>
            <a:endParaRPr lang="cs-CZ" sz="2000" dirty="0" smtClean="0"/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l=?; s=?; x=?</a:t>
            </a:r>
          </a:p>
          <a:p>
            <a:pPr>
              <a:buNone/>
            </a:pPr>
            <a:endParaRPr lang="cs-CZ" sz="2000" dirty="0" smtClean="0">
              <a:solidFill>
                <a:srgbClr val="FF0000"/>
              </a:solidFill>
            </a:endParaRP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564904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4797152"/>
            <a:ext cx="295232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9269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70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4" name="Přímá spojovací čára 173"/>
          <p:cNvCxnSpPr/>
          <p:nvPr/>
        </p:nvCxnSpPr>
        <p:spPr>
          <a:xfrm>
            <a:off x="7524328" y="6858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0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098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07" name="Rectangle 2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197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0" name="Rectangle 24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3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0206" name="Rectangle 3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0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1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28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3284" name="Rectangle 3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5318" name="Rectangle 2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0" name="TextovéPole 299"/>
          <p:cNvSpPr txBox="1"/>
          <p:nvPr/>
        </p:nvSpPr>
        <p:spPr>
          <a:xfrm>
            <a:off x="179512" y="60932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013176"/>
            <a:ext cx="1047750" cy="619125"/>
          </a:xfrm>
          <a:prstGeom prst="rect">
            <a:avLst/>
          </a:prstGeom>
          <a:noFill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5733256"/>
            <a:ext cx="914400" cy="942975"/>
          </a:xfrm>
          <a:prstGeom prst="rect">
            <a:avLst/>
          </a:prstGeom>
          <a:noFill/>
        </p:spPr>
      </p:pic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19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4869160"/>
            <a:ext cx="1104900" cy="942975"/>
          </a:xfrm>
          <a:prstGeom prst="rect">
            <a:avLst/>
          </a:prstGeom>
          <a:noFill/>
        </p:spPr>
      </p:pic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22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6093296"/>
            <a:ext cx="952500" cy="342900"/>
          </a:xfrm>
          <a:prstGeom prst="rect">
            <a:avLst/>
          </a:prstGeom>
          <a:noFill/>
        </p:spPr>
      </p:pic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6" name="Přímá spojovací čára 315"/>
          <p:cNvCxnSpPr/>
          <p:nvPr/>
        </p:nvCxnSpPr>
        <p:spPr>
          <a:xfrm>
            <a:off x="2051720" y="6453336"/>
            <a:ext cx="115212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2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28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6237312"/>
            <a:ext cx="1314450" cy="342900"/>
          </a:xfrm>
          <a:prstGeom prst="rect">
            <a:avLst/>
          </a:prstGeom>
          <a:noFill/>
        </p:spPr>
      </p:pic>
      <p:sp>
        <p:nvSpPr>
          <p:cNvPr id="6453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3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64533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8" name="Přímá spojovací čára 327"/>
          <p:cNvCxnSpPr/>
          <p:nvPr/>
        </p:nvCxnSpPr>
        <p:spPr>
          <a:xfrm>
            <a:off x="5292080" y="6309320"/>
            <a:ext cx="122413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3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34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5517232"/>
            <a:ext cx="990600" cy="342900"/>
          </a:xfrm>
          <a:prstGeom prst="rect">
            <a:avLst/>
          </a:prstGeom>
          <a:noFill/>
        </p:spPr>
      </p:pic>
      <p:sp>
        <p:nvSpPr>
          <p:cNvPr id="64536" name="Rectangle 24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3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37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5949280"/>
            <a:ext cx="1057275" cy="342900"/>
          </a:xfrm>
          <a:prstGeom prst="rect">
            <a:avLst/>
          </a:prstGeom>
          <a:noFill/>
        </p:spPr>
      </p:pic>
      <p:sp>
        <p:nvSpPr>
          <p:cNvPr id="64539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4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40" name="Picture 2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5877272"/>
            <a:ext cx="1447800" cy="342900"/>
          </a:xfrm>
          <a:prstGeom prst="rect">
            <a:avLst/>
          </a:prstGeom>
          <a:noFill/>
        </p:spPr>
      </p:pic>
      <p:sp>
        <p:nvSpPr>
          <p:cNvPr id="64542" name="Rectangle 3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44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43" name="Picture 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6237312"/>
            <a:ext cx="885825" cy="342900"/>
          </a:xfrm>
          <a:prstGeom prst="rect">
            <a:avLst/>
          </a:prstGeom>
          <a:noFill/>
        </p:spPr>
      </p:pic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3" name="Přímá spojovací čára 342"/>
          <p:cNvCxnSpPr/>
          <p:nvPr/>
        </p:nvCxnSpPr>
        <p:spPr>
          <a:xfrm>
            <a:off x="7092280" y="6597352"/>
            <a:ext cx="100811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53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52" name="Picture 40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2708920"/>
            <a:ext cx="1152525" cy="942975"/>
          </a:xfrm>
          <a:prstGeom prst="rect">
            <a:avLst/>
          </a:prstGeom>
          <a:noFill/>
        </p:spPr>
      </p:pic>
      <p:sp>
        <p:nvSpPr>
          <p:cNvPr id="64554" name="Rectangle 42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56" name="Rectangle 4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55" name="Picture 4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733256"/>
            <a:ext cx="895350" cy="342900"/>
          </a:xfrm>
          <a:prstGeom prst="rect">
            <a:avLst/>
          </a:prstGeom>
          <a:noFill/>
        </p:spPr>
      </p:pic>
      <p:sp>
        <p:nvSpPr>
          <p:cNvPr id="64557" name="Rectangle 4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58" name="Picture 46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789040"/>
            <a:ext cx="1323975" cy="942975"/>
          </a:xfrm>
          <a:prstGeom prst="rect">
            <a:avLst/>
          </a:prstGeom>
          <a:noFill/>
        </p:spPr>
      </p:pic>
      <p:sp>
        <p:nvSpPr>
          <p:cNvPr id="64560" name="Rectangle 48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62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4561" name="Picture 49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4941168"/>
            <a:ext cx="1028700" cy="342900"/>
          </a:xfrm>
          <a:prstGeom prst="rect">
            <a:avLst/>
          </a:prstGeom>
          <a:noFill/>
        </p:spPr>
      </p:pic>
      <p:cxnSp>
        <p:nvCxnSpPr>
          <p:cNvPr id="361" name="Přímá spojovací čára 360"/>
          <p:cNvCxnSpPr/>
          <p:nvPr/>
        </p:nvCxnSpPr>
        <p:spPr>
          <a:xfrm>
            <a:off x="7092280" y="5301208"/>
            <a:ext cx="115212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Obdélník 323"/>
          <p:cNvSpPr/>
          <p:nvPr/>
        </p:nvSpPr>
        <p:spPr>
          <a:xfrm>
            <a:off x="1763688" y="3645024"/>
            <a:ext cx="14173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9,72 m/s</a:t>
            </a:r>
            <a:endParaRPr lang="cs-CZ" sz="2000" dirty="0"/>
          </a:p>
        </p:txBody>
      </p:sp>
      <p:sp>
        <p:nvSpPr>
          <p:cNvPr id="325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539552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Vrhy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420888"/>
            <a:ext cx="8712968" cy="4437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s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=15 m</a:t>
            </a:r>
          </a:p>
          <a:p>
            <a:pPr>
              <a:buNone/>
            </a:pPr>
            <a:r>
              <a:rPr lang="cs-CZ" sz="2000" dirty="0" smtClean="0"/>
              <a:t>s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=45 m</a:t>
            </a:r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=3 s</a:t>
            </a:r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=5 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</a:t>
            </a:r>
            <a:r>
              <a:rPr lang="cs-CZ" sz="2000" baseline="-25000" dirty="0" smtClean="0">
                <a:solidFill>
                  <a:srgbClr val="FF0000"/>
                </a:solidFill>
              </a:rPr>
              <a:t>a</a:t>
            </a:r>
            <a:r>
              <a:rPr lang="cs-CZ" sz="2000" dirty="0" smtClean="0">
                <a:solidFill>
                  <a:srgbClr val="FF0000"/>
                </a:solidFill>
              </a:rPr>
              <a:t>=?; v</a:t>
            </a:r>
            <a:r>
              <a:rPr lang="cs-CZ" sz="2000" baseline="-25000" dirty="0" smtClean="0">
                <a:solidFill>
                  <a:srgbClr val="FF0000"/>
                </a:solidFill>
              </a:rPr>
              <a:t>b</a:t>
            </a:r>
            <a:r>
              <a:rPr lang="cs-CZ" sz="2000" dirty="0" smtClean="0">
                <a:solidFill>
                  <a:srgbClr val="FF0000"/>
                </a:solidFill>
              </a:rPr>
              <a:t>=?; v</a:t>
            </a:r>
            <a:r>
              <a:rPr lang="cs-CZ" sz="2000" baseline="-25000" dirty="0" smtClean="0">
                <a:solidFill>
                  <a:srgbClr val="FF0000"/>
                </a:solidFill>
              </a:rPr>
              <a:t>c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r>
              <a:rPr lang="cs-CZ" sz="2000" dirty="0" smtClean="0"/>
              <a:t>                            </a:t>
            </a:r>
            <a:endParaRPr lang="cs-CZ" sz="2000" dirty="0"/>
          </a:p>
        </p:txBody>
      </p:sp>
      <p:pic>
        <p:nvPicPr>
          <p:cNvPr id="16" name="Obrázek 15" descr="0703_z+2007_koenigsegg_ccx+pro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089494"/>
            <a:ext cx="2358008" cy="1768506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964488" cy="144016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3. Automobil urazil za první tři sekundy pohybu dráhu 15m, za následujících pět sekund dráhu 45 m. Vypočtěte průměrnou rychlost automobilu </a:t>
            </a:r>
            <a:br>
              <a:rPr lang="cs-CZ" sz="2000" dirty="0" smtClean="0"/>
            </a:br>
            <a:r>
              <a:rPr lang="cs-CZ" sz="2000" dirty="0" smtClean="0"/>
              <a:t>a) V prvních třech sekundách pohybu.</a:t>
            </a:r>
            <a:br>
              <a:rPr lang="cs-CZ" sz="2000" dirty="0" smtClean="0"/>
            </a:br>
            <a:r>
              <a:rPr lang="cs-CZ" sz="2000" dirty="0" smtClean="0"/>
              <a:t>b) V následujících pěti sekundách. </a:t>
            </a:r>
            <a:br>
              <a:rPr lang="cs-CZ" sz="2000" dirty="0" smtClean="0"/>
            </a:br>
            <a:r>
              <a:rPr lang="cs-CZ" sz="2000" dirty="0" smtClean="0"/>
              <a:t>c) V prvních osmi sekundách pohybu .</a:t>
            </a:r>
            <a:endParaRPr lang="cs-CZ" sz="2000" dirty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2348880"/>
            <a:ext cx="8568952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4221088"/>
            <a:ext cx="2016224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Skupina 44"/>
          <p:cNvGrpSpPr/>
          <p:nvPr/>
        </p:nvGrpSpPr>
        <p:grpSpPr>
          <a:xfrm>
            <a:off x="3059832" y="4904492"/>
            <a:ext cx="5760640" cy="1953508"/>
            <a:chOff x="3131840" y="3140968"/>
            <a:chExt cx="5760640" cy="1953508"/>
          </a:xfrm>
        </p:grpSpPr>
        <p:sp>
          <p:nvSpPr>
            <p:cNvPr id="14" name="Levá složená závorka 13"/>
            <p:cNvSpPr/>
            <p:nvPr/>
          </p:nvSpPr>
          <p:spPr>
            <a:xfrm rot="16200000">
              <a:off x="3851920" y="3717032"/>
              <a:ext cx="288032" cy="1728192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18" name="Přímá spojovací čára 17"/>
            <p:cNvCxnSpPr/>
            <p:nvPr/>
          </p:nvCxnSpPr>
          <p:spPr>
            <a:xfrm>
              <a:off x="3131840" y="3284984"/>
              <a:ext cx="0" cy="144016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Levá složená závorka 18"/>
            <p:cNvSpPr/>
            <p:nvPr/>
          </p:nvSpPr>
          <p:spPr>
            <a:xfrm rot="16200000">
              <a:off x="6444208" y="2852936"/>
              <a:ext cx="288032" cy="3456384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21" name="Přímá spojovací čára 20"/>
            <p:cNvCxnSpPr/>
            <p:nvPr/>
          </p:nvCxnSpPr>
          <p:spPr>
            <a:xfrm>
              <a:off x="8316416" y="3284984"/>
              <a:ext cx="0" cy="1440160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římá spojovací čára 24"/>
            <p:cNvCxnSpPr/>
            <p:nvPr/>
          </p:nvCxnSpPr>
          <p:spPr>
            <a:xfrm flipV="1">
              <a:off x="4860032" y="3284984"/>
              <a:ext cx="0" cy="1296144"/>
            </a:xfrm>
            <a:prstGeom prst="line">
              <a:avLst/>
            </a:prstGeom>
            <a:ln w="25400">
              <a:solidFill>
                <a:srgbClr val="287F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ovéPole 31"/>
            <p:cNvSpPr txBox="1"/>
            <p:nvPr/>
          </p:nvSpPr>
          <p:spPr>
            <a:xfrm>
              <a:off x="3851920" y="4725144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1</a:t>
              </a:r>
              <a:endParaRPr lang="cs-CZ" baseline="-25000" dirty="0"/>
            </a:p>
          </p:txBody>
        </p:sp>
        <p:sp>
          <p:nvSpPr>
            <p:cNvPr id="33" name="TextovéPole 32"/>
            <p:cNvSpPr txBox="1"/>
            <p:nvPr/>
          </p:nvSpPr>
          <p:spPr>
            <a:xfrm>
              <a:off x="6444208" y="4725144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2</a:t>
              </a:r>
              <a:endParaRPr lang="cs-CZ" baseline="-25000" dirty="0"/>
            </a:p>
          </p:txBody>
        </p:sp>
        <p:sp>
          <p:nvSpPr>
            <p:cNvPr id="38" name="TextovéPole 37"/>
            <p:cNvSpPr txBox="1"/>
            <p:nvPr/>
          </p:nvSpPr>
          <p:spPr>
            <a:xfrm>
              <a:off x="3131840" y="314096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</a:t>
              </a:r>
              <a:r>
                <a:rPr lang="cs-CZ" baseline="-25000" dirty="0" smtClean="0"/>
                <a:t>0</a:t>
              </a:r>
              <a:r>
                <a:rPr lang="cs-CZ" dirty="0" smtClean="0"/>
                <a:t>=0</a:t>
              </a:r>
              <a:endParaRPr lang="cs-CZ" baseline="-25000" dirty="0"/>
            </a:p>
          </p:txBody>
        </p:sp>
        <p:sp>
          <p:nvSpPr>
            <p:cNvPr id="39" name="TextovéPole 38"/>
            <p:cNvSpPr txBox="1"/>
            <p:nvPr/>
          </p:nvSpPr>
          <p:spPr>
            <a:xfrm>
              <a:off x="4860032" y="3140968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</a:t>
              </a:r>
              <a:r>
                <a:rPr lang="cs-CZ" baseline="-25000" dirty="0" smtClean="0"/>
                <a:t>1</a:t>
              </a:r>
              <a:endParaRPr lang="cs-CZ" baseline="-25000" dirty="0"/>
            </a:p>
          </p:txBody>
        </p:sp>
        <p:sp>
          <p:nvSpPr>
            <p:cNvPr id="40" name="TextovéPole 39"/>
            <p:cNvSpPr txBox="1"/>
            <p:nvPr/>
          </p:nvSpPr>
          <p:spPr>
            <a:xfrm>
              <a:off x="8316416" y="3140968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</a:t>
              </a:r>
              <a:r>
                <a:rPr lang="cs-CZ" baseline="-25000" dirty="0" smtClean="0"/>
                <a:t>2</a:t>
              </a:r>
              <a:endParaRPr lang="cs-CZ" baseline="-25000" dirty="0"/>
            </a:p>
          </p:txBody>
        </p:sp>
        <p:sp>
          <p:nvSpPr>
            <p:cNvPr id="43" name="Šipka doprava 42"/>
            <p:cNvSpPr/>
            <p:nvPr/>
          </p:nvSpPr>
          <p:spPr>
            <a:xfrm>
              <a:off x="3203848" y="3573016"/>
              <a:ext cx="648072" cy="144016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44" name="TextovéPole 43"/>
            <p:cNvSpPr txBox="1"/>
            <p:nvPr/>
          </p:nvSpPr>
          <p:spPr>
            <a:xfrm>
              <a:off x="3347864" y="360969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>
                  <a:solidFill>
                    <a:srgbClr val="FF0000"/>
                  </a:solidFill>
                </a:rPr>
                <a:t>v</a:t>
              </a:r>
              <a:endParaRPr lang="cs-CZ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73" name="Přímá spojovací čára 72"/>
          <p:cNvCxnSpPr/>
          <p:nvPr/>
        </p:nvCxnSpPr>
        <p:spPr>
          <a:xfrm>
            <a:off x="3131840" y="4581128"/>
            <a:ext cx="1512168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římá spojovací čára 73"/>
          <p:cNvCxnSpPr/>
          <p:nvPr/>
        </p:nvCxnSpPr>
        <p:spPr>
          <a:xfrm>
            <a:off x="4860032" y="4581128"/>
            <a:ext cx="144016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římá spojovací čára 74"/>
          <p:cNvCxnSpPr/>
          <p:nvPr/>
        </p:nvCxnSpPr>
        <p:spPr>
          <a:xfrm>
            <a:off x="6588224" y="4581128"/>
            <a:ext cx="165618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7" y="2780928"/>
            <a:ext cx="864097" cy="617213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2780928"/>
            <a:ext cx="864096" cy="610502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780928"/>
            <a:ext cx="1372387" cy="648072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501008"/>
            <a:ext cx="936104" cy="640492"/>
          </a:xfrm>
          <a:prstGeom prst="rect">
            <a:avLst/>
          </a:prstGeom>
          <a:noFill/>
        </p:spPr>
      </p:pic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221088"/>
            <a:ext cx="1512168" cy="351213"/>
          </a:xfrm>
          <a:prstGeom prst="rect">
            <a:avLst/>
          </a:prstGeom>
          <a:noFill/>
        </p:spPr>
      </p:pic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501008"/>
            <a:ext cx="977094" cy="648072"/>
          </a:xfrm>
          <a:prstGeom prst="rect">
            <a:avLst/>
          </a:prstGeom>
          <a:noFill/>
        </p:spPr>
      </p:pic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4201450"/>
            <a:ext cx="1296144" cy="353494"/>
          </a:xfrm>
          <a:prstGeom prst="rect">
            <a:avLst/>
          </a:prstGeom>
          <a:noFill/>
        </p:spPr>
      </p:pic>
      <p:sp>
        <p:nvSpPr>
          <p:cNvPr id="5141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501008"/>
            <a:ext cx="936105" cy="627287"/>
          </a:xfrm>
          <a:prstGeom prst="rect">
            <a:avLst/>
          </a:prstGeom>
          <a:noFill/>
        </p:spPr>
      </p:pic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4221088"/>
            <a:ext cx="1370153" cy="360040"/>
          </a:xfrm>
          <a:prstGeom prst="rect">
            <a:avLst/>
          </a:prstGeom>
          <a:noFill/>
        </p:spPr>
      </p:pic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0.57205 -0.0030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1728192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4. Těleso urazilo třetinu své dráhy rychlostí 36 km/h. Zbylou část dráhy    300 m urazilo za 60 s. Určete průměrnou rychlost tělesa na celé dráze.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445224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1</a:t>
            </a:r>
            <a:r>
              <a:rPr lang="cs-CZ" sz="2000" dirty="0" smtClean="0"/>
              <a:t>=36 km/h</a:t>
            </a:r>
          </a:p>
          <a:p>
            <a:pPr>
              <a:buNone/>
            </a:pPr>
            <a:r>
              <a:rPr lang="cs-CZ" sz="2000" dirty="0" smtClean="0"/>
              <a:t>s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=300 m</a:t>
            </a:r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2</a:t>
            </a:r>
            <a:r>
              <a:rPr lang="cs-CZ" sz="2000" dirty="0" smtClean="0"/>
              <a:t>=60 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v</a:t>
            </a:r>
            <a:r>
              <a:rPr lang="cs-CZ" sz="2000" baseline="-25000" dirty="0" smtClean="0">
                <a:solidFill>
                  <a:srgbClr val="FF0000"/>
                </a:solidFill>
              </a:rPr>
              <a:t>p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340768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924944"/>
            <a:ext cx="2664296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grpSp>
        <p:nvGrpSpPr>
          <p:cNvPr id="159" name="Skupina 158"/>
          <p:cNvGrpSpPr/>
          <p:nvPr/>
        </p:nvGrpSpPr>
        <p:grpSpPr>
          <a:xfrm>
            <a:off x="611560" y="4509120"/>
            <a:ext cx="7992888" cy="2169532"/>
            <a:chOff x="611560" y="2564904"/>
            <a:chExt cx="7992888" cy="2169532"/>
          </a:xfrm>
        </p:grpSpPr>
        <p:sp>
          <p:nvSpPr>
            <p:cNvPr id="52" name="TextovéPole 51"/>
            <p:cNvSpPr txBox="1"/>
            <p:nvPr/>
          </p:nvSpPr>
          <p:spPr>
            <a:xfrm>
              <a:off x="5796136" y="4365104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2</a:t>
              </a:r>
              <a:endParaRPr lang="cs-CZ" dirty="0"/>
            </a:p>
          </p:txBody>
        </p:sp>
        <p:grpSp>
          <p:nvGrpSpPr>
            <p:cNvPr id="158" name="Skupina 157"/>
            <p:cNvGrpSpPr/>
            <p:nvPr/>
          </p:nvGrpSpPr>
          <p:grpSpPr>
            <a:xfrm>
              <a:off x="611560" y="2564904"/>
              <a:ext cx="7992888" cy="2169532"/>
              <a:chOff x="611560" y="2564904"/>
              <a:chExt cx="7992888" cy="2169532"/>
            </a:xfrm>
          </p:grpSpPr>
          <p:sp>
            <p:nvSpPr>
              <p:cNvPr id="22" name="Levá složená závorka 21"/>
              <p:cNvSpPr/>
              <p:nvPr/>
            </p:nvSpPr>
            <p:spPr>
              <a:xfrm rot="16200000">
                <a:off x="1799692" y="2240868"/>
                <a:ext cx="288032" cy="2664296"/>
              </a:xfrm>
              <a:prstGeom prst="leftBrac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25" name="Levá složená závorka 24"/>
              <p:cNvSpPr/>
              <p:nvPr/>
            </p:nvSpPr>
            <p:spPr>
              <a:xfrm rot="16200000">
                <a:off x="4463988" y="2240868"/>
                <a:ext cx="288032" cy="2664296"/>
              </a:xfrm>
              <a:prstGeom prst="leftBrac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26" name="Levá složená závorka 25"/>
              <p:cNvSpPr/>
              <p:nvPr/>
            </p:nvSpPr>
            <p:spPr>
              <a:xfrm rot="16200000">
                <a:off x="7128284" y="2240868"/>
                <a:ext cx="288032" cy="2664296"/>
              </a:xfrm>
              <a:prstGeom prst="leftBrac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28" name="Přímá spojovací čára 27"/>
              <p:cNvCxnSpPr/>
              <p:nvPr/>
            </p:nvCxnSpPr>
            <p:spPr>
              <a:xfrm>
                <a:off x="3275856" y="2996952"/>
                <a:ext cx="0" cy="576064"/>
              </a:xfrm>
              <a:prstGeom prst="lin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Přímá spojovací čára 29"/>
              <p:cNvCxnSpPr/>
              <p:nvPr/>
            </p:nvCxnSpPr>
            <p:spPr>
              <a:xfrm flipV="1">
                <a:off x="8604448" y="2996952"/>
                <a:ext cx="0" cy="576064"/>
              </a:xfrm>
              <a:prstGeom prst="lin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Přímá spojovací šipka 34"/>
              <p:cNvCxnSpPr/>
              <p:nvPr/>
            </p:nvCxnSpPr>
            <p:spPr>
              <a:xfrm>
                <a:off x="3275856" y="3140968"/>
                <a:ext cx="5328592" cy="0"/>
              </a:xfrm>
              <a:prstGeom prst="straightConnector1">
                <a:avLst/>
              </a:prstGeom>
              <a:ln w="25400">
                <a:solidFill>
                  <a:srgbClr val="287F88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097" name="Picture 1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907704" y="3789040"/>
                <a:ext cx="216024" cy="432048"/>
              </a:xfrm>
              <a:prstGeom prst="rect">
                <a:avLst/>
              </a:prstGeom>
              <a:noFill/>
            </p:spPr>
          </p:pic>
          <p:pic>
            <p:nvPicPr>
              <p:cNvPr id="37" name="Picture 1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572000" y="3789040"/>
                <a:ext cx="216024" cy="432048"/>
              </a:xfrm>
              <a:prstGeom prst="rect">
                <a:avLst/>
              </a:prstGeom>
              <a:noFill/>
            </p:spPr>
          </p:pic>
          <p:pic>
            <p:nvPicPr>
              <p:cNvPr id="38" name="Picture 1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36296" y="3789040"/>
                <a:ext cx="216024" cy="432048"/>
              </a:xfrm>
              <a:prstGeom prst="rect">
                <a:avLst/>
              </a:prstGeom>
              <a:noFill/>
            </p:spPr>
          </p:pic>
          <p:sp>
            <p:nvSpPr>
              <p:cNvPr id="41" name="TextovéPole 40"/>
              <p:cNvSpPr txBox="1"/>
              <p:nvPr/>
            </p:nvSpPr>
            <p:spPr>
              <a:xfrm>
                <a:off x="5724128" y="2708920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t</a:t>
                </a:r>
                <a:r>
                  <a:rPr lang="cs-CZ" baseline="-25000" dirty="0" smtClean="0"/>
                  <a:t>2</a:t>
                </a:r>
                <a:endParaRPr lang="cs-CZ" dirty="0"/>
              </a:p>
            </p:txBody>
          </p:sp>
          <p:cxnSp>
            <p:nvCxnSpPr>
              <p:cNvPr id="44" name="Přímá spojovací čára 43"/>
              <p:cNvCxnSpPr/>
              <p:nvPr/>
            </p:nvCxnSpPr>
            <p:spPr>
              <a:xfrm>
                <a:off x="611560" y="2564904"/>
                <a:ext cx="0" cy="1008112"/>
              </a:xfrm>
              <a:prstGeom prst="lin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Přímá spojovací šipka 44"/>
              <p:cNvCxnSpPr/>
              <p:nvPr/>
            </p:nvCxnSpPr>
            <p:spPr>
              <a:xfrm>
                <a:off x="611560" y="2708920"/>
                <a:ext cx="648072" cy="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ovéPole 45"/>
              <p:cNvSpPr txBox="1"/>
              <p:nvPr/>
            </p:nvSpPr>
            <p:spPr>
              <a:xfrm>
                <a:off x="755576" y="2636912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v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8" name="Levá složená závorka 47"/>
              <p:cNvSpPr/>
              <p:nvPr/>
            </p:nvSpPr>
            <p:spPr>
              <a:xfrm rot="16200000">
                <a:off x="5760132" y="1592796"/>
                <a:ext cx="360040" cy="5328592"/>
              </a:xfrm>
              <a:prstGeom prst="leftBrac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50" name="Přímá spojovací čára 49"/>
              <p:cNvCxnSpPr>
                <a:stCxn id="25" idx="0"/>
                <a:endCxn id="63" idx="2"/>
              </p:cNvCxnSpPr>
              <p:nvPr/>
            </p:nvCxnSpPr>
            <p:spPr>
              <a:xfrm>
                <a:off x="3275856" y="3429000"/>
                <a:ext cx="0" cy="648072"/>
              </a:xfrm>
              <a:prstGeom prst="lin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Přímá spojovací čára 50"/>
              <p:cNvCxnSpPr/>
              <p:nvPr/>
            </p:nvCxnSpPr>
            <p:spPr>
              <a:xfrm>
                <a:off x="8604448" y="3573016"/>
                <a:ext cx="0" cy="504056"/>
              </a:xfrm>
              <a:prstGeom prst="lin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římá spojovací čára 54"/>
              <p:cNvCxnSpPr/>
              <p:nvPr/>
            </p:nvCxnSpPr>
            <p:spPr>
              <a:xfrm>
                <a:off x="611560" y="3573016"/>
                <a:ext cx="0" cy="504056"/>
              </a:xfrm>
              <a:prstGeom prst="lin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ovéPole 56"/>
              <p:cNvSpPr txBox="1"/>
              <p:nvPr/>
            </p:nvSpPr>
            <p:spPr>
              <a:xfrm>
                <a:off x="1763688" y="436510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s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1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3" name="Levá složená závorka 62"/>
              <p:cNvSpPr/>
              <p:nvPr/>
            </p:nvSpPr>
            <p:spPr>
              <a:xfrm rot="16200000">
                <a:off x="1763688" y="2924944"/>
                <a:ext cx="360040" cy="2664296"/>
              </a:xfrm>
              <a:prstGeom prst="leftBrace">
                <a:avLst/>
              </a:prstGeom>
              <a:ln w="25400">
                <a:solidFill>
                  <a:srgbClr val="287F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cxnSp>
            <p:nvCxnSpPr>
              <p:cNvPr id="66" name="Přímá spojovací šipka 65"/>
              <p:cNvCxnSpPr/>
              <p:nvPr/>
            </p:nvCxnSpPr>
            <p:spPr>
              <a:xfrm flipH="1">
                <a:off x="611560" y="3140968"/>
                <a:ext cx="2664296" cy="0"/>
              </a:xfrm>
              <a:prstGeom prst="straightConnector1">
                <a:avLst/>
              </a:prstGeom>
              <a:ln w="25400">
                <a:solidFill>
                  <a:srgbClr val="287F88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ovéPole 66"/>
              <p:cNvSpPr txBox="1"/>
              <p:nvPr/>
            </p:nvSpPr>
            <p:spPr>
              <a:xfrm>
                <a:off x="1763688" y="2708920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solidFill>
                      <a:srgbClr val="FF0000"/>
                    </a:solidFill>
                  </a:rPr>
                  <a:t>t</a:t>
                </a:r>
                <a:r>
                  <a:rPr lang="cs-CZ" baseline="-25000" dirty="0" smtClean="0">
                    <a:solidFill>
                      <a:srgbClr val="FF0000"/>
                    </a:solidFill>
                  </a:rPr>
                  <a:t>1</a:t>
                </a:r>
                <a:endParaRPr lang="cs-CZ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90" name="Přímá spojovací šipka 89"/>
          <p:cNvCxnSpPr/>
          <p:nvPr/>
        </p:nvCxnSpPr>
        <p:spPr>
          <a:xfrm>
            <a:off x="1835696" y="3501008"/>
            <a:ext cx="0" cy="288032"/>
          </a:xfrm>
          <a:prstGeom prst="straightConnector1">
            <a:avLst/>
          </a:prstGeom>
          <a:ln w="25400">
            <a:solidFill>
              <a:srgbClr val="287F8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93" name="Přímá spojovací čára 92"/>
          <p:cNvCxnSpPr/>
          <p:nvPr/>
        </p:nvCxnSpPr>
        <p:spPr>
          <a:xfrm>
            <a:off x="1691680" y="4149080"/>
            <a:ext cx="1440160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9" name="Přímá spojovací čára 118"/>
          <p:cNvCxnSpPr/>
          <p:nvPr/>
        </p:nvCxnSpPr>
        <p:spPr>
          <a:xfrm>
            <a:off x="3491880" y="3429000"/>
            <a:ext cx="1224136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Přímá spojovací čára 129"/>
          <p:cNvCxnSpPr/>
          <p:nvPr/>
        </p:nvCxnSpPr>
        <p:spPr>
          <a:xfrm>
            <a:off x="5076056" y="3429000"/>
            <a:ext cx="1440160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9" name="Přímá spojovací čára 148"/>
          <p:cNvCxnSpPr/>
          <p:nvPr/>
        </p:nvCxnSpPr>
        <p:spPr>
          <a:xfrm>
            <a:off x="6876256" y="3429000"/>
            <a:ext cx="136815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996952"/>
            <a:ext cx="923925" cy="619125"/>
          </a:xfrm>
          <a:prstGeom prst="rect">
            <a:avLst/>
          </a:prstGeom>
          <a:noFill/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645024"/>
            <a:ext cx="1114425" cy="619125"/>
          </a:xfrm>
          <a:prstGeom prst="rect">
            <a:avLst/>
          </a:prstGeom>
          <a:noFill/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140968"/>
            <a:ext cx="1152525" cy="342900"/>
          </a:xfrm>
          <a:prstGeom prst="rect">
            <a:avLst/>
          </a:prstGeom>
          <a:noFill/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789040"/>
            <a:ext cx="1304925" cy="342900"/>
          </a:xfrm>
          <a:prstGeom prst="rect">
            <a:avLst/>
          </a:prstGeom>
          <a:noFill/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1484784"/>
            <a:ext cx="1390650" cy="647700"/>
          </a:xfrm>
          <a:prstGeom prst="rect">
            <a:avLst/>
          </a:prstGeom>
          <a:noFill/>
        </p:spPr>
      </p:pic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484784"/>
            <a:ext cx="866775" cy="619125"/>
          </a:xfrm>
          <a:prstGeom prst="rect">
            <a:avLst/>
          </a:prstGeom>
          <a:noFill/>
        </p:spPr>
      </p:pic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1484784"/>
            <a:ext cx="838200" cy="619125"/>
          </a:xfrm>
          <a:prstGeom prst="rect">
            <a:avLst/>
          </a:prstGeom>
          <a:noFill/>
        </p:spPr>
      </p:pic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4" name="Picture 2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276872"/>
            <a:ext cx="1019175" cy="619125"/>
          </a:xfrm>
          <a:prstGeom prst="rect">
            <a:avLst/>
          </a:prstGeom>
          <a:noFill/>
        </p:spPr>
      </p:pic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068960"/>
            <a:ext cx="1057275" cy="342900"/>
          </a:xfrm>
          <a:prstGeom prst="rect">
            <a:avLst/>
          </a:prstGeom>
          <a:noFill/>
        </p:spPr>
      </p:pic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3" name="Picture 2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276872"/>
            <a:ext cx="1057275" cy="619125"/>
          </a:xfrm>
          <a:prstGeom prst="rect">
            <a:avLst/>
          </a:prstGeom>
          <a:noFill/>
        </p:spPr>
      </p:pic>
      <p:sp>
        <p:nvSpPr>
          <p:cNvPr id="47" name="Rectangle 30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53" name="Picture 3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068960"/>
            <a:ext cx="1304925" cy="342900"/>
          </a:xfrm>
          <a:prstGeom prst="rect">
            <a:avLst/>
          </a:prstGeom>
          <a:noFill/>
        </p:spPr>
      </p:pic>
      <p:sp>
        <p:nvSpPr>
          <p:cNvPr id="54" name="Rectangle 3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130" name="Picture 34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2276872"/>
            <a:ext cx="1057275" cy="619125"/>
          </a:xfrm>
          <a:prstGeom prst="rect">
            <a:avLst/>
          </a:prstGeom>
          <a:noFill/>
        </p:spPr>
      </p:pic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133" name="Picture 37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3068960"/>
            <a:ext cx="1295400" cy="371475"/>
          </a:xfrm>
          <a:prstGeom prst="rect">
            <a:avLst/>
          </a:prstGeom>
          <a:noFill/>
        </p:spPr>
      </p:pic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Obdélník 93"/>
          <p:cNvSpPr/>
          <p:nvPr/>
        </p:nvSpPr>
        <p:spPr>
          <a:xfrm>
            <a:off x="1691680" y="1412776"/>
            <a:ext cx="11993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dirty="0" smtClean="0"/>
              <a:t>= </a:t>
            </a:r>
            <a:r>
              <a:rPr lang="cs-CZ" sz="2000" dirty="0" smtClean="0">
                <a:solidFill>
                  <a:srgbClr val="00B050"/>
                </a:solidFill>
              </a:rPr>
              <a:t>10 m/s</a:t>
            </a:r>
            <a:endParaRPr lang="cs-CZ" sz="2000" dirty="0"/>
          </a:p>
        </p:txBody>
      </p:sp>
      <p:sp>
        <p:nvSpPr>
          <p:cNvPr id="96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4076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5. Čáp při svém letu na jih letí průměrnou rychlostí 70 km/h. Určete celkovou dobu letu do Afriky, jestliže letí 10 hodin denně a vzdálenost mezi Českou republikou a střední Afrikou je 4 500 km.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5013176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v=70 km/h</a:t>
            </a:r>
          </a:p>
          <a:p>
            <a:pPr>
              <a:buNone/>
            </a:pPr>
            <a:r>
              <a:rPr lang="cs-CZ" sz="2000" dirty="0" smtClean="0"/>
              <a:t>s=4500 m</a:t>
            </a:r>
          </a:p>
          <a:p>
            <a:pPr>
              <a:buNone/>
            </a:pPr>
            <a:r>
              <a:rPr lang="cs-CZ" sz="2000" dirty="0" smtClean="0"/>
              <a:t>t</a:t>
            </a:r>
            <a:r>
              <a:rPr lang="cs-CZ" sz="2000" baseline="-25000" dirty="0" smtClean="0"/>
              <a:t>den</a:t>
            </a:r>
            <a:r>
              <a:rPr lang="cs-CZ" sz="2000" dirty="0" smtClean="0"/>
              <a:t>=10 h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</a:t>
            </a:r>
            <a:r>
              <a:rPr lang="cs-CZ" sz="2000" baseline="-25000" dirty="0" smtClean="0">
                <a:solidFill>
                  <a:srgbClr val="FF0000"/>
                </a:solidFill>
              </a:rPr>
              <a:t>c</a:t>
            </a:r>
            <a:r>
              <a:rPr lang="cs-CZ" sz="2000" dirty="0" smtClean="0">
                <a:solidFill>
                  <a:srgbClr val="FF0000"/>
                </a:solidFill>
              </a:rPr>
              <a:t>=?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55679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068960"/>
            <a:ext cx="1512168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8" name="Obrázek 67" descr="map_kraje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221088"/>
            <a:ext cx="2281213" cy="1584176"/>
          </a:xfrm>
          <a:prstGeom prst="rect">
            <a:avLst/>
          </a:prstGeom>
        </p:spPr>
      </p:pic>
      <p:pic>
        <p:nvPicPr>
          <p:cNvPr id="69" name="Obrázek 68" descr="afric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4005064"/>
            <a:ext cx="1962591" cy="1872208"/>
          </a:xfrm>
          <a:prstGeom prst="rect">
            <a:avLst/>
          </a:prstGeom>
        </p:spPr>
      </p:pic>
      <p:grpSp>
        <p:nvGrpSpPr>
          <p:cNvPr id="4" name="Skupina 124"/>
          <p:cNvGrpSpPr/>
          <p:nvPr/>
        </p:nvGrpSpPr>
        <p:grpSpPr>
          <a:xfrm>
            <a:off x="971600" y="4005064"/>
            <a:ext cx="7344816" cy="2529572"/>
            <a:chOff x="899592" y="2564904"/>
            <a:chExt cx="7344816" cy="2529572"/>
          </a:xfrm>
        </p:grpSpPr>
        <p:sp>
          <p:nvSpPr>
            <p:cNvPr id="71" name="Levá složená závorka 70"/>
            <p:cNvSpPr/>
            <p:nvPr/>
          </p:nvSpPr>
          <p:spPr>
            <a:xfrm rot="16200000">
              <a:off x="4355976" y="908720"/>
              <a:ext cx="432048" cy="7344816"/>
            </a:xfrm>
            <a:prstGeom prst="leftBrace">
              <a:avLst>
                <a:gd name="adj1" fmla="val 8333"/>
                <a:gd name="adj2" fmla="val 49611"/>
              </a:avLst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72" name="TextovéPole 71"/>
            <p:cNvSpPr txBox="1"/>
            <p:nvPr/>
          </p:nvSpPr>
          <p:spPr>
            <a:xfrm>
              <a:off x="4067944" y="4725144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b="1" dirty="0" smtClean="0"/>
                <a:t>      </a:t>
              </a:r>
              <a:r>
                <a:rPr lang="cs-CZ" dirty="0" smtClean="0"/>
                <a:t>s</a:t>
              </a:r>
              <a:endParaRPr lang="cs-CZ" dirty="0"/>
            </a:p>
          </p:txBody>
        </p:sp>
        <p:cxnSp>
          <p:nvCxnSpPr>
            <p:cNvPr id="73" name="Přímá spojovací šipka 72"/>
            <p:cNvCxnSpPr/>
            <p:nvPr/>
          </p:nvCxnSpPr>
          <p:spPr>
            <a:xfrm>
              <a:off x="2699792" y="2564904"/>
              <a:ext cx="648072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ovéPole 73"/>
            <p:cNvSpPr txBox="1"/>
            <p:nvPr/>
          </p:nvSpPr>
          <p:spPr>
            <a:xfrm>
              <a:off x="2843808" y="256490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v</a:t>
              </a:r>
              <a:endParaRPr lang="cs-CZ" dirty="0"/>
            </a:p>
          </p:txBody>
        </p:sp>
        <p:sp>
          <p:nvSpPr>
            <p:cNvPr id="75" name="Levá složená závorka 74"/>
            <p:cNvSpPr/>
            <p:nvPr/>
          </p:nvSpPr>
          <p:spPr>
            <a:xfrm rot="16200000">
              <a:off x="3239852" y="3609020"/>
              <a:ext cx="360040" cy="720080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76" name="Levá složená závorka 75"/>
            <p:cNvSpPr/>
            <p:nvPr/>
          </p:nvSpPr>
          <p:spPr>
            <a:xfrm rot="16200000">
              <a:off x="3959932" y="3609020"/>
              <a:ext cx="360040" cy="720080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77" name="Levá složená závorka 76"/>
            <p:cNvSpPr/>
            <p:nvPr/>
          </p:nvSpPr>
          <p:spPr>
            <a:xfrm rot="16200000">
              <a:off x="4680012" y="3609020"/>
              <a:ext cx="360040" cy="720080"/>
            </a:xfrm>
            <a:prstGeom prst="leftBrac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78" name="TextovéPole 77"/>
            <p:cNvSpPr txBox="1"/>
            <p:nvPr/>
          </p:nvSpPr>
          <p:spPr>
            <a:xfrm>
              <a:off x="5436096" y="3717032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. . .</a:t>
              </a:r>
              <a:endParaRPr lang="cs-CZ" dirty="0"/>
            </a:p>
          </p:txBody>
        </p:sp>
        <p:sp>
          <p:nvSpPr>
            <p:cNvPr id="79" name="TextovéPole 78"/>
            <p:cNvSpPr txBox="1"/>
            <p:nvPr/>
          </p:nvSpPr>
          <p:spPr>
            <a:xfrm>
              <a:off x="3203848" y="407707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den</a:t>
              </a:r>
              <a:endParaRPr lang="cs-CZ" baseline="-25000" dirty="0"/>
            </a:p>
          </p:txBody>
        </p:sp>
        <p:sp>
          <p:nvSpPr>
            <p:cNvPr id="80" name="TextovéPole 79"/>
            <p:cNvSpPr txBox="1"/>
            <p:nvPr/>
          </p:nvSpPr>
          <p:spPr>
            <a:xfrm>
              <a:off x="3851920" y="407707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den</a:t>
              </a:r>
              <a:endParaRPr lang="cs-CZ" baseline="-25000" dirty="0"/>
            </a:p>
          </p:txBody>
        </p:sp>
        <p:sp>
          <p:nvSpPr>
            <p:cNvPr id="81" name="TextovéPole 80"/>
            <p:cNvSpPr txBox="1"/>
            <p:nvPr/>
          </p:nvSpPr>
          <p:spPr>
            <a:xfrm>
              <a:off x="4572000" y="407707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s</a:t>
              </a:r>
              <a:r>
                <a:rPr lang="cs-CZ" baseline="-25000" dirty="0" smtClean="0"/>
                <a:t>den</a:t>
              </a:r>
              <a:endParaRPr lang="cs-CZ" baseline="-25000" dirty="0"/>
            </a:p>
          </p:txBody>
        </p:sp>
        <p:cxnSp>
          <p:nvCxnSpPr>
            <p:cNvPr id="87" name="Přímá spojovací čára 86"/>
            <p:cNvCxnSpPr/>
            <p:nvPr/>
          </p:nvCxnSpPr>
          <p:spPr>
            <a:xfrm flipV="1">
              <a:off x="3779912" y="2924944"/>
              <a:ext cx="0" cy="1008112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Přímá spojovací čára 87"/>
            <p:cNvCxnSpPr/>
            <p:nvPr/>
          </p:nvCxnSpPr>
          <p:spPr>
            <a:xfrm flipV="1">
              <a:off x="4499992" y="2924944"/>
              <a:ext cx="0" cy="1008112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ovéPole 90"/>
            <p:cNvSpPr txBox="1"/>
            <p:nvPr/>
          </p:nvSpPr>
          <p:spPr>
            <a:xfrm>
              <a:off x="5220072" y="263691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</a:t>
              </a:r>
              <a:r>
                <a:rPr lang="cs-CZ" baseline="-25000" dirty="0" smtClean="0"/>
                <a:t>den</a:t>
              </a:r>
              <a:endParaRPr lang="cs-CZ" baseline="-25000" dirty="0"/>
            </a:p>
          </p:txBody>
        </p:sp>
        <p:sp>
          <p:nvSpPr>
            <p:cNvPr id="92" name="TextovéPole 91"/>
            <p:cNvSpPr txBox="1"/>
            <p:nvPr/>
          </p:nvSpPr>
          <p:spPr>
            <a:xfrm>
              <a:off x="4499992" y="263691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</a:t>
              </a:r>
              <a:r>
                <a:rPr lang="cs-CZ" baseline="-25000" dirty="0" smtClean="0"/>
                <a:t>den</a:t>
              </a:r>
              <a:endParaRPr lang="cs-CZ" baseline="-25000" dirty="0"/>
            </a:p>
          </p:txBody>
        </p:sp>
        <p:sp>
          <p:nvSpPr>
            <p:cNvPr id="94" name="TextovéPole 93"/>
            <p:cNvSpPr txBox="1"/>
            <p:nvPr/>
          </p:nvSpPr>
          <p:spPr>
            <a:xfrm>
              <a:off x="3779912" y="2636912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t</a:t>
              </a:r>
              <a:r>
                <a:rPr lang="cs-CZ" baseline="-25000" dirty="0" smtClean="0"/>
                <a:t>den</a:t>
              </a:r>
              <a:endParaRPr lang="cs-CZ" baseline="-25000" dirty="0"/>
            </a:p>
          </p:txBody>
        </p:sp>
        <p:cxnSp>
          <p:nvCxnSpPr>
            <p:cNvPr id="101" name="Přímá spojovací čára 100"/>
            <p:cNvCxnSpPr/>
            <p:nvPr/>
          </p:nvCxnSpPr>
          <p:spPr>
            <a:xfrm flipV="1">
              <a:off x="5220072" y="2924944"/>
              <a:ext cx="0" cy="1008112"/>
            </a:xfrm>
            <a:prstGeom prst="line">
              <a:avLst/>
            </a:prstGeom>
            <a:ln w="25400">
              <a:solidFill>
                <a:srgbClr val="287F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105" name="Přímá spojovací čára 104"/>
          <p:cNvCxnSpPr/>
          <p:nvPr/>
        </p:nvCxnSpPr>
        <p:spPr>
          <a:xfrm>
            <a:off x="2987824" y="3068960"/>
            <a:ext cx="1800200" cy="0"/>
          </a:xfrm>
          <a:prstGeom prst="line">
            <a:avLst/>
          </a:prstGeom>
          <a:ln w="381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123" name="Přímá spojovací čára 122"/>
          <p:cNvCxnSpPr/>
          <p:nvPr/>
        </p:nvCxnSpPr>
        <p:spPr>
          <a:xfrm>
            <a:off x="5436096" y="3429000"/>
            <a:ext cx="3096344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Obrázek 69" descr="ca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4725144"/>
            <a:ext cx="960942" cy="667321"/>
          </a:xfrm>
          <a:prstGeom prst="rect">
            <a:avLst/>
          </a:prstGeom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1700808"/>
            <a:ext cx="1533525" cy="3429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204864"/>
            <a:ext cx="1466850" cy="34290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708920"/>
            <a:ext cx="1685925" cy="342900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1628800"/>
            <a:ext cx="1057275" cy="619125"/>
          </a:xfrm>
          <a:prstGeom prst="rect">
            <a:avLst/>
          </a:prstGeom>
          <a:noFill/>
        </p:spPr>
      </p:pic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2348880"/>
            <a:ext cx="1152525" cy="619125"/>
          </a:xfrm>
          <a:prstGeom prst="rect">
            <a:avLst/>
          </a:prstGeom>
          <a:noFill/>
        </p:spPr>
      </p:pic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3068960"/>
            <a:ext cx="2924175" cy="342900"/>
          </a:xfrm>
          <a:prstGeom prst="rect">
            <a:avLst/>
          </a:prstGeom>
          <a:noFill/>
        </p:spPr>
      </p:pic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5.18519E-6 L 0.12605 -5.18519E-6 " pathEditMode="relative" ptsTypes="AA">
                                      <p:cBhvr>
                                        <p:cTn id="3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2605 2.96296E-6 L 0.20487 2.96296E-6 " pathEditMode="relative" ptsTypes="AA">
                                      <p:cBhvr>
                                        <p:cTn id="3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0487 2.96296E-6 L 0.28351 2.96296E-6 " pathEditMode="relative" ptsTypes="AA">
                                      <p:cBhvr>
                                        <p:cTn id="3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8351 2.96296E-6 L 0.54341 2.96296E-6 " pathEditMode="relative" ptsTypes="AA">
                                      <p:cBhvr>
                                        <p:cTn id="4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964488" cy="1340768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6. Čtecí mechanika přehrávače kompaktních disků pracuje stálou rychlostí 1,2 m/s. Určete maximální délku zvukového záznamu, jestliže celková délka stopy jednoho disku je 5 370 m.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5229200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v=1,2 m/s</a:t>
            </a:r>
          </a:p>
          <a:p>
            <a:pPr>
              <a:buNone/>
            </a:pPr>
            <a:r>
              <a:rPr lang="cs-CZ" sz="2000" dirty="0" smtClean="0"/>
              <a:t>s=5370 m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556792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2708920"/>
            <a:ext cx="136815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26" name="Obrázek 125" descr="lg-ch08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916832"/>
            <a:ext cx="3456384" cy="1696273"/>
          </a:xfrm>
          <a:prstGeom prst="rect">
            <a:avLst/>
          </a:prstGeom>
        </p:spPr>
      </p:pic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cxnSp>
        <p:nvCxnSpPr>
          <p:cNvPr id="135" name="Přímá spojovací čára 134"/>
          <p:cNvCxnSpPr/>
          <p:nvPr/>
        </p:nvCxnSpPr>
        <p:spPr>
          <a:xfrm>
            <a:off x="611560" y="6381328"/>
            <a:ext cx="3384376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7" name="Obrázek 136" descr="cd_verbatim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005064"/>
            <a:ext cx="3121152" cy="2340864"/>
          </a:xfrm>
          <a:prstGeom prst="rect">
            <a:avLst/>
          </a:prstGeom>
        </p:spPr>
      </p:pic>
      <p:pic>
        <p:nvPicPr>
          <p:cNvPr id="42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717032"/>
            <a:ext cx="792088" cy="69751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797152"/>
            <a:ext cx="1296144" cy="805711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5949280"/>
            <a:ext cx="3240360" cy="415136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996952"/>
            <a:ext cx="936104" cy="401187"/>
          </a:xfrm>
          <a:prstGeom prst="rect">
            <a:avLst/>
          </a:prstGeom>
          <a:noFill/>
        </p:spPr>
      </p:pic>
      <p:sp>
        <p:nvSpPr>
          <p:cNvPr id="49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84976" cy="1080120"/>
          </a:xfrm>
        </p:spPr>
        <p:txBody>
          <a:bodyPr>
            <a:noAutofit/>
          </a:bodyPr>
          <a:lstStyle/>
          <a:p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</a:t>
            </a:r>
            <a:br>
              <a:rPr lang="cs-CZ" sz="2000" dirty="0" smtClean="0"/>
            </a:br>
            <a:r>
              <a:rPr lang="cs-CZ" sz="2000" dirty="0" smtClean="0"/>
              <a:t>7. Petr jde ze školy rychlostí 1 m/s. V okamžiku, kdy je ve vzdálenosti    100 m od školy, vyjede za ním jeho spolužák Martin na kole rychlostí         5 m/s. Za jak dlouho a v jaké vzdálenosti od školy dožene Martin Petra? 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5157192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Petr</a:t>
            </a:r>
            <a:r>
              <a:rPr lang="cs-CZ" sz="2000" dirty="0" smtClean="0"/>
              <a:t>=1 m/s</a:t>
            </a:r>
          </a:p>
          <a:p>
            <a:pPr>
              <a:buNone/>
            </a:pPr>
            <a:r>
              <a:rPr lang="cs-CZ" sz="2000" dirty="0" smtClean="0"/>
              <a:t>s</a:t>
            </a:r>
            <a:r>
              <a:rPr lang="cs-CZ" sz="2000" baseline="-25000" dirty="0" smtClean="0"/>
              <a:t>Petr</a:t>
            </a:r>
            <a:r>
              <a:rPr lang="cs-CZ" sz="2000" dirty="0" smtClean="0"/>
              <a:t>=100 m</a:t>
            </a:r>
          </a:p>
          <a:p>
            <a:pPr>
              <a:buNone/>
            </a:pPr>
            <a:r>
              <a:rPr lang="cs-CZ" sz="2000" dirty="0" smtClean="0"/>
              <a:t>v</a:t>
            </a:r>
            <a:r>
              <a:rPr lang="cs-CZ" sz="2000" baseline="-25000" dirty="0" smtClean="0"/>
              <a:t>Martin</a:t>
            </a:r>
            <a:r>
              <a:rPr lang="cs-CZ" sz="2000" dirty="0" smtClean="0"/>
              <a:t>=5 m/s</a:t>
            </a:r>
          </a:p>
          <a:p>
            <a:pPr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t=?; s=?</a:t>
            </a:r>
            <a:endParaRPr lang="cs-CZ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251520" y="1628800"/>
            <a:ext cx="8640960" cy="0"/>
          </a:xfrm>
          <a:prstGeom prst="lin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>
            <a:off x="251520" y="3140968"/>
            <a:ext cx="1800200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99829" tIns="899829" rIns="899829" bIns="899829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46" name="Obrázek 45" descr="skol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968388"/>
            <a:ext cx="2329009" cy="1656184"/>
          </a:xfrm>
          <a:prstGeom prst="rect">
            <a:avLst/>
          </a:prstGeom>
        </p:spPr>
      </p:pic>
      <p:pic>
        <p:nvPicPr>
          <p:cNvPr id="48" name="Obrázek 47" descr="panacek_inde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4688468"/>
            <a:ext cx="567063" cy="648072"/>
          </a:xfrm>
          <a:prstGeom prst="rect">
            <a:avLst/>
          </a:prstGeom>
        </p:spPr>
      </p:pic>
      <p:pic>
        <p:nvPicPr>
          <p:cNvPr id="50" name="Obrázek 49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4184412"/>
            <a:ext cx="643368" cy="504056"/>
          </a:xfrm>
          <a:prstGeom prst="rect">
            <a:avLst/>
          </a:prstGeom>
        </p:spPr>
      </p:pic>
      <p:sp>
        <p:nvSpPr>
          <p:cNvPr id="51" name="Levá složená závorka 50"/>
          <p:cNvSpPr/>
          <p:nvPr/>
        </p:nvSpPr>
        <p:spPr>
          <a:xfrm rot="16200000">
            <a:off x="4355976" y="4184412"/>
            <a:ext cx="360040" cy="2664296"/>
          </a:xfrm>
          <a:prstGeom prst="leftBrac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52" name="Přímá spojovací čára 51"/>
          <p:cNvCxnSpPr/>
          <p:nvPr/>
        </p:nvCxnSpPr>
        <p:spPr>
          <a:xfrm>
            <a:off x="5868144" y="4040396"/>
            <a:ext cx="0" cy="14401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ovéPole 53"/>
          <p:cNvSpPr txBox="1"/>
          <p:nvPr/>
        </p:nvSpPr>
        <p:spPr>
          <a:xfrm>
            <a:off x="4283968" y="562457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</a:t>
            </a:r>
            <a:r>
              <a:rPr lang="cs-CZ" baseline="-25000" dirty="0" smtClean="0"/>
              <a:t>Petr</a:t>
            </a:r>
            <a:endParaRPr lang="cs-CZ" dirty="0"/>
          </a:p>
        </p:txBody>
      </p:sp>
      <p:sp>
        <p:nvSpPr>
          <p:cNvPr id="55" name="Levá složená závorka 54"/>
          <p:cNvSpPr/>
          <p:nvPr/>
        </p:nvSpPr>
        <p:spPr>
          <a:xfrm rot="16200000">
            <a:off x="4644008" y="3968388"/>
            <a:ext cx="1152128" cy="4032448"/>
          </a:xfrm>
          <a:prstGeom prst="leftBrace">
            <a:avLst/>
          </a:prstGeom>
          <a:ln w="254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56" name="Přímá spojovací čára 55"/>
          <p:cNvCxnSpPr/>
          <p:nvPr/>
        </p:nvCxnSpPr>
        <p:spPr>
          <a:xfrm>
            <a:off x="7236296" y="4112404"/>
            <a:ext cx="0" cy="12241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7236296" y="38963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t</a:t>
            </a:r>
            <a:endParaRPr lang="cs-CZ" dirty="0"/>
          </a:p>
        </p:txBody>
      </p:sp>
      <p:sp>
        <p:nvSpPr>
          <p:cNvPr id="58" name="TextovéPole 57"/>
          <p:cNvSpPr txBox="1"/>
          <p:nvPr/>
        </p:nvSpPr>
        <p:spPr>
          <a:xfrm>
            <a:off x="5076056" y="64886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s</a:t>
            </a:r>
            <a:endParaRPr lang="cs-CZ" dirty="0"/>
          </a:p>
        </p:txBody>
      </p:sp>
      <p:cxnSp>
        <p:nvCxnSpPr>
          <p:cNvPr id="59" name="Přímá spojovací šipka 58"/>
          <p:cNvCxnSpPr/>
          <p:nvPr/>
        </p:nvCxnSpPr>
        <p:spPr>
          <a:xfrm>
            <a:off x="3491880" y="4760476"/>
            <a:ext cx="36004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ovéPole 59"/>
          <p:cNvSpPr txBox="1"/>
          <p:nvPr/>
        </p:nvSpPr>
        <p:spPr>
          <a:xfrm>
            <a:off x="3347864" y="468846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</a:t>
            </a:r>
            <a:r>
              <a:rPr lang="cs-CZ" baseline="-25000" dirty="0" smtClean="0"/>
              <a:t>Petr</a:t>
            </a:r>
            <a:endParaRPr lang="cs-CZ" dirty="0"/>
          </a:p>
        </p:txBody>
      </p:sp>
      <p:cxnSp>
        <p:nvCxnSpPr>
          <p:cNvPr id="62" name="Přímá spojovací šipka 61"/>
          <p:cNvCxnSpPr/>
          <p:nvPr/>
        </p:nvCxnSpPr>
        <p:spPr>
          <a:xfrm>
            <a:off x="3779912" y="3896380"/>
            <a:ext cx="1008112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ovéPole 62"/>
          <p:cNvSpPr txBox="1"/>
          <p:nvPr/>
        </p:nvSpPr>
        <p:spPr>
          <a:xfrm>
            <a:off x="3779912" y="382437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</a:t>
            </a:r>
            <a:r>
              <a:rPr lang="cs-CZ" baseline="-25000" dirty="0" smtClean="0"/>
              <a:t>Martin</a:t>
            </a:r>
            <a:endParaRPr lang="cs-CZ" dirty="0"/>
          </a:p>
        </p:txBody>
      </p:sp>
      <p:cxnSp>
        <p:nvCxnSpPr>
          <p:cNvPr id="61" name="Přímá spojovací čára 60"/>
          <p:cNvCxnSpPr/>
          <p:nvPr/>
        </p:nvCxnSpPr>
        <p:spPr>
          <a:xfrm>
            <a:off x="3131840" y="5336540"/>
            <a:ext cx="41044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772816"/>
            <a:ext cx="2200275" cy="3429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204864"/>
            <a:ext cx="1495425" cy="342900"/>
          </a:xfrm>
          <a:prstGeom prst="rect">
            <a:avLst/>
          </a:prstGeom>
          <a:noFill/>
        </p:spPr>
      </p:pic>
      <p:cxnSp>
        <p:nvCxnSpPr>
          <p:cNvPr id="67" name="Přímá spojovací čára 66"/>
          <p:cNvCxnSpPr/>
          <p:nvPr/>
        </p:nvCxnSpPr>
        <p:spPr>
          <a:xfrm>
            <a:off x="3059832" y="2564904"/>
            <a:ext cx="2448272" cy="0"/>
          </a:xfrm>
          <a:prstGeom prst="line">
            <a:avLst/>
          </a:prstGeom>
          <a:ln w="12700">
            <a:solidFill>
              <a:srgbClr val="287F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772816"/>
            <a:ext cx="2808312" cy="313972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132855"/>
            <a:ext cx="2736304" cy="311731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492895"/>
            <a:ext cx="1872208" cy="5432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5" y="3140967"/>
            <a:ext cx="1440160" cy="541101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Přímá spojovací čára 74"/>
          <p:cNvCxnSpPr/>
          <p:nvPr/>
        </p:nvCxnSpPr>
        <p:spPr>
          <a:xfrm>
            <a:off x="5796136" y="3717031"/>
            <a:ext cx="1800200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708920"/>
            <a:ext cx="1952625" cy="342900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7" name="Přímá spojovací čára 106"/>
          <p:cNvCxnSpPr/>
          <p:nvPr/>
        </p:nvCxnSpPr>
        <p:spPr>
          <a:xfrm>
            <a:off x="3059832" y="3068960"/>
            <a:ext cx="2088232" cy="0"/>
          </a:xfrm>
          <a:prstGeom prst="line">
            <a:avLst/>
          </a:prstGeom>
          <a:ln w="38100" cmpd="dbl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Zahnutá šipka doprava 122"/>
          <p:cNvSpPr/>
          <p:nvPr/>
        </p:nvSpPr>
        <p:spPr>
          <a:xfrm>
            <a:off x="2699792" y="2348880"/>
            <a:ext cx="288032" cy="576064"/>
          </a:xfrm>
          <a:prstGeom prst="curvedRightArrow">
            <a:avLst/>
          </a:prstGeom>
          <a:solidFill>
            <a:srgbClr val="287F88"/>
          </a:solidFill>
          <a:ln>
            <a:solidFill>
              <a:srgbClr val="287F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25" name="Šipka doleva 124"/>
          <p:cNvSpPr/>
          <p:nvPr/>
        </p:nvSpPr>
        <p:spPr>
          <a:xfrm rot="2164112">
            <a:off x="5428702" y="2854136"/>
            <a:ext cx="471650" cy="210022"/>
          </a:xfrm>
          <a:prstGeom prst="leftArrow">
            <a:avLst/>
          </a:prstGeom>
          <a:solidFill>
            <a:srgbClr val="287F88"/>
          </a:solidFill>
          <a:ln>
            <a:solidFill>
              <a:srgbClr val="287F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7" name="Zástupný symbol pro zápatí 78"/>
          <p:cNvSpPr>
            <a:spLocks noGrp="1"/>
          </p:cNvSpPr>
          <p:nvPr>
            <p:ph type="ftr" sz="quarter" idx="11"/>
          </p:nvPr>
        </p:nvSpPr>
        <p:spPr>
          <a:xfrm>
            <a:off x="0" y="6655668"/>
            <a:ext cx="1512168" cy="404664"/>
          </a:xfrm>
        </p:spPr>
        <p:txBody>
          <a:bodyPr/>
          <a:lstStyle/>
          <a:p>
            <a:r>
              <a:rPr lang="cs-CZ" sz="1000" b="1" dirty="0" smtClean="0">
                <a:solidFill>
                  <a:schemeClr val="tx1"/>
                </a:solidFill>
              </a:rPr>
              <a:t>Rovnoměrný pohyb</a:t>
            </a:r>
            <a:endParaRPr lang="cs-CZ" sz="1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0.35434 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434 -4.07407E-6 L 0.50399 -4.07407E-6 " pathEditMode="relative" ptsTypes="AA">
                                      <p:cBhvr>
                                        <p:cTn id="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504 4.07407E-6 " pathEditMode="relative" ptsTypes="AA">
                                      <p:cBhvr>
                                        <p:cTn id="5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23" grpId="0" animBg="1"/>
      <p:bldP spid="12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istický">
  <a:themeElements>
    <a:clrScheme name="Vlastní 1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000000"/>
      </a:hlink>
      <a:folHlink>
        <a:srgbClr val="000000"/>
      </a:folHlink>
    </a:clrScheme>
    <a:fontScheme name="Urbanistický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ist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14410</TotalTime>
  <Words>1390</Words>
  <Application>Microsoft Office PowerPoint</Application>
  <PresentationFormat>Předvádění na obrazovce (4:3)</PresentationFormat>
  <Paragraphs>531</Paragraphs>
  <Slides>48</Slides>
  <Notes>5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48</vt:i4>
      </vt:variant>
    </vt:vector>
  </HeadingPairs>
  <TitlesOfParts>
    <vt:vector size="50" baseType="lpstr">
      <vt:lpstr>Urbanistický</vt:lpstr>
      <vt:lpstr>Rovnice</vt:lpstr>
      <vt:lpstr>ÚVOD DO KINEMATIKY, KLASIFIKACE POHYBŮ</vt:lpstr>
      <vt:lpstr>   1. Určete průměrnou rychlost plavce, sprintera, chodce a běžce maratónu. Časové rekordy v těchto disciplínách jsou: volný styl na 50 m – 21,91 s (Alexander Popov), sprint na 60 m – 6,39 s (Maurice Green), chůze na 5 km   – 18 min 7,08 s (Michail Ščennikov) a maratón na 42,195 km – 2 h 4 min 55 s (Paul Tergat). </vt:lpstr>
      <vt:lpstr>   1. Určete průměrnou rychlost plavce, sprintera, chodce a běžce maratónu. Časové rekordy v těchto disciplínách jsou: volný styl na 50 m – 21,91 s (Alexander Popov), sprint na 60 m – 6,39 s (Maurice Green), chůze na 5 km   – 18 min 7,08 s (Michail Ščennikov) a maratón na 42,195 km – 2 h 4 min 55 s (Paul Tergat). </vt:lpstr>
      <vt:lpstr>   2. Pulsová tlaková vlna se šíří od srdce tepnami rychlostí 6 m/s. Určete dobu, za kterou dorazí tlakový puls od srdce k zápěstí, kde na arteria radialis měříme puls. Vzdálenost srdce – zápěstí zvolte 0,9 m.  </vt:lpstr>
      <vt:lpstr> 3. Automobil urazil za první tři sekundy pohybu dráhu 15m, za následujících pět sekund dráhu 45 m. Vypočtěte průměrnou rychlost automobilu  a) V prvních třech sekundách pohybu. b) V následujících pěti sekundách.  c) V prvních osmi sekundách pohybu .</vt:lpstr>
      <vt:lpstr> 4. Těleso urazilo třetinu své dráhy rychlostí 36 km/h. Zbylou část dráhy    300 m urazilo za 60 s. Určete průměrnou rychlost tělesa na celé dráze.   </vt:lpstr>
      <vt:lpstr>  5. Čáp při svém letu na jih letí průměrnou rychlostí 70 km/h. Určete celkovou dobu letu do Afriky, jestliže letí 10 hodin denně a vzdálenost mezi Českou republikou a střední Afrikou je 4 500 km.    </vt:lpstr>
      <vt:lpstr>  6. Čtecí mechanika přehrávače kompaktních disků pracuje stálou rychlostí 1,2 m/s. Určete maximální délku zvukového záznamu, jestliže celková délka stopy jednoho disku je 5 370 m.    </vt:lpstr>
      <vt:lpstr>     7. Petr jde ze školy rychlostí 1 m/s. V okamžiku, kdy je ve vzdálenosti    100 m od školy, vyjede za ním jeho spolužák Martin na kole rychlostí         5 m/s. Za jak dlouho a v jaké vzdálenosti od školy dožene Martin Petra?     </vt:lpstr>
      <vt:lpstr>      8. Dva vlaky se na dvou rovnoběžných kolejích pohybují proti sobě; první rychlostí 36 km/h, druhý rychlostí 54 km/h. Cestující v prvním vlaku zjistil, že druhý vlak kolem něho projížděl 6 s. Jaká je délka druhého vlaku?      </vt:lpstr>
      <vt:lpstr>9. Člun se pohybuje na řece mezi dvěma místy A a B. Po proudu urazí vzdálenost L= AB =100km za čas t1=4 h a proti proudu za t2=10 h. Určete rychlost toku řeky v1 a rychlost člunu vůči vodě v2. Předpokládáme konstantní rychlost. </vt:lpstr>
      <vt:lpstr>10. Traktor a motocykl vyjedou současně proti sobě po přímé silnici. Počáteční vzájemná vzdálenost obou vozidel je 15km, obě vozidla jedou stálou rychlostí. Traktor se pohybuje s rychlostí 18 km/s, rychlost motocyklu je 20 m/s. Za jakou dobu od začátku pohybu a v jaké vzdálenosti od počáteční polohy traktoru se obě vozidla míjejí? </vt:lpstr>
      <vt:lpstr>11. Nákladní automobil o délce 6 m jede rychlostí 66 km/h. Předjíždí jej motocykl jedoucí rychlostí 72 km/h. Předjíždí začíná již 16 m za automobilem a končí 18 m před automobilem. Jak dlouho toto předjíždění trvá a jakou dráhu motocykl při tom urazí? </vt:lpstr>
      <vt:lpstr>12. Určete rychlost větru, vidíme-li kapky deště padat po úhlem 30° od svislého směru rychlostí 7 m/s.</vt:lpstr>
      <vt:lpstr> 13. Motorový člun přeplouvá přes řeku o šířce 300 m; přitom je unášen vodním proudem. Rychlost člunu vzhledem k vodě je 1,6 m/s, rychlost vodního proudu vzhledem k břehům 1,2 m/s. O jakou vzdálenost unese voda člun ve směru proudu řeky? Jakou dráhu člun při přeplouvání urazí a jakou rychlostí se po této dráze pohybuje? Jaký úhel svírá vektor výsledné rychlosti člunu se směrem kolmým k břehům řeky? </vt:lpstr>
      <vt:lpstr>14. Co vyjadřuje tečné a normálové zrychlení a jaké mají tyto vektory směry? </vt:lpstr>
      <vt:lpstr>15. Má objekt pohybující se rovnoměrným pohybem po kružnici zrychlení? Pokud ano, jak se nazývá? </vt:lpstr>
      <vt:lpstr>vl=1,6 m/s; vp= 1,2 m/s; s1=300 m; s2=?; s3=?; v=? </vt:lpstr>
      <vt:lpstr>vl=1,6 m/s; vp= 1,2 m/s; s1=300 m; α=?  </vt:lpstr>
      <vt:lpstr>16. Pro automobil BMW M6 se uvádí zrychlení z 0 na 100 km/h za 4,6 s. Určete průměrné zrychlení při rozjezdu tohoto vozu. </vt:lpstr>
      <vt:lpstr>17. Určete průměrné zrychlení geparda, jenž vyvine rychlost 80 km/h za dobu 3,6 s. </vt:lpstr>
      <vt:lpstr> 18. Raketa dosáhla za 20 s z klidu rychlosti 1,2 km/s. Její pohyb byl rovnoměrně zrychlený. Vypočtěte zrychlení rakety a dráhu, kterou za danou dobu urazila. </vt:lpstr>
      <vt:lpstr>  19. Kulka letící rychlostí 250 m/s se zarazila do dřeva do hloubky 12,5 cm. Za předpokladu rovnoměrně zpomaleného pohybu určete dobu, po kterou se kulka zarývá do dřeva, a průměrné zrychlení.  </vt:lpstr>
      <vt:lpstr>   20. Vysoká účinnost brzd a kvalitní pneumatiky jsou předpokladem pro správné brzdění. Podle technické normy je pro účinnost brzd osobního automobilu předepsáno: auto pohybující se po vodorovné vozovce rychlostí 40 km/h musí zastavit na dráze 12,5 m. Jak velké je při tom zrychlení auta a jak dlouhá je doba brzdění?   </vt:lpstr>
      <vt:lpstr>    21. Při brzdění je často rozhodující tzv. reakční doba, tedy čas, který uplyne od okamžiku vzniku potřeby brzdit, do doby, než automobil začne skutečně brzdit. Soustředěný řidič zareaguje za 0,6 – 0,7 s, řidič nečekající překážku za 0,7 – 0,9 s, řadící nebo předjíždějící řidič za 1,0 – 1,2 s, nepozorný řidič začne reagovat až za 1,4 – 1,8 s. K této době je nutné připočíst čas potřebný pro náběh brzdového systému, jenž činí asi 0,2 s. Určete, jak se změní brzdná dráha vozu jedoucího rychlostí 90 km/h a 50km/h, započítáme-li i reakční dobu řidiče a dobu náběhu brzdového systému. Při výpočtu využijte různé reakční doby a předpokládejte zrychlení -5m/s2.    </vt:lpstr>
      <vt:lpstr>v1=90 km/h v2=50 km/h a=-5 m/s2 tb=0,2 s  1. Soustředěný řidič: tr=0,6 – 0,7 s 2. Řidič nečekající překážku: tr=0,7 – 0,9 s  3. Řadící nebo předjíždějící řidič: tr=1,0 – 1,2 s  4. Nepozorný řidič: tr=1,4 – 1,8 s</vt:lpstr>
      <vt:lpstr>  22. Jak dlouho padá kámen do propasti a s jakou rychlostí na dno propasti dopadne? Odpor vzduchu zanedbejte. Určete, za jak dlouho uslyšíme dopad kamene na dno propasti hluboké 300 m, jestliže rychlost zvuku ve vzduchu je 340 m/s.  </vt:lpstr>
      <vt:lpstr>   23. Těleso padá volným pádem z výšky 45 m. Určete dobu jeho pádu a rychlost dopadu.   </vt:lpstr>
      <vt:lpstr>   24. Auto projíždí zatáčkou o poloměru 100 m rychlostí 72 km/h. Určete velikost a směr zrychlení automobilu.    </vt:lpstr>
      <vt:lpstr>   25. S jakou úhlovou rychlostí se otáčí rotor větrné elektrárny a jaká je rychlost konce listů rotoru, tj. obvodová rychlost, jestliže je délka listu     22 m a rotor vykoná otočení o 360° za 6s (uvažujme rovnoměrný pohyb rotoru).   </vt:lpstr>
      <vt:lpstr>   26. Určete střední úhlovou rychlost sekundové, minutové a hodinové ručičky hodin a obvodovou rychlost na konci těchto ručiček, mají-li postupně délku 15 cm, 15 cm a 10 cm.    </vt:lpstr>
      <vt:lpstr>  r1=15.10-2  m; r2=15.10-2  m; r3=10.10-2  m; ω=?; v=?   </vt:lpstr>
      <vt:lpstr>  r1=15.10-2  m; r2=15.10-2  m; r3=10.10-2  m; ω=?; v=?   </vt:lpstr>
      <vt:lpstr>     27. Naváděná protiletadlová střela 9M32 STRELA-2 výzbroje české armády po odpálení rotuje kolem své podélné osy, což zvyšuje stabilitu letu. Určete vzdálenost, kterou střela urazí během jedné otáčky, jestliže se pohybuje rychlostí 385 m/s a otočí se kolem podélné osy 20x za sekundu.      </vt:lpstr>
      <vt:lpstr>    28. a) Jaká je velikost okamžité rychlosti míče rotujícího na závěsu dlouhém r = 2m, který rovnoměrně rotuje s frekvencí f = 15 Hz.  b) jak se změní velikost okamžité rychlosti, jestliže se závěs současně prodlužuje s časem podle rovnice r = 2.t ?     </vt:lpstr>
      <vt:lpstr>   30. Pod jakým elevačním úhlem je potřeba vystřelit, aby střela doletěla co nejdál ?   </vt:lpstr>
      <vt:lpstr>α=?</vt:lpstr>
      <vt:lpstr>    31. Automobil narazil čelně do zdi rychlostí 90 km/h. Určete, z jaké výšky by musel vůz spadnout volným pádem, aby byl účinek nárazu stejný.    </vt:lpstr>
      <vt:lpstr>    32. Míč byl vyhozen směrem vzhůru rychlostí 10 m/s. Do jaké výšky vystoupil? Za jak dlouho od vyhození do vzduchu dopadl míč zpět na zem?    </vt:lpstr>
      <vt:lpstr>    33. Bombardovací letoun odhazuje pumu, jež má vybuchnout za 30 s. Určete výšku, ze které je shazována. Odpor vzduchu zanedbejte.    </vt:lpstr>
      <vt:lpstr>    34. Z vyhlídky ve výšce 20 m vystřelil myslivec vodorovným směrem. Počáteční rychlost střely byla 250 m/s. Jak daleko dopadla střela na vodorovnou rovinu?    </vt:lpstr>
      <vt:lpstr>    35. Míč byl vržen vodorovným směrem z místa ve výšce 20 m nad zemí. Na zem dopadl s rychlostí třikrát větší, než byla rychlost počáteční. Určete počáteční rychlost míče?    </vt:lpstr>
      <vt:lpstr>36. Letadlo s humanitárním nákladem letí ve výšce h = 1500 m rychlostí       v = 55 m/s.  a) Pod jakým úhlem od svislého směru musí vidět pilot cíl v okamžiku vypuštění bedny, aby dopadla na určené místo?  b) V jaké vzdálenosti se od cíle letadlo nachází?</vt:lpstr>
      <vt:lpstr>  37. Jak velkou rychlostí byl vykopnut z povrchu hřiště míč pod úhlem 15°, jestliže dopadl do vzdálenosti 20 m.  </vt:lpstr>
      <vt:lpstr>   38. Do jaké vzdálenosti je možno hodit míč v tělocvičně o výšce h = 8 m? Počáteční rychlost míče je vo = 20 m/s. Předpokládejte, že výška počátečního bodu trajektorie je nulová. Míč se nesmí během letu dotknout stropu.    </vt:lpstr>
      <vt:lpstr> h=8 m, v0=20 m/s, g=9,81 m/s2, xm=?</vt:lpstr>
      <vt:lpstr>    39. Skutečný dostřel samopalu při elevačním úhlu 45° a počáteční rychlosti střely 705 m/s je 2800 m. Porovnejte zadaný údaj s teoretickým dostřelem bez odporu vzduchu.     </vt:lpstr>
      <vt:lpstr>40. Ve filmu je potřeba natočit scénu, ve které muž skáče z mostu na střechu vagónu projíždějícího vlaku. Skok považujme za vodorovný vrh s počáteční rychlostí 3 m/s. Výškový rozdíl mezi střechou vagónu a mostem je 4 m, délka vagónu je 15 m a vlak jede rychlostí 35 km/h. Určete místo dopadu, skočí-li muž v okamžiku, kdy pod mostem právě projíždí přední část vagónu.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Jirik</dc:creator>
  <cp:lastModifiedBy>uzivatel</cp:lastModifiedBy>
  <cp:revision>725</cp:revision>
  <dcterms:created xsi:type="dcterms:W3CDTF">2012-04-16T13:11:57Z</dcterms:created>
  <dcterms:modified xsi:type="dcterms:W3CDTF">2012-05-17T13:29:09Z</dcterms:modified>
</cp:coreProperties>
</file>