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řední styl 3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34" autoAdjust="0"/>
    <p:restoredTop sz="94660"/>
  </p:normalViewPr>
  <p:slideViewPr>
    <p:cSldViewPr>
      <p:cViewPr>
        <p:scale>
          <a:sx n="88" d="100"/>
          <a:sy n="88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18" Type="http://schemas.openxmlformats.org/officeDocument/2006/relationships/image" Target="../media/image30.wmf"/><Relationship Id="rId26" Type="http://schemas.openxmlformats.org/officeDocument/2006/relationships/image" Target="../media/image38.wmf"/><Relationship Id="rId3" Type="http://schemas.openxmlformats.org/officeDocument/2006/relationships/image" Target="../media/image15.wmf"/><Relationship Id="rId21" Type="http://schemas.openxmlformats.org/officeDocument/2006/relationships/image" Target="../media/image33.wmf"/><Relationship Id="rId34" Type="http://schemas.openxmlformats.org/officeDocument/2006/relationships/image" Target="../media/image46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17" Type="http://schemas.openxmlformats.org/officeDocument/2006/relationships/image" Target="../media/image29.wmf"/><Relationship Id="rId25" Type="http://schemas.openxmlformats.org/officeDocument/2006/relationships/image" Target="../media/image37.wmf"/><Relationship Id="rId33" Type="http://schemas.openxmlformats.org/officeDocument/2006/relationships/image" Target="../media/image45.wmf"/><Relationship Id="rId2" Type="http://schemas.openxmlformats.org/officeDocument/2006/relationships/image" Target="../media/image14.wmf"/><Relationship Id="rId16" Type="http://schemas.openxmlformats.org/officeDocument/2006/relationships/image" Target="../media/image28.wmf"/><Relationship Id="rId20" Type="http://schemas.openxmlformats.org/officeDocument/2006/relationships/image" Target="../media/image32.wmf"/><Relationship Id="rId29" Type="http://schemas.openxmlformats.org/officeDocument/2006/relationships/image" Target="../media/image41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24" Type="http://schemas.openxmlformats.org/officeDocument/2006/relationships/image" Target="../media/image36.wmf"/><Relationship Id="rId32" Type="http://schemas.openxmlformats.org/officeDocument/2006/relationships/image" Target="../media/image44.wmf"/><Relationship Id="rId5" Type="http://schemas.openxmlformats.org/officeDocument/2006/relationships/image" Target="../media/image17.wmf"/><Relationship Id="rId15" Type="http://schemas.openxmlformats.org/officeDocument/2006/relationships/image" Target="../media/image27.wmf"/><Relationship Id="rId23" Type="http://schemas.openxmlformats.org/officeDocument/2006/relationships/image" Target="../media/image35.wmf"/><Relationship Id="rId28" Type="http://schemas.openxmlformats.org/officeDocument/2006/relationships/image" Target="../media/image40.wmf"/><Relationship Id="rId10" Type="http://schemas.openxmlformats.org/officeDocument/2006/relationships/image" Target="../media/image22.wmf"/><Relationship Id="rId19" Type="http://schemas.openxmlformats.org/officeDocument/2006/relationships/image" Target="../media/image31.wmf"/><Relationship Id="rId31" Type="http://schemas.openxmlformats.org/officeDocument/2006/relationships/image" Target="../media/image43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Relationship Id="rId14" Type="http://schemas.openxmlformats.org/officeDocument/2006/relationships/image" Target="../media/image26.wmf"/><Relationship Id="rId22" Type="http://schemas.openxmlformats.org/officeDocument/2006/relationships/image" Target="../media/image34.wmf"/><Relationship Id="rId27" Type="http://schemas.openxmlformats.org/officeDocument/2006/relationships/image" Target="../media/image39.wmf"/><Relationship Id="rId30" Type="http://schemas.openxmlformats.org/officeDocument/2006/relationships/image" Target="../media/image42.wmf"/><Relationship Id="rId35" Type="http://schemas.openxmlformats.org/officeDocument/2006/relationships/image" Target="../media/image4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5" Type="http://schemas.openxmlformats.org/officeDocument/2006/relationships/image" Target="../media/image53.wmf"/><Relationship Id="rId4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9A85225-8430-432C-B379-83C804726B0C}" type="datetimeFigureOut">
              <a:rPr lang="cs-CZ" smtClean="0"/>
              <a:pPr/>
              <a:t>28.5.2013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4F9CE5-33B8-47D9-8A7C-305B24BEEBA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2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0.bin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53.bin"/><Relationship Id="rId39" Type="http://schemas.openxmlformats.org/officeDocument/2006/relationships/oleObject" Target="../embeddings/oleObject66.bin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48.bin"/><Relationship Id="rId34" Type="http://schemas.openxmlformats.org/officeDocument/2006/relationships/oleObject" Target="../embeddings/oleObject61.bin"/><Relationship Id="rId42" Type="http://schemas.openxmlformats.org/officeDocument/2006/relationships/oleObject" Target="../embeddings/oleObject69.bin"/><Relationship Id="rId47" Type="http://schemas.openxmlformats.org/officeDocument/2006/relationships/oleObject" Target="../embeddings/oleObject74.bin"/><Relationship Id="rId50" Type="http://schemas.openxmlformats.org/officeDocument/2006/relationships/oleObject" Target="../embeddings/oleObject77.bin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52.bin"/><Relationship Id="rId33" Type="http://schemas.openxmlformats.org/officeDocument/2006/relationships/oleObject" Target="../embeddings/oleObject60.bin"/><Relationship Id="rId38" Type="http://schemas.openxmlformats.org/officeDocument/2006/relationships/oleObject" Target="../embeddings/oleObject65.bin"/><Relationship Id="rId46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7.bin"/><Relationship Id="rId29" Type="http://schemas.openxmlformats.org/officeDocument/2006/relationships/oleObject" Target="../embeddings/oleObject56.bin"/><Relationship Id="rId41" Type="http://schemas.openxmlformats.org/officeDocument/2006/relationships/oleObject" Target="../embeddings/oleObject68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8.bin"/><Relationship Id="rId24" Type="http://schemas.openxmlformats.org/officeDocument/2006/relationships/oleObject" Target="../embeddings/oleObject51.bin"/><Relationship Id="rId32" Type="http://schemas.openxmlformats.org/officeDocument/2006/relationships/oleObject" Target="../embeddings/oleObject59.bin"/><Relationship Id="rId37" Type="http://schemas.openxmlformats.org/officeDocument/2006/relationships/oleObject" Target="../embeddings/oleObject64.bin"/><Relationship Id="rId40" Type="http://schemas.openxmlformats.org/officeDocument/2006/relationships/oleObject" Target="../embeddings/oleObject67.bin"/><Relationship Id="rId45" Type="http://schemas.openxmlformats.org/officeDocument/2006/relationships/oleObject" Target="../embeddings/oleObject72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50.bin"/><Relationship Id="rId28" Type="http://schemas.openxmlformats.org/officeDocument/2006/relationships/oleObject" Target="../embeddings/oleObject55.bin"/><Relationship Id="rId36" Type="http://schemas.openxmlformats.org/officeDocument/2006/relationships/oleObject" Target="../embeddings/oleObject63.bin"/><Relationship Id="rId49" Type="http://schemas.openxmlformats.org/officeDocument/2006/relationships/oleObject" Target="../embeddings/oleObject76.bin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6.bin"/><Relationship Id="rId31" Type="http://schemas.openxmlformats.org/officeDocument/2006/relationships/oleObject" Target="../embeddings/oleObject58.bin"/><Relationship Id="rId44" Type="http://schemas.openxmlformats.org/officeDocument/2006/relationships/oleObject" Target="../embeddings/oleObject71.bin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Relationship Id="rId22" Type="http://schemas.openxmlformats.org/officeDocument/2006/relationships/oleObject" Target="../embeddings/oleObject49.bin"/><Relationship Id="rId27" Type="http://schemas.openxmlformats.org/officeDocument/2006/relationships/oleObject" Target="../embeddings/oleObject54.bin"/><Relationship Id="rId30" Type="http://schemas.openxmlformats.org/officeDocument/2006/relationships/oleObject" Target="../embeddings/oleObject57.bin"/><Relationship Id="rId35" Type="http://schemas.openxmlformats.org/officeDocument/2006/relationships/oleObject" Target="../embeddings/oleObject62.bin"/><Relationship Id="rId43" Type="http://schemas.openxmlformats.org/officeDocument/2006/relationships/oleObject" Target="../embeddings/oleObject70.bin"/><Relationship Id="rId48" Type="http://schemas.openxmlformats.org/officeDocument/2006/relationships/oleObject" Target="../embeddings/oleObject75.bin"/><Relationship Id="rId8" Type="http://schemas.openxmlformats.org/officeDocument/2006/relationships/oleObject" Target="../embeddings/oleObject3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81.bin"/><Relationship Id="rId5" Type="http://schemas.openxmlformats.org/officeDocument/2006/relationships/oleObject" Target="../embeddings/oleObject80.bin"/><Relationship Id="rId4" Type="http://schemas.openxmlformats.org/officeDocument/2006/relationships/oleObject" Target="../embeddings/oleObject7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85.bin"/><Relationship Id="rId5" Type="http://schemas.openxmlformats.org/officeDocument/2006/relationships/oleObject" Target="../embeddings/oleObject84.bin"/><Relationship Id="rId4" Type="http://schemas.openxmlformats.org/officeDocument/2006/relationships/oleObject" Target="../embeddings/oleObject8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80136" y="3071810"/>
            <a:ext cx="7406640" cy="1752600"/>
          </a:xfrm>
        </p:spPr>
        <p:txBody>
          <a:bodyPr/>
          <a:lstStyle/>
          <a:p>
            <a:r>
              <a:rPr lang="cs-CZ" dirty="0" smtClean="0"/>
              <a:t>TEORIE HER</a:t>
            </a:r>
          </a:p>
          <a:p>
            <a:r>
              <a:rPr lang="cs-CZ" dirty="0" smtClean="0"/>
              <a:t>Maticové hry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Animace pro předmět Optimalizace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Sedlový prvek</a:t>
            </a:r>
            <a:endParaRPr lang="cs-CZ" sz="3000" dirty="0"/>
          </a:p>
        </p:txBody>
      </p:sp>
      <p:graphicFrame>
        <p:nvGraphicFramePr>
          <p:cNvPr id="11" name="Object 12"/>
          <p:cNvGraphicFramePr>
            <a:graphicFrameLocks noChangeAspect="1"/>
          </p:cNvGraphicFramePr>
          <p:nvPr/>
        </p:nvGraphicFramePr>
        <p:xfrm>
          <a:off x="1393103" y="2464493"/>
          <a:ext cx="1836738" cy="1044575"/>
        </p:xfrm>
        <a:graphic>
          <a:graphicData uri="http://schemas.openxmlformats.org/presentationml/2006/ole">
            <p:oleObj spid="_x0000_s68610" name="Equation" r:id="rId3" imgW="1129810" imgH="710891" progId="">
              <p:embed/>
            </p:oleObj>
          </a:graphicData>
        </a:graphic>
      </p:graphicFrame>
      <p:graphicFrame>
        <p:nvGraphicFramePr>
          <p:cNvPr id="12" name="Object 14"/>
          <p:cNvGraphicFramePr>
            <a:graphicFrameLocks noChangeAspect="1"/>
          </p:cNvGraphicFramePr>
          <p:nvPr/>
        </p:nvGraphicFramePr>
        <p:xfrm>
          <a:off x="5703133" y="2738370"/>
          <a:ext cx="2347912" cy="601663"/>
        </p:xfrm>
        <a:graphic>
          <a:graphicData uri="http://schemas.openxmlformats.org/presentationml/2006/ole">
            <p:oleObj spid="_x0000_s68611" name="Equation" r:id="rId4" imgW="1879560" imgH="368280" progId="">
              <p:embed/>
            </p:oleObj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857224" y="278605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H1: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143504" y="2786058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H2: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54349" y="1857364"/>
            <a:ext cx="7399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Jak je patrné, tak oba hráči při dodržení ryzí strategie zvolili stejný bod.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714348" y="378619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Jde o tzv. SEDLOVÝ PRVEK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714348" y="4211429"/>
            <a:ext cx="8429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Tento prvek má tu vlastnost, že je nejmenší na řádku a současně největší ve sloupci. Vyjadřuje optimální řešení maticové hry a formálně jej lze zapsat následujícím způsobem:</a:t>
            </a:r>
            <a:endParaRPr lang="cs-CZ" dirty="0"/>
          </a:p>
        </p:txBody>
      </p:sp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2733678" y="5409051"/>
          <a:ext cx="3267082" cy="520279"/>
        </p:xfrm>
        <a:graphic>
          <a:graphicData uri="http://schemas.openxmlformats.org/presentationml/2006/ole">
            <p:oleObj spid="_x0000_s68612" name="Equation" r:id="rId5" imgW="1955800" imgH="292100" progId="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Sedlový prvek</a:t>
            </a:r>
            <a:endParaRPr lang="cs-CZ" sz="3000" dirty="0"/>
          </a:p>
        </p:txBody>
      </p:sp>
      <p:graphicFrame>
        <p:nvGraphicFramePr>
          <p:cNvPr id="11" name="Object 12"/>
          <p:cNvGraphicFramePr>
            <a:graphicFrameLocks noChangeAspect="1"/>
          </p:cNvGraphicFramePr>
          <p:nvPr/>
        </p:nvGraphicFramePr>
        <p:xfrm>
          <a:off x="1393103" y="2464493"/>
          <a:ext cx="1836738" cy="1044575"/>
        </p:xfrm>
        <a:graphic>
          <a:graphicData uri="http://schemas.openxmlformats.org/presentationml/2006/ole">
            <p:oleObj spid="_x0000_s69634" name="Equation" r:id="rId3" imgW="1129810" imgH="710891" progId="">
              <p:embed/>
            </p:oleObj>
          </a:graphicData>
        </a:graphic>
      </p:graphicFrame>
      <p:graphicFrame>
        <p:nvGraphicFramePr>
          <p:cNvPr id="12" name="Object 14"/>
          <p:cNvGraphicFramePr>
            <a:graphicFrameLocks noChangeAspect="1"/>
          </p:cNvGraphicFramePr>
          <p:nvPr/>
        </p:nvGraphicFramePr>
        <p:xfrm>
          <a:off x="5703133" y="2738370"/>
          <a:ext cx="2347912" cy="601663"/>
        </p:xfrm>
        <a:graphic>
          <a:graphicData uri="http://schemas.openxmlformats.org/presentationml/2006/ole">
            <p:oleObj spid="_x0000_s69635" name="Equation" r:id="rId4" imgW="1879560" imgH="368280" progId="">
              <p:embed/>
            </p:oleObj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857224" y="278605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H1: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143504" y="2786058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H2: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54349" y="1857364"/>
            <a:ext cx="7399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Jak je patrné, tak oba hráči při dodržení ryzí strategie zvolili stejný bod.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714348" y="378619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Jde o tzv. SEDLOVÝ PRVEK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42910" y="4572008"/>
            <a:ext cx="842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Maximum z minim se nazývá dolní cena hry, minimum z maxim se nazývá horní cena hry. Sedlový bod a čistá strategie existuje právě tehdy, jestliže horní a dolní cena hry jsou totožné.</a:t>
            </a:r>
          </a:p>
          <a:p>
            <a:endParaRPr lang="cs-CZ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00034" y="1785926"/>
            <a:ext cx="7638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Názorně i tento převod ukážeme na příkladu. Vhodným příkladem je hra </a:t>
            </a:r>
          </a:p>
          <a:p>
            <a:r>
              <a:rPr lang="cs-CZ" dirty="0" smtClean="0"/>
              <a:t>kámen-nůžky-papír, která je zadaná následující maticí:</a:t>
            </a:r>
            <a:endParaRPr lang="cs-CZ" dirty="0"/>
          </a:p>
        </p:txBody>
      </p:sp>
      <p:graphicFrame>
        <p:nvGraphicFramePr>
          <p:cNvPr id="70658" name="Object 6"/>
          <p:cNvGraphicFramePr>
            <a:graphicFrameLocks noChangeAspect="1"/>
          </p:cNvGraphicFramePr>
          <p:nvPr/>
        </p:nvGraphicFramePr>
        <p:xfrm>
          <a:off x="3646493" y="2622551"/>
          <a:ext cx="1711325" cy="949325"/>
        </p:xfrm>
        <a:graphic>
          <a:graphicData uri="http://schemas.openxmlformats.org/presentationml/2006/ole">
            <p:oleObj spid="_x0000_s70658" name="Equation" r:id="rId3" imgW="1091726" imgH="710891" progId="">
              <p:embed/>
            </p:oleObj>
          </a:graphicData>
        </a:graphic>
      </p:graphicFrame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00034" y="1785926"/>
            <a:ext cx="7638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Názorně i tento převod ukážeme na příkladu. Vhodným příkladem je hra </a:t>
            </a:r>
          </a:p>
          <a:p>
            <a:r>
              <a:rPr lang="cs-CZ" dirty="0" smtClean="0"/>
              <a:t>kámen-nůžky-papír, která je zadaná následující maticí:</a:t>
            </a:r>
            <a:endParaRPr lang="cs-CZ" dirty="0"/>
          </a:p>
        </p:txBody>
      </p:sp>
      <p:graphicFrame>
        <p:nvGraphicFramePr>
          <p:cNvPr id="70658" name="Object 6"/>
          <p:cNvGraphicFramePr>
            <a:graphicFrameLocks noChangeAspect="1"/>
          </p:cNvGraphicFramePr>
          <p:nvPr/>
        </p:nvGraphicFramePr>
        <p:xfrm>
          <a:off x="3646493" y="2622551"/>
          <a:ext cx="1711325" cy="949325"/>
        </p:xfrm>
        <a:graphic>
          <a:graphicData uri="http://schemas.openxmlformats.org/presentationml/2006/ole">
            <p:oleObj spid="_x0000_s71682" name="Equation" r:id="rId3" imgW="1091726" imgH="710891" progId="">
              <p:embed/>
            </p:oleObj>
          </a:graphicData>
        </a:graphic>
      </p:graphicFrame>
      <p:sp>
        <p:nvSpPr>
          <p:cNvPr id="5" name="Obdélník 4"/>
          <p:cNvSpPr/>
          <p:nvPr/>
        </p:nvSpPr>
        <p:spPr>
          <a:xfrm>
            <a:off x="571472" y="3786190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Dolní cena hry se nerovná horní ceně hry - zadaná hra nemá řešení v ryzích strategiích.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71504" y="4443249"/>
            <a:ext cx="7858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Aby bylo možné řešit tuto úlohu, je nutné, aby všechny prvky matice byly kladné. Přičteme tedy ke každému prvku číslo 2 a dostaneme:</a:t>
            </a:r>
            <a:endParaRPr lang="cs-CZ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00034" y="1785926"/>
            <a:ext cx="7638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Názorně i tento převod ukážeme na příkladu. Vhodným příkladem je hra </a:t>
            </a:r>
          </a:p>
          <a:p>
            <a:r>
              <a:rPr lang="cs-CZ" dirty="0" smtClean="0"/>
              <a:t>kámen-nůžky-papír, která je zadaná následující maticí:</a:t>
            </a:r>
            <a:endParaRPr lang="cs-CZ" dirty="0"/>
          </a:p>
        </p:txBody>
      </p:sp>
      <p:graphicFrame>
        <p:nvGraphicFramePr>
          <p:cNvPr id="70658" name="Object 6"/>
          <p:cNvGraphicFramePr>
            <a:graphicFrameLocks noChangeAspect="1"/>
          </p:cNvGraphicFramePr>
          <p:nvPr/>
        </p:nvGraphicFramePr>
        <p:xfrm>
          <a:off x="3646493" y="2622551"/>
          <a:ext cx="1711325" cy="949325"/>
        </p:xfrm>
        <a:graphic>
          <a:graphicData uri="http://schemas.openxmlformats.org/presentationml/2006/ole">
            <p:oleObj spid="_x0000_s72706" name="Equation" r:id="rId3" imgW="1091726" imgH="710891" progId="">
              <p:embed/>
            </p:oleObj>
          </a:graphicData>
        </a:graphic>
      </p:graphicFrame>
      <p:sp>
        <p:nvSpPr>
          <p:cNvPr id="5" name="Obdélník 4"/>
          <p:cNvSpPr/>
          <p:nvPr/>
        </p:nvSpPr>
        <p:spPr>
          <a:xfrm>
            <a:off x="571472" y="3786190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Dolní cena hry se nerovná horní ceně hry - zadaná hra nemá řešení v ryzích strategiích.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71504" y="4443249"/>
            <a:ext cx="7858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Aby bylo možné řešit tuto úlohu, je nutné, aby všechny prvky matice byly kladné. Přičteme tedy ke každému prvku číslo 2 a dostaneme:</a:t>
            </a:r>
            <a:endParaRPr lang="cs-CZ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760668" y="5214950"/>
          <a:ext cx="1597150" cy="1071570"/>
        </p:xfrm>
        <a:graphic>
          <a:graphicData uri="http://schemas.openxmlformats.org/presentationml/2006/ole">
            <p:oleObj spid="_x0000_s72707" name="Rovnice" r:id="rId4" imgW="965160" imgH="711000" progId="Equation.3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571868" y="1785926"/>
          <a:ext cx="1597150" cy="1071570"/>
        </p:xfrm>
        <a:graphic>
          <a:graphicData uri="http://schemas.openxmlformats.org/presentationml/2006/ole">
            <p:oleObj spid="_x0000_s73731" name="Rovnice" r:id="rId3" imgW="965160" imgH="711000" progId="Equation.3">
              <p:embed/>
            </p:oleObj>
          </a:graphicData>
        </a:graphic>
      </p:graphicFrame>
      <p:sp>
        <p:nvSpPr>
          <p:cNvPr id="8" name="Obdélník 7"/>
          <p:cNvSpPr/>
          <p:nvPr/>
        </p:nvSpPr>
        <p:spPr>
          <a:xfrm>
            <a:off x="571488" y="3139859"/>
            <a:ext cx="7858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Formulace problému bude maximalizovat                    za podmínek:</a:t>
            </a:r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857752" y="3143248"/>
          <a:ext cx="1046171" cy="373063"/>
        </p:xfrm>
        <a:graphic>
          <a:graphicData uri="http://schemas.openxmlformats.org/presentationml/2006/ole">
            <p:oleObj spid="_x0000_s73733" name="Rovnice" r:id="rId4" imgW="698400" imgH="241200" progId="Equation.3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571868" y="1785926"/>
          <a:ext cx="1597150" cy="1071570"/>
        </p:xfrm>
        <a:graphic>
          <a:graphicData uri="http://schemas.openxmlformats.org/presentationml/2006/ole">
            <p:oleObj spid="_x0000_s74754" name="Rovnice" r:id="rId3" imgW="965160" imgH="711000" progId="Equation.3">
              <p:embed/>
            </p:oleObj>
          </a:graphicData>
        </a:graphic>
      </p:graphicFrame>
      <p:sp>
        <p:nvSpPr>
          <p:cNvPr id="8" name="Obdélník 7"/>
          <p:cNvSpPr/>
          <p:nvPr/>
        </p:nvSpPr>
        <p:spPr>
          <a:xfrm>
            <a:off x="571488" y="3139859"/>
            <a:ext cx="7858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Formulace problému bude maximalizovat                    za podmínek:</a:t>
            </a:r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857752" y="3143248"/>
          <a:ext cx="1046171" cy="373063"/>
        </p:xfrm>
        <a:graphic>
          <a:graphicData uri="http://schemas.openxmlformats.org/presentationml/2006/ole">
            <p:oleObj spid="_x0000_s74755" name="Rovnice" r:id="rId4" imgW="698400" imgH="241200" progId="Equation.3">
              <p:embed/>
            </p:oleObj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643306" y="3714752"/>
          <a:ext cx="1785950" cy="1785950"/>
        </p:xfrm>
        <a:graphic>
          <a:graphicData uri="http://schemas.openxmlformats.org/presentationml/2006/ole">
            <p:oleObj spid="_x0000_s74756" name="Rovnice" r:id="rId5" imgW="1066680" imgH="1066680" progId="Equation.3">
              <p:embed/>
            </p:oleObj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1764146" y="5808226"/>
            <a:ext cx="5838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</a:t>
            </a:r>
            <a:r>
              <a:rPr lang="cs-CZ" dirty="0" smtClean="0"/>
              <a:t>efinují relativní pravděpodobnost volby strategie hráče</a:t>
            </a:r>
            <a:endParaRPr lang="cs-CZ" dirty="0"/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714348" y="5786454"/>
          <a:ext cx="1046163" cy="373063"/>
        </p:xfrm>
        <a:graphic>
          <a:graphicData uri="http://schemas.openxmlformats.org/presentationml/2006/ole">
            <p:oleObj spid="_x0000_s74757" name="Rovnice" r:id="rId6" imgW="698400" imgH="241200" progId="Equation.3">
              <p:embed/>
            </p:oleObj>
          </a:graphicData>
        </a:graphic>
      </p:graphicFrame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8" name="Obdélník 7"/>
          <p:cNvSpPr/>
          <p:nvPr/>
        </p:nvSpPr>
        <p:spPr>
          <a:xfrm>
            <a:off x="642926" y="1785926"/>
            <a:ext cx="7858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Formulace problému bude maximalizovat                    za podmínek:</a:t>
            </a:r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929190" y="1789315"/>
          <a:ext cx="1046171" cy="373063"/>
        </p:xfrm>
        <a:graphic>
          <a:graphicData uri="http://schemas.openxmlformats.org/presentationml/2006/ole">
            <p:oleObj spid="_x0000_s75779" name="Rovnice" r:id="rId3" imgW="698400" imgH="241200" progId="Equation.3">
              <p:embed/>
            </p:oleObj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714744" y="2360819"/>
          <a:ext cx="1785950" cy="1785950"/>
        </p:xfrm>
        <a:graphic>
          <a:graphicData uri="http://schemas.openxmlformats.org/presentationml/2006/ole">
            <p:oleObj spid="_x0000_s75780" name="Rovnice" r:id="rId4" imgW="1066680" imgH="1066680" progId="Equation.3">
              <p:embed/>
            </p:oleObj>
          </a:graphicData>
        </a:graphic>
      </p:graphicFrame>
      <p:sp>
        <p:nvSpPr>
          <p:cNvPr id="9" name="Obdélník 8"/>
          <p:cNvSpPr/>
          <p:nvPr/>
        </p:nvSpPr>
        <p:spPr>
          <a:xfrm>
            <a:off x="714348" y="4000504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Po přidání přídavných proměnných lze přepsat nerovnice na rovnice a úloha má dále tvar:</a:t>
            </a:r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3562350" y="4643438"/>
          <a:ext cx="2233613" cy="1785937"/>
        </p:xfrm>
        <a:graphic>
          <a:graphicData uri="http://schemas.openxmlformats.org/presentationml/2006/ole">
            <p:oleObj spid="_x0000_s75781" name="Rovnice" r:id="rId5" imgW="1333440" imgH="1066680" progId="Equation.3">
              <p:embed/>
            </p:oleObj>
          </a:graphicData>
        </a:graphic>
      </p:graphicFrame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8" name="Obdélník 7"/>
          <p:cNvSpPr/>
          <p:nvPr/>
        </p:nvSpPr>
        <p:spPr>
          <a:xfrm>
            <a:off x="285720" y="1428736"/>
            <a:ext cx="7858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Výpočet pomocí simplexové tabulky:</a:t>
            </a:r>
          </a:p>
        </p:txBody>
      </p:sp>
      <p:graphicFrame>
        <p:nvGraphicFramePr>
          <p:cNvPr id="12" name="Tabulka 11"/>
          <p:cNvGraphicFramePr>
            <a:graphicFrameLocks noGrp="1"/>
          </p:cNvGraphicFramePr>
          <p:nvPr/>
        </p:nvGraphicFramePr>
        <p:xfrm>
          <a:off x="285720" y="2357430"/>
          <a:ext cx="4286277" cy="3509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325"/>
                <a:gridCol w="612325"/>
                <a:gridCol w="612325"/>
                <a:gridCol w="593669"/>
                <a:gridCol w="630982"/>
                <a:gridCol w="623545"/>
                <a:gridCol w="601106"/>
              </a:tblGrid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-1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583176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37872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ulka 12"/>
          <p:cNvGraphicFramePr>
            <a:graphicFrameLocks noGrp="1"/>
          </p:cNvGraphicFramePr>
          <p:nvPr/>
        </p:nvGraphicFramePr>
        <p:xfrm>
          <a:off x="4667269" y="2357430"/>
          <a:ext cx="4048135" cy="3500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305"/>
                <a:gridCol w="578305"/>
                <a:gridCol w="578305"/>
                <a:gridCol w="527270"/>
                <a:gridCol w="629340"/>
                <a:gridCol w="578305"/>
                <a:gridCol w="578305"/>
              </a:tblGrid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1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2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3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4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5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6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3889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6596014" y="5493220"/>
          <a:ext cx="152400" cy="393700"/>
        </p:xfrm>
        <a:graphic>
          <a:graphicData uri="http://schemas.openxmlformats.org/presentationml/2006/ole">
            <p:oleObj spid="_x0000_s77829" name="Rovnice" r:id="rId3" imgW="152280" imgH="393480" progId="Equation.3">
              <p:embed/>
            </p:oleObj>
          </a:graphicData>
        </a:graphic>
      </p:graphicFrame>
      <p:graphicFrame>
        <p:nvGraphicFramePr>
          <p:cNvPr id="77830" name="Object 6"/>
          <p:cNvGraphicFramePr>
            <a:graphicFrameLocks noChangeAspect="1"/>
          </p:cNvGraphicFramePr>
          <p:nvPr/>
        </p:nvGraphicFramePr>
        <p:xfrm>
          <a:off x="7193431" y="5493220"/>
          <a:ext cx="152400" cy="393700"/>
        </p:xfrm>
        <a:graphic>
          <a:graphicData uri="http://schemas.openxmlformats.org/presentationml/2006/ole">
            <p:oleObj spid="_x0000_s77830" name="Rovnice" r:id="rId4" imgW="152280" imgH="393480" progId="Equation.3">
              <p:embed/>
            </p:oleObj>
          </a:graphicData>
        </a:graphic>
      </p:graphicFrame>
      <p:graphicFrame>
        <p:nvGraphicFramePr>
          <p:cNvPr id="77831" name="Object 7"/>
          <p:cNvGraphicFramePr>
            <a:graphicFrameLocks noChangeAspect="1"/>
          </p:cNvGraphicFramePr>
          <p:nvPr/>
        </p:nvGraphicFramePr>
        <p:xfrm>
          <a:off x="7777186" y="5477140"/>
          <a:ext cx="152400" cy="393700"/>
        </p:xfrm>
        <a:graphic>
          <a:graphicData uri="http://schemas.openxmlformats.org/presentationml/2006/ole">
            <p:oleObj spid="_x0000_s77831" name="Rovnice" r:id="rId5" imgW="152280" imgH="393480" progId="Equation.3">
              <p:embed/>
            </p:oleObj>
          </a:graphicData>
        </a:graphic>
      </p:graphicFrame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8369432" y="5083949"/>
          <a:ext cx="152400" cy="393700"/>
        </p:xfrm>
        <a:graphic>
          <a:graphicData uri="http://schemas.openxmlformats.org/presentationml/2006/ole">
            <p:oleObj spid="_x0000_s77832" name="Rovnice" r:id="rId6" imgW="152280" imgH="393480" progId="Equation.3">
              <p:embed/>
            </p:oleObj>
          </a:graphicData>
        </a:graphic>
      </p:graphicFrame>
      <p:graphicFrame>
        <p:nvGraphicFramePr>
          <p:cNvPr id="77833" name="Object 9"/>
          <p:cNvGraphicFramePr>
            <a:graphicFrameLocks noChangeAspect="1"/>
          </p:cNvGraphicFramePr>
          <p:nvPr/>
        </p:nvGraphicFramePr>
        <p:xfrm>
          <a:off x="8372816" y="4679071"/>
          <a:ext cx="152400" cy="393700"/>
        </p:xfrm>
        <a:graphic>
          <a:graphicData uri="http://schemas.openxmlformats.org/presentationml/2006/ole">
            <p:oleObj spid="_x0000_s77833" name="Rovnice" r:id="rId7" imgW="152280" imgH="393480" progId="Equation.3">
              <p:embed/>
            </p:oleObj>
          </a:graphicData>
        </a:graphic>
      </p:graphicFrame>
      <p:graphicFrame>
        <p:nvGraphicFramePr>
          <p:cNvPr id="77834" name="Object 10"/>
          <p:cNvGraphicFramePr>
            <a:graphicFrameLocks noChangeAspect="1"/>
          </p:cNvGraphicFramePr>
          <p:nvPr/>
        </p:nvGraphicFramePr>
        <p:xfrm>
          <a:off x="8372628" y="4298131"/>
          <a:ext cx="152400" cy="393700"/>
        </p:xfrm>
        <a:graphic>
          <a:graphicData uri="http://schemas.openxmlformats.org/presentationml/2006/ole">
            <p:oleObj spid="_x0000_s77834" name="Rovnice" r:id="rId8" imgW="152280" imgH="393480" progId="Equation.3">
              <p:embed/>
            </p:oleObj>
          </a:graphicData>
        </a:graphic>
      </p:graphicFrame>
      <p:graphicFrame>
        <p:nvGraphicFramePr>
          <p:cNvPr id="77835" name="Object 11"/>
          <p:cNvGraphicFramePr>
            <a:graphicFrameLocks noChangeAspect="1"/>
          </p:cNvGraphicFramePr>
          <p:nvPr/>
        </p:nvGraphicFramePr>
        <p:xfrm>
          <a:off x="8382152" y="5489203"/>
          <a:ext cx="152400" cy="393700"/>
        </p:xfrm>
        <a:graphic>
          <a:graphicData uri="http://schemas.openxmlformats.org/presentationml/2006/ole">
            <p:oleObj spid="_x0000_s77835" name="Rovnice" r:id="rId9" imgW="152280" imgH="393480" progId="Equation.3">
              <p:embed/>
            </p:oleObj>
          </a:graphicData>
        </a:graphic>
      </p:graphicFrame>
      <p:graphicFrame>
        <p:nvGraphicFramePr>
          <p:cNvPr id="77836" name="Object 12"/>
          <p:cNvGraphicFramePr>
            <a:graphicFrameLocks noChangeAspect="1"/>
          </p:cNvGraphicFramePr>
          <p:nvPr/>
        </p:nvGraphicFramePr>
        <p:xfrm>
          <a:off x="6572452" y="5082876"/>
          <a:ext cx="203200" cy="393700"/>
        </p:xfrm>
        <a:graphic>
          <a:graphicData uri="http://schemas.openxmlformats.org/presentationml/2006/ole">
            <p:oleObj spid="_x0000_s77836" name="Rovnice" r:id="rId10" imgW="203040" imgH="393480" progId="Equation.3">
              <p:embed/>
            </p:oleObj>
          </a:graphicData>
        </a:graphic>
      </p:graphicFrame>
      <p:graphicFrame>
        <p:nvGraphicFramePr>
          <p:cNvPr id="77838" name="Object 14"/>
          <p:cNvGraphicFramePr>
            <a:graphicFrameLocks noChangeAspect="1"/>
          </p:cNvGraphicFramePr>
          <p:nvPr/>
        </p:nvGraphicFramePr>
        <p:xfrm>
          <a:off x="7143007" y="4309309"/>
          <a:ext cx="203200" cy="393700"/>
        </p:xfrm>
        <a:graphic>
          <a:graphicData uri="http://schemas.openxmlformats.org/presentationml/2006/ole">
            <p:oleObj spid="_x0000_s77838" name="Rovnice" r:id="rId11" imgW="203040" imgH="393480" progId="Equation.3">
              <p:embed/>
            </p:oleObj>
          </a:graphicData>
        </a:graphic>
      </p:graphicFrame>
      <p:graphicFrame>
        <p:nvGraphicFramePr>
          <p:cNvPr id="77839" name="Object 15"/>
          <p:cNvGraphicFramePr>
            <a:graphicFrameLocks noChangeAspect="1"/>
          </p:cNvGraphicFramePr>
          <p:nvPr/>
        </p:nvGraphicFramePr>
        <p:xfrm>
          <a:off x="6570939" y="4310194"/>
          <a:ext cx="203200" cy="393700"/>
        </p:xfrm>
        <a:graphic>
          <a:graphicData uri="http://schemas.openxmlformats.org/presentationml/2006/ole">
            <p:oleObj spid="_x0000_s77839" name="Rovnice" r:id="rId12" imgW="203040" imgH="393480" progId="Equation.3">
              <p:embed/>
            </p:oleObj>
          </a:graphicData>
        </a:graphic>
      </p:graphicFrame>
      <p:graphicFrame>
        <p:nvGraphicFramePr>
          <p:cNvPr id="77840" name="Object 16"/>
          <p:cNvGraphicFramePr>
            <a:graphicFrameLocks noChangeAspect="1"/>
          </p:cNvGraphicFramePr>
          <p:nvPr/>
        </p:nvGraphicFramePr>
        <p:xfrm>
          <a:off x="6468702" y="4702821"/>
          <a:ext cx="317500" cy="393700"/>
        </p:xfrm>
        <a:graphic>
          <a:graphicData uri="http://schemas.openxmlformats.org/presentationml/2006/ole">
            <p:oleObj spid="_x0000_s77840" name="Rovnice" r:id="rId13" imgW="317160" imgH="393480" progId="Equation.3">
              <p:embed/>
            </p:oleObj>
          </a:graphicData>
        </a:graphic>
      </p:graphicFrame>
      <p:graphicFrame>
        <p:nvGraphicFramePr>
          <p:cNvPr id="77842" name="Object 18"/>
          <p:cNvGraphicFramePr>
            <a:graphicFrameLocks noChangeAspect="1"/>
          </p:cNvGraphicFramePr>
          <p:nvPr/>
        </p:nvGraphicFramePr>
        <p:xfrm>
          <a:off x="7143007" y="4702500"/>
          <a:ext cx="203200" cy="393700"/>
        </p:xfrm>
        <a:graphic>
          <a:graphicData uri="http://schemas.openxmlformats.org/presentationml/2006/ole">
            <p:oleObj spid="_x0000_s77842" name="Rovnice" r:id="rId14" imgW="203040" imgH="393480" progId="Equation.3">
              <p:embed/>
            </p:oleObj>
          </a:graphicData>
        </a:graphic>
      </p:graphicFrame>
      <p:graphicFrame>
        <p:nvGraphicFramePr>
          <p:cNvPr id="77843" name="Object 19"/>
          <p:cNvGraphicFramePr>
            <a:graphicFrameLocks noChangeAspect="1"/>
          </p:cNvGraphicFramePr>
          <p:nvPr/>
        </p:nvGraphicFramePr>
        <p:xfrm>
          <a:off x="7040582" y="5071377"/>
          <a:ext cx="317500" cy="393700"/>
        </p:xfrm>
        <a:graphic>
          <a:graphicData uri="http://schemas.openxmlformats.org/presentationml/2006/ole">
            <p:oleObj spid="_x0000_s77843" name="Rovnice" r:id="rId15" imgW="317160" imgH="393480" progId="Equation.3">
              <p:embed/>
            </p:oleObj>
          </a:graphicData>
        </a:graphic>
      </p:graphicFrame>
      <p:graphicFrame>
        <p:nvGraphicFramePr>
          <p:cNvPr id="77844" name="Object 20"/>
          <p:cNvGraphicFramePr>
            <a:graphicFrameLocks noChangeAspect="1"/>
          </p:cNvGraphicFramePr>
          <p:nvPr/>
        </p:nvGraphicFramePr>
        <p:xfrm>
          <a:off x="7785385" y="4702124"/>
          <a:ext cx="203200" cy="393700"/>
        </p:xfrm>
        <a:graphic>
          <a:graphicData uri="http://schemas.openxmlformats.org/presentationml/2006/ole">
            <p:oleObj spid="_x0000_s77844" name="Rovnice" r:id="rId16" imgW="203040" imgH="393480" progId="Equation.3">
              <p:embed/>
            </p:oleObj>
          </a:graphicData>
        </a:graphic>
      </p:graphicFrame>
      <p:graphicFrame>
        <p:nvGraphicFramePr>
          <p:cNvPr id="77845" name="Object 21"/>
          <p:cNvGraphicFramePr>
            <a:graphicFrameLocks noChangeAspect="1"/>
          </p:cNvGraphicFramePr>
          <p:nvPr/>
        </p:nvGraphicFramePr>
        <p:xfrm>
          <a:off x="7667584" y="4310006"/>
          <a:ext cx="317500" cy="393700"/>
        </p:xfrm>
        <a:graphic>
          <a:graphicData uri="http://schemas.openxmlformats.org/presentationml/2006/ole">
            <p:oleObj spid="_x0000_s77845" name="Rovnice" r:id="rId17" imgW="317160" imgH="393480" progId="Equation.3">
              <p:embed/>
            </p:oleObj>
          </a:graphicData>
        </a:graphic>
      </p:graphicFrame>
      <p:graphicFrame>
        <p:nvGraphicFramePr>
          <p:cNvPr id="77846" name="Object 22"/>
          <p:cNvGraphicFramePr>
            <a:graphicFrameLocks noChangeAspect="1"/>
          </p:cNvGraphicFramePr>
          <p:nvPr/>
        </p:nvGraphicFramePr>
        <p:xfrm>
          <a:off x="7761259" y="5083064"/>
          <a:ext cx="203200" cy="393700"/>
        </p:xfrm>
        <a:graphic>
          <a:graphicData uri="http://schemas.openxmlformats.org/presentationml/2006/ole">
            <p:oleObj spid="_x0000_s77846" name="Rovnice" r:id="rId18" imgW="203040" imgH="393480" progId="Equation.3">
              <p:embed/>
            </p:oleObj>
          </a:graphicData>
        </a:graphic>
      </p:graphicFrame>
      <p:graphicFrame>
        <p:nvGraphicFramePr>
          <p:cNvPr id="77847" name="Object 23"/>
          <p:cNvGraphicFramePr>
            <a:graphicFrameLocks noChangeAspect="1"/>
          </p:cNvGraphicFramePr>
          <p:nvPr/>
        </p:nvGraphicFramePr>
        <p:xfrm>
          <a:off x="5929322" y="3929063"/>
          <a:ext cx="254000" cy="393700"/>
        </p:xfrm>
        <a:graphic>
          <a:graphicData uri="http://schemas.openxmlformats.org/presentationml/2006/ole">
            <p:oleObj spid="_x0000_s77847" name="Rovnice" r:id="rId19" imgW="253800" imgH="393480" progId="Equation.3">
              <p:embed/>
            </p:oleObj>
          </a:graphicData>
        </a:graphic>
      </p:graphicFrame>
      <p:graphicFrame>
        <p:nvGraphicFramePr>
          <p:cNvPr id="77848" name="Object 24"/>
          <p:cNvGraphicFramePr>
            <a:graphicFrameLocks noChangeAspect="1"/>
          </p:cNvGraphicFramePr>
          <p:nvPr/>
        </p:nvGraphicFramePr>
        <p:xfrm>
          <a:off x="6596014" y="3929066"/>
          <a:ext cx="152400" cy="393700"/>
        </p:xfrm>
        <a:graphic>
          <a:graphicData uri="http://schemas.openxmlformats.org/presentationml/2006/ole">
            <p:oleObj spid="_x0000_s77848" name="Rovnice" r:id="rId20" imgW="152280" imgH="393480" progId="Equation.3">
              <p:embed/>
            </p:oleObj>
          </a:graphicData>
        </a:graphic>
      </p:graphicFrame>
      <p:graphicFrame>
        <p:nvGraphicFramePr>
          <p:cNvPr id="77849" name="Object 25"/>
          <p:cNvGraphicFramePr>
            <a:graphicFrameLocks noChangeAspect="1"/>
          </p:cNvGraphicFramePr>
          <p:nvPr/>
        </p:nvGraphicFramePr>
        <p:xfrm>
          <a:off x="7786710" y="3929066"/>
          <a:ext cx="152400" cy="393700"/>
        </p:xfrm>
        <a:graphic>
          <a:graphicData uri="http://schemas.openxmlformats.org/presentationml/2006/ole">
            <p:oleObj spid="_x0000_s77849" name="Rovnice" r:id="rId21" imgW="152280" imgH="393480" progId="Equation.3">
              <p:embed/>
            </p:oleObj>
          </a:graphicData>
        </a:graphic>
      </p:graphicFrame>
      <p:graphicFrame>
        <p:nvGraphicFramePr>
          <p:cNvPr id="77850" name="Object 26"/>
          <p:cNvGraphicFramePr>
            <a:graphicFrameLocks noChangeAspect="1"/>
          </p:cNvGraphicFramePr>
          <p:nvPr/>
        </p:nvGraphicFramePr>
        <p:xfrm>
          <a:off x="8384315" y="3929063"/>
          <a:ext cx="152400" cy="393700"/>
        </p:xfrm>
        <a:graphic>
          <a:graphicData uri="http://schemas.openxmlformats.org/presentationml/2006/ole">
            <p:oleObj spid="_x0000_s77850" name="Rovnice" r:id="rId22" imgW="152280" imgH="393480" progId="Equation.3">
              <p:embed/>
            </p:oleObj>
          </a:graphicData>
        </a:graphic>
      </p:graphicFrame>
      <p:graphicFrame>
        <p:nvGraphicFramePr>
          <p:cNvPr id="77851" name="Object 27"/>
          <p:cNvGraphicFramePr>
            <a:graphicFrameLocks noChangeAspect="1"/>
          </p:cNvGraphicFramePr>
          <p:nvPr/>
        </p:nvGraphicFramePr>
        <p:xfrm>
          <a:off x="8358214" y="3143812"/>
          <a:ext cx="152400" cy="393700"/>
        </p:xfrm>
        <a:graphic>
          <a:graphicData uri="http://schemas.openxmlformats.org/presentationml/2006/ole">
            <p:oleObj spid="_x0000_s77851" name="Rovnice" r:id="rId23" imgW="152280" imgH="393480" progId="Equation.3">
              <p:embed/>
            </p:oleObj>
          </a:graphicData>
        </a:graphic>
      </p:graphicFrame>
      <p:graphicFrame>
        <p:nvGraphicFramePr>
          <p:cNvPr id="77852" name="Object 28"/>
          <p:cNvGraphicFramePr>
            <a:graphicFrameLocks noChangeAspect="1"/>
          </p:cNvGraphicFramePr>
          <p:nvPr/>
        </p:nvGraphicFramePr>
        <p:xfrm>
          <a:off x="8381964" y="3524564"/>
          <a:ext cx="152400" cy="393700"/>
        </p:xfrm>
        <a:graphic>
          <a:graphicData uri="http://schemas.openxmlformats.org/presentationml/2006/ole">
            <p:oleObj spid="_x0000_s77852" name="Rovnice" r:id="rId24" imgW="152280" imgH="393480" progId="Equation.3">
              <p:embed/>
            </p:oleObj>
          </a:graphicData>
        </a:graphic>
      </p:graphicFrame>
      <p:graphicFrame>
        <p:nvGraphicFramePr>
          <p:cNvPr id="77853" name="Object 29"/>
          <p:cNvGraphicFramePr>
            <a:graphicFrameLocks noChangeAspect="1"/>
          </p:cNvGraphicFramePr>
          <p:nvPr/>
        </p:nvGraphicFramePr>
        <p:xfrm>
          <a:off x="8360941" y="2762120"/>
          <a:ext cx="152400" cy="393700"/>
        </p:xfrm>
        <a:graphic>
          <a:graphicData uri="http://schemas.openxmlformats.org/presentationml/2006/ole">
            <p:oleObj spid="_x0000_s77853" name="Rovnice" r:id="rId25" imgW="152280" imgH="393480" progId="Equation.3">
              <p:embed/>
            </p:oleObj>
          </a:graphicData>
        </a:graphic>
      </p:graphicFrame>
      <p:graphicFrame>
        <p:nvGraphicFramePr>
          <p:cNvPr id="77854" name="Object 30"/>
          <p:cNvGraphicFramePr>
            <a:graphicFrameLocks noChangeAspect="1"/>
          </p:cNvGraphicFramePr>
          <p:nvPr/>
        </p:nvGraphicFramePr>
        <p:xfrm>
          <a:off x="6610428" y="2765504"/>
          <a:ext cx="152400" cy="393700"/>
        </p:xfrm>
        <a:graphic>
          <a:graphicData uri="http://schemas.openxmlformats.org/presentationml/2006/ole">
            <p:oleObj spid="_x0000_s77854" name="Rovnice" r:id="rId26" imgW="152280" imgH="393480" progId="Equation.3">
              <p:embed/>
            </p:oleObj>
          </a:graphicData>
        </a:graphic>
      </p:graphicFrame>
      <p:graphicFrame>
        <p:nvGraphicFramePr>
          <p:cNvPr id="77855" name="Object 31"/>
          <p:cNvGraphicFramePr>
            <a:graphicFrameLocks noChangeAspect="1"/>
          </p:cNvGraphicFramePr>
          <p:nvPr/>
        </p:nvGraphicFramePr>
        <p:xfrm>
          <a:off x="6500826" y="3547241"/>
          <a:ext cx="254000" cy="393700"/>
        </p:xfrm>
        <a:graphic>
          <a:graphicData uri="http://schemas.openxmlformats.org/presentationml/2006/ole">
            <p:oleObj spid="_x0000_s77855" name="Rovnice" r:id="rId27" imgW="253800" imgH="393480" progId="Equation.3">
              <p:embed/>
            </p:oleObj>
          </a:graphicData>
        </a:graphic>
      </p:graphicFrame>
      <p:graphicFrame>
        <p:nvGraphicFramePr>
          <p:cNvPr id="77856" name="Object 32"/>
          <p:cNvGraphicFramePr>
            <a:graphicFrameLocks noChangeAspect="1"/>
          </p:cNvGraphicFramePr>
          <p:nvPr/>
        </p:nvGraphicFramePr>
        <p:xfrm>
          <a:off x="6508828" y="3143248"/>
          <a:ext cx="254000" cy="393700"/>
        </p:xfrm>
        <a:graphic>
          <a:graphicData uri="http://schemas.openxmlformats.org/presentationml/2006/ole">
            <p:oleObj spid="_x0000_s77856" name="Rovnice" r:id="rId28" imgW="253800" imgH="393480" progId="Equation.3">
              <p:embed/>
            </p:oleObj>
          </a:graphicData>
        </a:graphic>
      </p:graphicFrame>
      <p:graphicFrame>
        <p:nvGraphicFramePr>
          <p:cNvPr id="77857" name="Object 33"/>
          <p:cNvGraphicFramePr>
            <a:graphicFrameLocks noChangeAspect="1"/>
          </p:cNvGraphicFramePr>
          <p:nvPr/>
        </p:nvGraphicFramePr>
        <p:xfrm>
          <a:off x="7788838" y="3147463"/>
          <a:ext cx="152400" cy="393700"/>
        </p:xfrm>
        <a:graphic>
          <a:graphicData uri="http://schemas.openxmlformats.org/presentationml/2006/ole">
            <p:oleObj spid="_x0000_s77857" name="Rovnice" r:id="rId29" imgW="152280" imgH="393480" progId="Equation.3">
              <p:embed/>
            </p:oleObj>
          </a:graphicData>
        </a:graphic>
      </p:graphicFrame>
      <p:graphicFrame>
        <p:nvGraphicFramePr>
          <p:cNvPr id="77858" name="Object 34"/>
          <p:cNvGraphicFramePr>
            <a:graphicFrameLocks noChangeAspect="1"/>
          </p:cNvGraphicFramePr>
          <p:nvPr/>
        </p:nvGraphicFramePr>
        <p:xfrm>
          <a:off x="7785738" y="3535363"/>
          <a:ext cx="152400" cy="393700"/>
        </p:xfrm>
        <a:graphic>
          <a:graphicData uri="http://schemas.openxmlformats.org/presentationml/2006/ole">
            <p:oleObj spid="_x0000_s77858" name="Rovnice" r:id="rId30" imgW="152280" imgH="393480" progId="Equation.3">
              <p:embed/>
            </p:oleObj>
          </a:graphicData>
        </a:graphic>
      </p:graphicFrame>
      <p:graphicFrame>
        <p:nvGraphicFramePr>
          <p:cNvPr id="77859" name="Object 35"/>
          <p:cNvGraphicFramePr>
            <a:graphicFrameLocks noChangeAspect="1"/>
          </p:cNvGraphicFramePr>
          <p:nvPr/>
        </p:nvGraphicFramePr>
        <p:xfrm>
          <a:off x="7687461" y="2773995"/>
          <a:ext cx="254000" cy="393700"/>
        </p:xfrm>
        <a:graphic>
          <a:graphicData uri="http://schemas.openxmlformats.org/presentationml/2006/ole">
            <p:oleObj spid="_x0000_s77859" name="Rovnice" r:id="rId31" imgW="253800" imgH="393480" progId="Equation.3">
              <p:embed/>
            </p:oleObj>
          </a:graphicData>
        </a:graphic>
      </p:graphicFrame>
      <p:graphicFrame>
        <p:nvGraphicFramePr>
          <p:cNvPr id="77860" name="Object 36"/>
          <p:cNvGraphicFramePr>
            <a:graphicFrameLocks noChangeAspect="1"/>
          </p:cNvGraphicFramePr>
          <p:nvPr/>
        </p:nvGraphicFramePr>
        <p:xfrm>
          <a:off x="5961074" y="2774371"/>
          <a:ext cx="254000" cy="393700"/>
        </p:xfrm>
        <a:graphic>
          <a:graphicData uri="http://schemas.openxmlformats.org/presentationml/2006/ole">
            <p:oleObj spid="_x0000_s77860" name="Rovnice" r:id="rId32" imgW="253800" imgH="393480" progId="Equation.3">
              <p:embed/>
            </p:oleObj>
          </a:graphicData>
        </a:graphic>
      </p:graphicFrame>
      <p:graphicFrame>
        <p:nvGraphicFramePr>
          <p:cNvPr id="77861" name="Object 37"/>
          <p:cNvGraphicFramePr>
            <a:graphicFrameLocks noChangeAspect="1"/>
          </p:cNvGraphicFramePr>
          <p:nvPr/>
        </p:nvGraphicFramePr>
        <p:xfrm>
          <a:off x="6050788" y="3497838"/>
          <a:ext cx="152400" cy="635000"/>
        </p:xfrm>
        <a:graphic>
          <a:graphicData uri="http://schemas.openxmlformats.org/presentationml/2006/ole">
            <p:oleObj spid="_x0000_s77861" name="Rovnice" r:id="rId33" imgW="152280" imgH="634680" progId="Equation.3">
              <p:embed/>
            </p:oleObj>
          </a:graphicData>
        </a:graphic>
      </p:graphicFrame>
      <p:graphicFrame>
        <p:nvGraphicFramePr>
          <p:cNvPr id="77862" name="Object 38"/>
          <p:cNvGraphicFramePr>
            <a:graphicFrameLocks noChangeAspect="1"/>
          </p:cNvGraphicFramePr>
          <p:nvPr/>
        </p:nvGraphicFramePr>
        <p:xfrm>
          <a:off x="6047687" y="3142175"/>
          <a:ext cx="203200" cy="393700"/>
        </p:xfrm>
        <a:graphic>
          <a:graphicData uri="http://schemas.openxmlformats.org/presentationml/2006/ole">
            <p:oleObj spid="_x0000_s77862" name="Rovnice" r:id="rId34" imgW="203040" imgH="393480" progId="Equation.3">
              <p:embed/>
            </p:oleObj>
          </a:graphicData>
        </a:graphic>
      </p:graphicFrame>
      <p:graphicFrame>
        <p:nvGraphicFramePr>
          <p:cNvPr id="77863" name="Object 39"/>
          <p:cNvGraphicFramePr>
            <a:graphicFrameLocks noChangeAspect="1"/>
          </p:cNvGraphicFramePr>
          <p:nvPr/>
        </p:nvGraphicFramePr>
        <p:xfrm>
          <a:off x="4217986" y="5512577"/>
          <a:ext cx="139700" cy="393700"/>
        </p:xfrm>
        <a:graphic>
          <a:graphicData uri="http://schemas.openxmlformats.org/presentationml/2006/ole">
            <p:oleObj spid="_x0000_s77863" name="Rovnice" r:id="rId35" imgW="139680" imgH="393480" progId="Equation.3">
              <p:embed/>
            </p:oleObj>
          </a:graphicData>
        </a:graphic>
      </p:graphicFrame>
      <p:graphicFrame>
        <p:nvGraphicFramePr>
          <p:cNvPr id="77864" name="Object 40"/>
          <p:cNvGraphicFramePr>
            <a:graphicFrameLocks noChangeAspect="1"/>
          </p:cNvGraphicFramePr>
          <p:nvPr/>
        </p:nvGraphicFramePr>
        <p:xfrm>
          <a:off x="3619368" y="5512953"/>
          <a:ext cx="139700" cy="393700"/>
        </p:xfrm>
        <a:graphic>
          <a:graphicData uri="http://schemas.openxmlformats.org/presentationml/2006/ole">
            <p:oleObj spid="_x0000_s77864" name="Rovnice" r:id="rId36" imgW="139680" imgH="393480" progId="Equation.3">
              <p:embed/>
            </p:oleObj>
          </a:graphicData>
        </a:graphic>
      </p:graphicFrame>
      <p:graphicFrame>
        <p:nvGraphicFramePr>
          <p:cNvPr id="77866" name="Object 42"/>
          <p:cNvGraphicFramePr>
            <a:graphicFrameLocks noChangeAspect="1"/>
          </p:cNvGraphicFramePr>
          <p:nvPr/>
        </p:nvGraphicFramePr>
        <p:xfrm>
          <a:off x="1678855" y="5511880"/>
          <a:ext cx="254000" cy="393700"/>
        </p:xfrm>
        <a:graphic>
          <a:graphicData uri="http://schemas.openxmlformats.org/presentationml/2006/ole">
            <p:oleObj spid="_x0000_s77866" name="Rovnice" r:id="rId37" imgW="253800" imgH="393480" progId="Equation.3">
              <p:embed/>
            </p:oleObj>
          </a:graphicData>
        </a:graphic>
      </p:graphicFrame>
      <p:graphicFrame>
        <p:nvGraphicFramePr>
          <p:cNvPr id="77867" name="Object 43"/>
          <p:cNvGraphicFramePr>
            <a:graphicFrameLocks noChangeAspect="1"/>
          </p:cNvGraphicFramePr>
          <p:nvPr/>
        </p:nvGraphicFramePr>
        <p:xfrm>
          <a:off x="1059663" y="5512563"/>
          <a:ext cx="254000" cy="393700"/>
        </p:xfrm>
        <a:graphic>
          <a:graphicData uri="http://schemas.openxmlformats.org/presentationml/2006/ole">
            <p:oleObj spid="_x0000_s77867" name="Rovnice" r:id="rId38" imgW="253800" imgH="393480" progId="Equation.3">
              <p:embed/>
            </p:oleObj>
          </a:graphicData>
        </a:graphic>
      </p:graphicFrame>
      <p:graphicFrame>
        <p:nvGraphicFramePr>
          <p:cNvPr id="77868" name="Object 44"/>
          <p:cNvGraphicFramePr>
            <a:graphicFrameLocks noChangeAspect="1"/>
          </p:cNvGraphicFramePr>
          <p:nvPr/>
        </p:nvGraphicFramePr>
        <p:xfrm>
          <a:off x="3512305" y="4274381"/>
          <a:ext cx="254000" cy="393700"/>
        </p:xfrm>
        <a:graphic>
          <a:graphicData uri="http://schemas.openxmlformats.org/presentationml/2006/ole">
            <p:oleObj spid="_x0000_s77868" name="Rovnice" r:id="rId39" imgW="253800" imgH="393480" progId="Equation.3">
              <p:embed/>
            </p:oleObj>
          </a:graphicData>
        </a:graphic>
      </p:graphicFrame>
      <p:graphicFrame>
        <p:nvGraphicFramePr>
          <p:cNvPr id="77869" name="Object 45"/>
          <p:cNvGraphicFramePr>
            <a:graphicFrameLocks noChangeAspect="1"/>
          </p:cNvGraphicFramePr>
          <p:nvPr/>
        </p:nvGraphicFramePr>
        <p:xfrm>
          <a:off x="4202935" y="4774259"/>
          <a:ext cx="152400" cy="393700"/>
        </p:xfrm>
        <a:graphic>
          <a:graphicData uri="http://schemas.openxmlformats.org/presentationml/2006/ole">
            <p:oleObj spid="_x0000_s77869" name="Rovnice" r:id="rId40" imgW="152280" imgH="393480" progId="Equation.3">
              <p:embed/>
            </p:oleObj>
          </a:graphicData>
        </a:graphic>
      </p:graphicFrame>
      <p:graphicFrame>
        <p:nvGraphicFramePr>
          <p:cNvPr id="77870" name="Object 46"/>
          <p:cNvGraphicFramePr>
            <a:graphicFrameLocks noChangeAspect="1"/>
          </p:cNvGraphicFramePr>
          <p:nvPr/>
        </p:nvGraphicFramePr>
        <p:xfrm>
          <a:off x="4217986" y="5131449"/>
          <a:ext cx="139700" cy="393700"/>
        </p:xfrm>
        <a:graphic>
          <a:graphicData uri="http://schemas.openxmlformats.org/presentationml/2006/ole">
            <p:oleObj spid="_x0000_s77870" name="Rovnice" r:id="rId41" imgW="139680" imgH="393480" progId="Equation.3">
              <p:embed/>
            </p:oleObj>
          </a:graphicData>
        </a:graphic>
      </p:graphicFrame>
      <p:graphicFrame>
        <p:nvGraphicFramePr>
          <p:cNvPr id="77871" name="Object 47"/>
          <p:cNvGraphicFramePr>
            <a:graphicFrameLocks noChangeAspect="1"/>
          </p:cNvGraphicFramePr>
          <p:nvPr/>
        </p:nvGraphicFramePr>
        <p:xfrm>
          <a:off x="4202747" y="4273684"/>
          <a:ext cx="139700" cy="393700"/>
        </p:xfrm>
        <a:graphic>
          <a:graphicData uri="http://schemas.openxmlformats.org/presentationml/2006/ole">
            <p:oleObj spid="_x0000_s77871" name="Rovnice" r:id="rId42" imgW="139680" imgH="393480" progId="Equation.3">
              <p:embed/>
            </p:oleObj>
          </a:graphicData>
        </a:graphic>
      </p:graphicFrame>
      <p:graphicFrame>
        <p:nvGraphicFramePr>
          <p:cNvPr id="77872" name="Object 48"/>
          <p:cNvGraphicFramePr>
            <a:graphicFrameLocks noChangeAspect="1"/>
          </p:cNvGraphicFramePr>
          <p:nvPr/>
        </p:nvGraphicFramePr>
        <p:xfrm>
          <a:off x="3610669" y="5130752"/>
          <a:ext cx="139700" cy="393700"/>
        </p:xfrm>
        <a:graphic>
          <a:graphicData uri="http://schemas.openxmlformats.org/presentationml/2006/ole">
            <p:oleObj spid="_x0000_s77872" name="Rovnice" r:id="rId43" imgW="139680" imgH="393480" progId="Equation.3">
              <p:embed/>
            </p:oleObj>
          </a:graphicData>
        </a:graphic>
      </p:graphicFrame>
      <p:graphicFrame>
        <p:nvGraphicFramePr>
          <p:cNvPr id="77873" name="Object 49"/>
          <p:cNvGraphicFramePr>
            <a:graphicFrameLocks noChangeAspect="1"/>
          </p:cNvGraphicFramePr>
          <p:nvPr/>
        </p:nvGraphicFramePr>
        <p:xfrm>
          <a:off x="3512305" y="4762572"/>
          <a:ext cx="254000" cy="393700"/>
        </p:xfrm>
        <a:graphic>
          <a:graphicData uri="http://schemas.openxmlformats.org/presentationml/2006/ole">
            <p:oleObj spid="_x0000_s77873" name="Rovnice" r:id="rId44" imgW="253800" imgH="393480" progId="Equation.3">
              <p:embed/>
            </p:oleObj>
          </a:graphicData>
        </a:graphic>
      </p:graphicFrame>
      <p:graphicFrame>
        <p:nvGraphicFramePr>
          <p:cNvPr id="77874" name="Object 50"/>
          <p:cNvGraphicFramePr>
            <a:graphicFrameLocks noChangeAspect="1"/>
          </p:cNvGraphicFramePr>
          <p:nvPr/>
        </p:nvGraphicFramePr>
        <p:xfrm>
          <a:off x="1170090" y="5131637"/>
          <a:ext cx="139700" cy="393700"/>
        </p:xfrm>
        <a:graphic>
          <a:graphicData uri="http://schemas.openxmlformats.org/presentationml/2006/ole">
            <p:oleObj spid="_x0000_s77874" name="Rovnice" r:id="rId45" imgW="139680" imgH="393480" progId="Equation.3">
              <p:embed/>
            </p:oleObj>
          </a:graphicData>
        </a:graphic>
      </p:graphicFrame>
      <p:graphicFrame>
        <p:nvGraphicFramePr>
          <p:cNvPr id="77875" name="Object 51"/>
          <p:cNvGraphicFramePr>
            <a:graphicFrameLocks noChangeAspect="1"/>
          </p:cNvGraphicFramePr>
          <p:nvPr/>
        </p:nvGraphicFramePr>
        <p:xfrm>
          <a:off x="1690918" y="4297058"/>
          <a:ext cx="254000" cy="393700"/>
        </p:xfrm>
        <a:graphic>
          <a:graphicData uri="http://schemas.openxmlformats.org/presentationml/2006/ole">
            <p:oleObj spid="_x0000_s77875" name="Rovnice" r:id="rId46" imgW="253800" imgH="393480" progId="Equation.3">
              <p:embed/>
            </p:oleObj>
          </a:graphicData>
        </a:graphic>
      </p:graphicFrame>
      <p:graphicFrame>
        <p:nvGraphicFramePr>
          <p:cNvPr id="77876" name="Object 52"/>
          <p:cNvGraphicFramePr>
            <a:graphicFrameLocks noChangeAspect="1"/>
          </p:cNvGraphicFramePr>
          <p:nvPr/>
        </p:nvGraphicFramePr>
        <p:xfrm>
          <a:off x="1178789" y="4773562"/>
          <a:ext cx="139700" cy="393700"/>
        </p:xfrm>
        <a:graphic>
          <a:graphicData uri="http://schemas.openxmlformats.org/presentationml/2006/ole">
            <p:oleObj spid="_x0000_s77876" name="Rovnice" r:id="rId47" imgW="139680" imgH="393480" progId="Equation.3">
              <p:embed/>
            </p:oleObj>
          </a:graphicData>
        </a:graphic>
      </p:graphicFrame>
      <p:graphicFrame>
        <p:nvGraphicFramePr>
          <p:cNvPr id="77877" name="Object 53"/>
          <p:cNvGraphicFramePr>
            <a:graphicFrameLocks noChangeAspect="1"/>
          </p:cNvGraphicFramePr>
          <p:nvPr/>
        </p:nvGraphicFramePr>
        <p:xfrm>
          <a:off x="1181140" y="4286068"/>
          <a:ext cx="152400" cy="393700"/>
        </p:xfrm>
        <a:graphic>
          <a:graphicData uri="http://schemas.openxmlformats.org/presentationml/2006/ole">
            <p:oleObj spid="_x0000_s77877" name="Rovnice" r:id="rId48" imgW="152280" imgH="393480" progId="Equation.3">
              <p:embed/>
            </p:oleObj>
          </a:graphicData>
        </a:graphic>
      </p:graphicFrame>
      <p:graphicFrame>
        <p:nvGraphicFramePr>
          <p:cNvPr id="77878" name="Object 54"/>
          <p:cNvGraphicFramePr>
            <a:graphicFrameLocks noChangeAspect="1"/>
          </p:cNvGraphicFramePr>
          <p:nvPr/>
        </p:nvGraphicFramePr>
        <p:xfrm>
          <a:off x="1785918" y="4774635"/>
          <a:ext cx="152400" cy="393700"/>
        </p:xfrm>
        <a:graphic>
          <a:graphicData uri="http://schemas.openxmlformats.org/presentationml/2006/ole">
            <p:oleObj spid="_x0000_s77878" name="Rovnice" r:id="rId49" imgW="152280" imgH="393480" progId="Equation.3">
              <p:embed/>
            </p:oleObj>
          </a:graphicData>
        </a:graphic>
      </p:graphicFrame>
      <p:graphicFrame>
        <p:nvGraphicFramePr>
          <p:cNvPr id="77879" name="Object 55"/>
          <p:cNvGraphicFramePr>
            <a:graphicFrameLocks noChangeAspect="1"/>
          </p:cNvGraphicFramePr>
          <p:nvPr/>
        </p:nvGraphicFramePr>
        <p:xfrm>
          <a:off x="1776770" y="5142439"/>
          <a:ext cx="152400" cy="393700"/>
        </p:xfrm>
        <a:graphic>
          <a:graphicData uri="http://schemas.openxmlformats.org/presentationml/2006/ole">
            <p:oleObj spid="_x0000_s77879" name="Rovnice" r:id="rId50" imgW="152280" imgH="393480" progId="Equation.3">
              <p:embed/>
            </p:oleObj>
          </a:graphicData>
        </a:graphic>
      </p:graphicFrame>
      <p:cxnSp>
        <p:nvCxnSpPr>
          <p:cNvPr id="55" name="Přímá spojovací čára 54"/>
          <p:cNvCxnSpPr/>
          <p:nvPr/>
        </p:nvCxnSpPr>
        <p:spPr>
          <a:xfrm>
            <a:off x="285720" y="4210055"/>
            <a:ext cx="428628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ovací čára 55"/>
          <p:cNvCxnSpPr/>
          <p:nvPr/>
        </p:nvCxnSpPr>
        <p:spPr>
          <a:xfrm>
            <a:off x="285720" y="5891929"/>
            <a:ext cx="428628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ovací čára 56"/>
          <p:cNvCxnSpPr/>
          <p:nvPr/>
        </p:nvCxnSpPr>
        <p:spPr>
          <a:xfrm>
            <a:off x="4655313" y="4310006"/>
            <a:ext cx="4071966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ovací čára 59"/>
          <p:cNvCxnSpPr/>
          <p:nvPr/>
        </p:nvCxnSpPr>
        <p:spPr>
          <a:xfrm>
            <a:off x="4655313" y="5881641"/>
            <a:ext cx="4071966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ovací čára 60"/>
          <p:cNvCxnSpPr/>
          <p:nvPr/>
        </p:nvCxnSpPr>
        <p:spPr>
          <a:xfrm>
            <a:off x="4648201" y="3917191"/>
            <a:ext cx="4071966" cy="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ovací čára 61"/>
          <p:cNvCxnSpPr/>
          <p:nvPr/>
        </p:nvCxnSpPr>
        <p:spPr>
          <a:xfrm>
            <a:off x="4657850" y="5465076"/>
            <a:ext cx="4071966" cy="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ovací čára 62"/>
          <p:cNvCxnSpPr/>
          <p:nvPr/>
        </p:nvCxnSpPr>
        <p:spPr>
          <a:xfrm>
            <a:off x="288257" y="3820529"/>
            <a:ext cx="4286280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ovací čára 63"/>
          <p:cNvCxnSpPr/>
          <p:nvPr/>
        </p:nvCxnSpPr>
        <p:spPr>
          <a:xfrm>
            <a:off x="285720" y="5500702"/>
            <a:ext cx="4286280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884238"/>
            <a:ext cx="8503920" cy="473192"/>
          </a:xfrm>
        </p:spPr>
        <p:txBody>
          <a:bodyPr>
            <a:noAutofit/>
          </a:bodyPr>
          <a:lstStyle/>
          <a:p>
            <a:r>
              <a:rPr lang="cs-CZ" sz="1800" dirty="0" smtClean="0"/>
              <a:t>Primární řešení úlohy je:</a:t>
            </a:r>
          </a:p>
          <a:p>
            <a:pPr>
              <a:buNone/>
            </a:pPr>
            <a:r>
              <a:rPr lang="cs-CZ" sz="1800" dirty="0" smtClean="0"/>
              <a:t>       </a:t>
            </a:r>
            <a:endParaRPr lang="cs-CZ" sz="1800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332205" y="1829468"/>
          <a:ext cx="2097051" cy="500066"/>
        </p:xfrm>
        <a:graphic>
          <a:graphicData uri="http://schemas.openxmlformats.org/presentationml/2006/ole">
            <p:oleObj spid="_x0000_s92162" name="Rovnice" r:id="rId3" imgW="1650960" imgH="393480" progId="Equation.3">
              <p:embed/>
            </p:oleObj>
          </a:graphicData>
        </a:graphic>
      </p:graphicFrame>
      <p:sp>
        <p:nvSpPr>
          <p:cNvPr id="5" name="Zástupný symbol pro obsah 2"/>
          <p:cNvSpPr txBox="1">
            <a:spLocks/>
          </p:cNvSpPr>
          <p:nvPr/>
        </p:nvSpPr>
        <p:spPr>
          <a:xfrm>
            <a:off x="357158" y="2598618"/>
            <a:ext cx="8503920" cy="473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cs-CZ" dirty="0" smtClean="0"/>
              <a:t>Optimální hodnota kriteriální funkce (cena hry) je: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3055938" y="3314700"/>
          <a:ext cx="2128837" cy="500063"/>
        </p:xfrm>
        <a:graphic>
          <a:graphicData uri="http://schemas.openxmlformats.org/presentationml/2006/ole">
            <p:oleObj spid="_x0000_s92163" name="Rovnice" r:id="rId4" imgW="1676160" imgH="393480" progId="Equation.3">
              <p:embed/>
            </p:oleObj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6030920" y="2529334"/>
          <a:ext cx="757237" cy="500062"/>
        </p:xfrm>
        <a:graphic>
          <a:graphicData uri="http://schemas.openxmlformats.org/presentationml/2006/ole">
            <p:oleObj spid="_x0000_s92164" name="Rovnice" r:id="rId5" imgW="596880" imgH="393480" progId="Equation.3">
              <p:embed/>
            </p:oleObj>
          </a:graphicData>
        </a:graphic>
      </p:graphicFrame>
      <p:sp>
        <p:nvSpPr>
          <p:cNvPr id="8" name="Zástupný symbol pro obsah 2"/>
          <p:cNvSpPr txBox="1">
            <a:spLocks/>
          </p:cNvSpPr>
          <p:nvPr/>
        </p:nvSpPr>
        <p:spPr>
          <a:xfrm>
            <a:off x="357158" y="3384436"/>
            <a:ext cx="8503920" cy="473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cs-CZ" dirty="0" smtClean="0"/>
              <a:t>Duální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řešení úlohy je:                                        , se stejnou hodnotou: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7666061" y="3314024"/>
          <a:ext cx="192087" cy="500062"/>
        </p:xfrm>
        <a:graphic>
          <a:graphicData uri="http://schemas.openxmlformats.org/presentationml/2006/ole">
            <p:oleObj spid="_x0000_s92165" name="Rovnice" r:id="rId6" imgW="152280" imgH="393480" progId="Equation.3">
              <p:embed/>
            </p:oleObj>
          </a:graphicData>
        </a:graphic>
      </p:graphicFrame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Teorie her – maticové hry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cs-CZ" sz="2000" dirty="0" smtClean="0"/>
          </a:p>
          <a:p>
            <a:r>
              <a:rPr lang="cs-CZ" sz="2000" dirty="0" smtClean="0"/>
              <a:t>V této animaci si objasníme pár pojmů z teorie her.</a:t>
            </a:r>
          </a:p>
          <a:p>
            <a:endParaRPr lang="cs-CZ" sz="2000" dirty="0" smtClean="0"/>
          </a:p>
          <a:p>
            <a:endParaRPr lang="cs-CZ" sz="2000" dirty="0" smtClean="0"/>
          </a:p>
          <a:p>
            <a:r>
              <a:rPr lang="cs-CZ" sz="2000" dirty="0" smtClean="0"/>
              <a:t>Jsou to pojmy: </a:t>
            </a:r>
          </a:p>
          <a:p>
            <a:pPr marL="731520" lvl="1" indent="-457200"/>
            <a:r>
              <a:rPr lang="cs-CZ" sz="1900" dirty="0" smtClean="0">
                <a:solidFill>
                  <a:schemeClr val="tx1"/>
                </a:solidFill>
              </a:rPr>
              <a:t>Ryzí strategie (Čistá strategie)</a:t>
            </a:r>
          </a:p>
          <a:p>
            <a:pPr marL="731520" lvl="1" indent="-457200"/>
            <a:r>
              <a:rPr lang="cs-CZ" sz="1900" dirty="0" smtClean="0">
                <a:solidFill>
                  <a:schemeClr val="tx1"/>
                </a:solidFill>
              </a:rPr>
              <a:t>Sedlový </a:t>
            </a:r>
            <a:r>
              <a:rPr lang="cs-CZ" sz="1900" dirty="0" smtClean="0">
                <a:solidFill>
                  <a:schemeClr val="tx1"/>
                </a:solidFill>
              </a:rPr>
              <a:t>prvek</a:t>
            </a:r>
            <a:endParaRPr lang="cs-CZ" sz="1900" dirty="0" smtClean="0">
              <a:solidFill>
                <a:schemeClr val="tx1"/>
              </a:solidFill>
            </a:endParaRPr>
          </a:p>
          <a:p>
            <a:pPr marL="731520" lvl="1" indent="-457200"/>
            <a:r>
              <a:rPr lang="cs-CZ" sz="1900" dirty="0" smtClean="0">
                <a:solidFill>
                  <a:schemeClr val="tx1"/>
                </a:solidFill>
              </a:rPr>
              <a:t>Převod hry na lineární programování</a:t>
            </a:r>
          </a:p>
          <a:p>
            <a:pPr marL="731520" lvl="1" indent="-457200"/>
            <a:endParaRPr lang="cs-CZ" sz="1500" dirty="0" smtClean="0"/>
          </a:p>
          <a:p>
            <a:pPr marL="731520" lvl="1" indent="-457200"/>
            <a:endParaRPr lang="cs-CZ" sz="1500" dirty="0" smtClean="0"/>
          </a:p>
          <a:p>
            <a:pPr marL="731520" lvl="1" indent="-457200">
              <a:buNone/>
            </a:pPr>
            <a:endParaRPr lang="cs-CZ" sz="1500" dirty="0" smtClean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Převod hry na LP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884238"/>
            <a:ext cx="8503920" cy="473192"/>
          </a:xfrm>
        </p:spPr>
        <p:txBody>
          <a:bodyPr>
            <a:noAutofit/>
          </a:bodyPr>
          <a:lstStyle/>
          <a:p>
            <a:r>
              <a:rPr lang="cs-CZ" sz="1800" dirty="0" smtClean="0"/>
              <a:t>Primární řešení úlohy je:</a:t>
            </a:r>
          </a:p>
          <a:p>
            <a:pPr>
              <a:buNone/>
            </a:pPr>
            <a:r>
              <a:rPr lang="cs-CZ" sz="1800" dirty="0" smtClean="0"/>
              <a:t>       </a:t>
            </a:r>
            <a:endParaRPr lang="cs-CZ" sz="1800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332205" y="1829468"/>
          <a:ext cx="2097051" cy="500066"/>
        </p:xfrm>
        <a:graphic>
          <a:graphicData uri="http://schemas.openxmlformats.org/presentationml/2006/ole">
            <p:oleObj spid="_x0000_s93186" name="Rovnice" r:id="rId3" imgW="1650960" imgH="393480" progId="Equation.3">
              <p:embed/>
            </p:oleObj>
          </a:graphicData>
        </a:graphic>
      </p:graphicFrame>
      <p:sp>
        <p:nvSpPr>
          <p:cNvPr id="5" name="Zástupný symbol pro obsah 2"/>
          <p:cNvSpPr txBox="1">
            <a:spLocks/>
          </p:cNvSpPr>
          <p:nvPr/>
        </p:nvSpPr>
        <p:spPr>
          <a:xfrm>
            <a:off x="357158" y="2598618"/>
            <a:ext cx="8503920" cy="473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cs-CZ" dirty="0" smtClean="0"/>
              <a:t>Optimální hodnota kriteriální funkce (cena hry) je: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3055938" y="3314700"/>
          <a:ext cx="2128837" cy="500063"/>
        </p:xfrm>
        <a:graphic>
          <a:graphicData uri="http://schemas.openxmlformats.org/presentationml/2006/ole">
            <p:oleObj spid="_x0000_s93187" name="Rovnice" r:id="rId4" imgW="1676160" imgH="393480" progId="Equation.3">
              <p:embed/>
            </p:oleObj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6030920" y="2529334"/>
          <a:ext cx="757237" cy="500062"/>
        </p:xfrm>
        <a:graphic>
          <a:graphicData uri="http://schemas.openxmlformats.org/presentationml/2006/ole">
            <p:oleObj spid="_x0000_s93188" name="Rovnice" r:id="rId5" imgW="596880" imgH="393480" progId="Equation.3">
              <p:embed/>
            </p:oleObj>
          </a:graphicData>
        </a:graphic>
      </p:graphicFrame>
      <p:sp>
        <p:nvSpPr>
          <p:cNvPr id="8" name="Zástupný symbol pro obsah 2"/>
          <p:cNvSpPr txBox="1">
            <a:spLocks/>
          </p:cNvSpPr>
          <p:nvPr/>
        </p:nvSpPr>
        <p:spPr>
          <a:xfrm>
            <a:off x="357158" y="3384436"/>
            <a:ext cx="8503920" cy="473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cs-CZ" dirty="0" smtClean="0"/>
              <a:t>Duální 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řešení úlohy je:                                        , se stejnou hodnotou: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7666061" y="3314024"/>
          <a:ext cx="192087" cy="500062"/>
        </p:xfrm>
        <a:graphic>
          <a:graphicData uri="http://schemas.openxmlformats.org/presentationml/2006/ole">
            <p:oleObj spid="_x0000_s93189" name="Rovnice" r:id="rId6" imgW="152280" imgH="393480" progId="Equation.3">
              <p:embed/>
            </p:oleObj>
          </a:graphicData>
        </a:graphic>
      </p:graphicFrame>
      <p:sp>
        <p:nvSpPr>
          <p:cNvPr id="11" name="Zástupný symbol pro obsah 2"/>
          <p:cNvSpPr txBox="1">
            <a:spLocks/>
          </p:cNvSpPr>
          <p:nvPr/>
        </p:nvSpPr>
        <p:spPr>
          <a:xfrm>
            <a:off x="354360" y="4098816"/>
            <a:ext cx="8503920" cy="473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 zpětných transformacích lze získat strategie hráčů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3190" name="Object 6"/>
          <p:cNvGraphicFramePr>
            <a:graphicFrameLocks noChangeAspect="1"/>
          </p:cNvGraphicFramePr>
          <p:nvPr/>
        </p:nvGraphicFramePr>
        <p:xfrm>
          <a:off x="792161" y="4500570"/>
          <a:ext cx="3565525" cy="1031875"/>
        </p:xfrm>
        <a:graphic>
          <a:graphicData uri="http://schemas.openxmlformats.org/presentationml/2006/ole">
            <p:oleObj spid="_x0000_s93190" name="Rovnice" r:id="rId7" imgW="2806560" imgH="812520" progId="Equation.3">
              <p:embed/>
            </p:oleObj>
          </a:graphicData>
        </a:graphic>
      </p:graphicFrame>
      <p:sp>
        <p:nvSpPr>
          <p:cNvPr id="13" name="Zástupný symbol pro obsah 2"/>
          <p:cNvSpPr txBox="1">
            <a:spLocks/>
          </p:cNvSpPr>
          <p:nvPr/>
        </p:nvSpPr>
        <p:spPr>
          <a:xfrm>
            <a:off x="357158" y="5741890"/>
            <a:ext cx="8503920" cy="473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Oba hráči generují tuto hru s pravděpodobností 0,33.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Ryzí strategie</a:t>
            </a:r>
            <a:endParaRPr lang="cs-CZ" sz="3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357158" y="1630908"/>
            <a:ext cx="5788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Co je to ryzí strategie si ukážeme na zadaném příkladu:</a:t>
            </a:r>
            <a:endParaRPr lang="cs-CZ" dirty="0"/>
          </a:p>
        </p:txBody>
      </p:sp>
      <p:graphicFrame>
        <p:nvGraphicFramePr>
          <p:cNvPr id="61442" name="Object 4"/>
          <p:cNvGraphicFramePr>
            <a:graphicFrameLocks noChangeAspect="1"/>
          </p:cNvGraphicFramePr>
          <p:nvPr/>
        </p:nvGraphicFramePr>
        <p:xfrm>
          <a:off x="3090867" y="3179768"/>
          <a:ext cx="2195513" cy="1035050"/>
        </p:xfrm>
        <a:graphic>
          <a:graphicData uri="http://schemas.openxmlformats.org/presentationml/2006/ole">
            <p:oleObj spid="_x0000_s61442" name="Equation" r:id="rId3" imgW="1435100" imgH="711200" progId="">
              <p:embed/>
            </p:oleObj>
          </a:graphicData>
        </a:graphic>
      </p:graphicFrame>
      <p:sp>
        <p:nvSpPr>
          <p:cNvPr id="8" name="Obdélník 7"/>
          <p:cNvSpPr/>
          <p:nvPr/>
        </p:nvSpPr>
        <p:spPr>
          <a:xfrm>
            <a:off x="428596" y="5140123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Hráč H1 vybírá řádek, H2 sloupec. Číslo v matici udává, kolik vyhrává H1 </a:t>
            </a:r>
          </a:p>
          <a:p>
            <a:r>
              <a:rPr lang="cs-CZ" dirty="0" smtClean="0"/>
              <a:t>(a prohrává H2). Záporná znaménka znamenají – bere H2.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57158" y="2202412"/>
            <a:ext cx="5019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Máme zadanou hru 2 hráčů v maticovém tvaru:</a:t>
            </a:r>
            <a:endParaRPr lang="cs-CZ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Ryzí strategie</a:t>
            </a:r>
            <a:endParaRPr lang="cs-CZ" sz="3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285720" y="3857628"/>
            <a:ext cx="8503920" cy="14733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hráč vybere pro každou svoji strategii ( pro každý řádek matice) minimální prvek, což je minimální zaručená výhra bez ohledu na volbu protivníka.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Následné vybere strategii ( řádek), která je maximální z minim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=&gt; nejvyšší zaručená výhra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3090936" y="1923177"/>
          <a:ext cx="2766947" cy="1220071"/>
        </p:xfrm>
        <a:graphic>
          <a:graphicData uri="http://schemas.openxmlformats.org/presentationml/2006/ole">
            <p:oleObj spid="_x0000_s62469" name="Rovnice" r:id="rId3" imgW="1612800" imgH="711000" progId="Equation.3">
              <p:embed/>
            </p:oleObj>
          </a:graphicData>
        </a:graphic>
      </p:graphicFrame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Ryzí strategie</a:t>
            </a:r>
            <a:endParaRPr lang="cs-CZ" sz="3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285720" y="3857628"/>
            <a:ext cx="8503920" cy="14733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hráč vybere pro každou svoji strategii ( pro každý řádek matice) minimální prvek, což je minimální zaručená výhra bez ohledu na volbu protivníka.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Následné vybere strategii ( řádek), která je maximální z minim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=&gt; nejvyšší zaručená výhra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3090936" y="1923177"/>
          <a:ext cx="2766947" cy="1220071"/>
        </p:xfrm>
        <a:graphic>
          <a:graphicData uri="http://schemas.openxmlformats.org/presentationml/2006/ole">
            <p:oleObj spid="_x0000_s64514" name="Rovnice" r:id="rId3" imgW="1612800" imgH="711000" progId="Equation.3">
              <p:embed/>
            </p:oleObj>
          </a:graphicData>
        </a:graphic>
      </p:graphicFrame>
      <p:sp>
        <p:nvSpPr>
          <p:cNvPr id="5" name="Elipsa 4"/>
          <p:cNvSpPr/>
          <p:nvPr/>
        </p:nvSpPr>
        <p:spPr>
          <a:xfrm>
            <a:off x="4214810" y="1928802"/>
            <a:ext cx="357190" cy="357190"/>
          </a:xfrm>
          <a:prstGeom prst="ellipse">
            <a:avLst/>
          </a:prstGeom>
          <a:noFill/>
          <a:ln w="158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4226497" y="2321805"/>
            <a:ext cx="357190" cy="357190"/>
          </a:xfrm>
          <a:prstGeom prst="ellipse">
            <a:avLst/>
          </a:prstGeom>
          <a:noFill/>
          <a:ln w="158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4238372" y="2726119"/>
            <a:ext cx="357190" cy="357190"/>
          </a:xfrm>
          <a:prstGeom prst="ellipse">
            <a:avLst/>
          </a:prstGeom>
          <a:noFill/>
          <a:ln w="158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64515" name="Object 12"/>
          <p:cNvGraphicFramePr>
            <a:graphicFrameLocks noChangeAspect="1"/>
          </p:cNvGraphicFramePr>
          <p:nvPr/>
        </p:nvGraphicFramePr>
        <p:xfrm>
          <a:off x="3857620" y="5099069"/>
          <a:ext cx="1836738" cy="1044575"/>
        </p:xfrm>
        <a:graphic>
          <a:graphicData uri="http://schemas.openxmlformats.org/presentationml/2006/ole">
            <p:oleObj spid="_x0000_s64515" name="Equation" r:id="rId4" imgW="1129810" imgH="710891" progId="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Ryzí strategie</a:t>
            </a:r>
            <a:endParaRPr lang="cs-CZ" sz="3000" dirty="0"/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3090936" y="1923177"/>
          <a:ext cx="2766947" cy="1220071"/>
        </p:xfrm>
        <a:graphic>
          <a:graphicData uri="http://schemas.openxmlformats.org/presentationml/2006/ole">
            <p:oleObj spid="_x0000_s65538" name="Rovnice" r:id="rId3" imgW="1612800" imgH="711000" progId="Equation.3">
              <p:embed/>
            </p:oleObj>
          </a:graphicData>
        </a:graphic>
      </p:graphicFrame>
      <p:sp>
        <p:nvSpPr>
          <p:cNvPr id="5" name="Zástupný symbol pro obsah 2"/>
          <p:cNvSpPr txBox="1">
            <a:spLocks/>
          </p:cNvSpPr>
          <p:nvPr/>
        </p:nvSpPr>
        <p:spPr>
          <a:xfrm>
            <a:off x="285720" y="3670188"/>
            <a:ext cx="8503920" cy="14733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cs-CZ" dirty="0" smtClean="0"/>
              <a:t>2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hráč vybere pro každou svoji strategii ( pro každý sloupec matice) maximální prvek, což je maximální zaručená prohra bez ohledu na volbu protivníka.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Následné vybere strategii ( sloupec), která je minimální z maxim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=&gt; nejnižší</a:t>
            </a:r>
            <a:r>
              <a:rPr kumimoji="0" lang="cs-CZ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prohra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Ryzí strategie</a:t>
            </a:r>
            <a:endParaRPr lang="cs-CZ" sz="3000" dirty="0"/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3090936" y="1923177"/>
          <a:ext cx="2766947" cy="1220071"/>
        </p:xfrm>
        <a:graphic>
          <a:graphicData uri="http://schemas.openxmlformats.org/presentationml/2006/ole">
            <p:oleObj spid="_x0000_s66562" name="Rovnice" r:id="rId3" imgW="1612800" imgH="711000" progId="Equation.3">
              <p:embed/>
            </p:oleObj>
          </a:graphicData>
        </a:graphic>
      </p:graphicFrame>
      <p:sp>
        <p:nvSpPr>
          <p:cNvPr id="5" name="Zástupný symbol pro obsah 2"/>
          <p:cNvSpPr txBox="1">
            <a:spLocks/>
          </p:cNvSpPr>
          <p:nvPr/>
        </p:nvSpPr>
        <p:spPr>
          <a:xfrm>
            <a:off x="285720" y="3670188"/>
            <a:ext cx="8503920" cy="14733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cs-CZ" dirty="0" smtClean="0"/>
              <a:t>2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hráč vybere pro každou svoji strategii ( pro každý sloupec matice) maximální prvek, což je maximální zaručená prohra bez ohledu na volbu protivníka.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Následné vybere strategii ( sloupec), která je minimální z maxim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=&gt; nejnižší</a:t>
            </a:r>
            <a:r>
              <a:rPr kumimoji="0" lang="cs-CZ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prohra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lipsa 5"/>
          <p:cNvSpPr/>
          <p:nvPr/>
        </p:nvSpPr>
        <p:spPr>
          <a:xfrm>
            <a:off x="3655369" y="2309742"/>
            <a:ext cx="357190" cy="357190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4773875" y="1928990"/>
            <a:ext cx="357190" cy="357190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5321441" y="2322181"/>
            <a:ext cx="357190" cy="357190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4202747" y="1928802"/>
            <a:ext cx="357190" cy="357190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66563" name="Object 14"/>
          <p:cNvGraphicFramePr>
            <a:graphicFrameLocks noChangeAspect="1"/>
          </p:cNvGraphicFramePr>
          <p:nvPr/>
        </p:nvGraphicFramePr>
        <p:xfrm>
          <a:off x="3500430" y="5399106"/>
          <a:ext cx="2347912" cy="601662"/>
        </p:xfrm>
        <a:graphic>
          <a:graphicData uri="http://schemas.openxmlformats.org/presentationml/2006/ole">
            <p:oleObj spid="_x0000_s66563" name="Equation" r:id="rId4" imgW="1879560" imgH="368280" progId="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Sedlový prvek</a:t>
            </a:r>
            <a:endParaRPr lang="cs-CZ" sz="3000" dirty="0"/>
          </a:p>
        </p:txBody>
      </p:sp>
      <p:graphicFrame>
        <p:nvGraphicFramePr>
          <p:cNvPr id="11" name="Object 12"/>
          <p:cNvGraphicFramePr>
            <a:graphicFrameLocks noChangeAspect="1"/>
          </p:cNvGraphicFramePr>
          <p:nvPr/>
        </p:nvGraphicFramePr>
        <p:xfrm>
          <a:off x="1393103" y="2464493"/>
          <a:ext cx="1836738" cy="1044575"/>
        </p:xfrm>
        <a:graphic>
          <a:graphicData uri="http://schemas.openxmlformats.org/presentationml/2006/ole">
            <p:oleObj spid="_x0000_s63490" name="Equation" r:id="rId3" imgW="1129810" imgH="710891" progId="">
              <p:embed/>
            </p:oleObj>
          </a:graphicData>
        </a:graphic>
      </p:graphicFrame>
      <p:graphicFrame>
        <p:nvGraphicFramePr>
          <p:cNvPr id="12" name="Object 14"/>
          <p:cNvGraphicFramePr>
            <a:graphicFrameLocks noChangeAspect="1"/>
          </p:cNvGraphicFramePr>
          <p:nvPr/>
        </p:nvGraphicFramePr>
        <p:xfrm>
          <a:off x="5703133" y="2738370"/>
          <a:ext cx="2347912" cy="601663"/>
        </p:xfrm>
        <a:graphic>
          <a:graphicData uri="http://schemas.openxmlformats.org/presentationml/2006/ole">
            <p:oleObj spid="_x0000_s63491" name="Equation" r:id="rId4" imgW="1879560" imgH="368280" progId="">
              <p:embed/>
            </p:oleObj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857224" y="278605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H1: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143504" y="2786058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H2: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54349" y="1857364"/>
            <a:ext cx="7399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Jak je patrné, tak oba hráči při dodržení ryzí strategie zvolili stejný bod.</a:t>
            </a:r>
            <a:endParaRPr lang="cs-CZ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3000" dirty="0" smtClean="0"/>
              <a:t>Sedlový prvek</a:t>
            </a:r>
            <a:endParaRPr lang="cs-CZ" sz="3000" dirty="0"/>
          </a:p>
        </p:txBody>
      </p:sp>
      <p:graphicFrame>
        <p:nvGraphicFramePr>
          <p:cNvPr id="11" name="Object 12"/>
          <p:cNvGraphicFramePr>
            <a:graphicFrameLocks noChangeAspect="1"/>
          </p:cNvGraphicFramePr>
          <p:nvPr/>
        </p:nvGraphicFramePr>
        <p:xfrm>
          <a:off x="1393103" y="2464493"/>
          <a:ext cx="1836738" cy="1044575"/>
        </p:xfrm>
        <a:graphic>
          <a:graphicData uri="http://schemas.openxmlformats.org/presentationml/2006/ole">
            <p:oleObj spid="_x0000_s67586" name="Equation" r:id="rId3" imgW="1129810" imgH="710891" progId="">
              <p:embed/>
            </p:oleObj>
          </a:graphicData>
        </a:graphic>
      </p:graphicFrame>
      <p:graphicFrame>
        <p:nvGraphicFramePr>
          <p:cNvPr id="12" name="Object 14"/>
          <p:cNvGraphicFramePr>
            <a:graphicFrameLocks noChangeAspect="1"/>
          </p:cNvGraphicFramePr>
          <p:nvPr/>
        </p:nvGraphicFramePr>
        <p:xfrm>
          <a:off x="5703133" y="2738370"/>
          <a:ext cx="2347912" cy="601663"/>
        </p:xfrm>
        <a:graphic>
          <a:graphicData uri="http://schemas.openxmlformats.org/presentationml/2006/ole">
            <p:oleObj spid="_x0000_s67587" name="Equation" r:id="rId4" imgW="1879560" imgH="368280" progId="">
              <p:embed/>
            </p:oleObj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857224" y="278605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H1: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143504" y="2786058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H2: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54349" y="1857364"/>
            <a:ext cx="7399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Jak je patrné, tak oba hráči při dodržení ryzí strategie zvolili stejný bod.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714348" y="378619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Jde o tzv. SEDLOVÝ PRVEK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714348" y="4211429"/>
            <a:ext cx="8429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Tento prvek má tu vlastnost, že je nejmenší na řádku a současně největší ve sloupci. Vyjadřuje optimální řešení maticové hry a formálně jej lze zapsat následujícím způsobem:</a:t>
            </a:r>
            <a:endParaRPr lang="cs-CZ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4954</TotalTime>
  <Words>853</Words>
  <Application>Microsoft Office PowerPoint</Application>
  <PresentationFormat>Předvádění na obrazovce (4:3)</PresentationFormat>
  <Paragraphs>173</Paragraphs>
  <Slides>20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20</vt:i4>
      </vt:variant>
    </vt:vector>
  </HeadingPairs>
  <TitlesOfParts>
    <vt:vector size="23" baseType="lpstr">
      <vt:lpstr>Administrativní</vt:lpstr>
      <vt:lpstr>Equation</vt:lpstr>
      <vt:lpstr>Rovnice</vt:lpstr>
      <vt:lpstr>Animace pro předmět Optimalizace</vt:lpstr>
      <vt:lpstr>Teorie her – maticové hry</vt:lpstr>
      <vt:lpstr>Ryzí strategie</vt:lpstr>
      <vt:lpstr>Ryzí strategie</vt:lpstr>
      <vt:lpstr>Ryzí strategie</vt:lpstr>
      <vt:lpstr>Ryzí strategie</vt:lpstr>
      <vt:lpstr>Ryzí strategie</vt:lpstr>
      <vt:lpstr>Sedlový prvek</vt:lpstr>
      <vt:lpstr>Sedlový prvek</vt:lpstr>
      <vt:lpstr>Sedlový prvek</vt:lpstr>
      <vt:lpstr>Sedlový prvek</vt:lpstr>
      <vt:lpstr>Převod hry na LP</vt:lpstr>
      <vt:lpstr>Převod hry na LP</vt:lpstr>
      <vt:lpstr>Převod hry na LP</vt:lpstr>
      <vt:lpstr>Převod hry na LP</vt:lpstr>
      <vt:lpstr>Převod hry na LP</vt:lpstr>
      <vt:lpstr>Převod hry na LP</vt:lpstr>
      <vt:lpstr>Převod hry na LP</vt:lpstr>
      <vt:lpstr>Převod hry na LP</vt:lpstr>
      <vt:lpstr>Převod hry na LP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Animace pro předmět Optimalizace</dc:title>
  <dc:creator>Pavel</dc:creator>
  <cp:lastModifiedBy>Pavel</cp:lastModifiedBy>
  <cp:revision>300</cp:revision>
  <dcterms:created xsi:type="dcterms:W3CDTF">2013-05-16T08:48:14Z</dcterms:created>
  <dcterms:modified xsi:type="dcterms:W3CDTF">2013-05-28T08:42:32Z</dcterms:modified>
</cp:coreProperties>
</file>