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9" r:id="rId3"/>
    <p:sldId id="258" r:id="rId4"/>
    <p:sldId id="261" r:id="rId5"/>
    <p:sldId id="268" r:id="rId6"/>
    <p:sldId id="269" r:id="rId7"/>
    <p:sldId id="277" r:id="rId8"/>
    <p:sldId id="270" r:id="rId9"/>
    <p:sldId id="271" r:id="rId10"/>
    <p:sldId id="272" r:id="rId11"/>
    <p:sldId id="273" r:id="rId12"/>
    <p:sldId id="274" r:id="rId13"/>
    <p:sldId id="275" r:id="rId14"/>
    <p:sldId id="276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857224" y="3105160"/>
            <a:ext cx="7406640" cy="1752600"/>
          </a:xfrm>
        </p:spPr>
        <p:txBody>
          <a:bodyPr/>
          <a:lstStyle/>
          <a:p>
            <a:r>
              <a:rPr lang="cs-CZ" dirty="0" smtClean="0"/>
              <a:t>CELOČÍSELNÉ  PROGRAMOVÁNÍ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Animace pro předmět Optimalizace</a:t>
            </a:r>
            <a:endParaRPr lang="cs-CZ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46572"/>
          </a:xfrm>
        </p:spPr>
        <p:txBody>
          <a:bodyPr>
            <a:normAutofit/>
          </a:bodyPr>
          <a:lstStyle/>
          <a:p>
            <a:pPr algn="l"/>
            <a:r>
              <a:rPr lang="cs-CZ" sz="3000" dirty="0" smtClean="0"/>
              <a:t>Výpočet:</a:t>
            </a:r>
            <a:endParaRPr lang="cs-CZ" sz="3000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/>
        </p:nvGraphicFramePr>
        <p:xfrm>
          <a:off x="1524000" y="1643050"/>
          <a:ext cx="609599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4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b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Tabulka 16"/>
          <p:cNvGraphicFramePr>
            <a:graphicFrameLocks noGrp="1"/>
          </p:cNvGraphicFramePr>
          <p:nvPr/>
        </p:nvGraphicFramePr>
        <p:xfrm>
          <a:off x="1524000" y="2000240"/>
          <a:ext cx="6095999" cy="14833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-4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3,5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3,5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7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Tabulka 17"/>
          <p:cNvGraphicFramePr>
            <a:graphicFrameLocks noGrp="1"/>
          </p:cNvGraphicFramePr>
          <p:nvPr/>
        </p:nvGraphicFramePr>
        <p:xfrm>
          <a:off x="1524000" y="3558226"/>
          <a:ext cx="6095999" cy="370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1,5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ovéPole 11"/>
          <p:cNvSpPr txBox="1"/>
          <p:nvPr/>
        </p:nvSpPr>
        <p:spPr>
          <a:xfrm>
            <a:off x="428596" y="4000504"/>
            <a:ext cx="82868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/>
              <a:t>Z tabulky získáme řešení : </a:t>
            </a:r>
            <a:endParaRPr lang="cs-CZ" sz="1600" dirty="0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2946405" y="3968757"/>
          <a:ext cx="2339975" cy="460375"/>
        </p:xfrm>
        <a:graphic>
          <a:graphicData uri="http://schemas.openxmlformats.org/presentationml/2006/ole">
            <p:oleObj spid="_x0000_s27650" name="Rovnice" r:id="rId3" imgW="1612800" imgH="317160" progId="Equation.3">
              <p:embed/>
            </p:oleObj>
          </a:graphicData>
        </a:graphic>
      </p:graphicFrame>
      <p:sp>
        <p:nvSpPr>
          <p:cNvPr id="14" name="TextovéPole 13"/>
          <p:cNvSpPr txBox="1"/>
          <p:nvPr/>
        </p:nvSpPr>
        <p:spPr>
          <a:xfrm>
            <a:off x="428596" y="4286256"/>
            <a:ext cx="62456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 smtClean="0"/>
              <a:t>Opět nemáme celočíselné řešení, proto musíme výpočet zopakovat.</a:t>
            </a:r>
            <a:endParaRPr lang="cs-CZ" sz="1600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428596" y="4598267"/>
            <a:ext cx="68355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 smtClean="0"/>
              <a:t>Pravou stranu simplexové tabulky rozložíme na dolní celou část a zbytek, </a:t>
            </a:r>
          </a:p>
          <a:p>
            <a:r>
              <a:rPr lang="cs-CZ" sz="1600" dirty="0" smtClean="0"/>
              <a:t>vybereme řádek s největším zbytkem.</a:t>
            </a:r>
          </a:p>
          <a:p>
            <a:endParaRPr lang="cs-CZ" sz="1600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428596" y="5072074"/>
            <a:ext cx="76438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/>
              <a:t>b1=0</a:t>
            </a:r>
          </a:p>
          <a:p>
            <a:r>
              <a:rPr lang="cs-CZ" sz="1600" dirty="0" smtClean="0"/>
              <a:t>b2=3,5 = 3+0,5</a:t>
            </a:r>
          </a:p>
          <a:p>
            <a:r>
              <a:rPr lang="cs-CZ" sz="1600" dirty="0" smtClean="0"/>
              <a:t>b3=3,5 = 3+0,5</a:t>
            </a:r>
          </a:p>
          <a:p>
            <a:endParaRPr lang="cs-CZ" sz="1600" dirty="0" smtClean="0"/>
          </a:p>
          <a:p>
            <a:r>
              <a:rPr lang="cs-CZ" sz="1600" dirty="0" smtClean="0"/>
              <a:t>Vybereme řádek č.3, pro který platí rovnice:  x</a:t>
            </a:r>
            <a:r>
              <a:rPr lang="cs-CZ" sz="1600" baseline="-25000" dirty="0" smtClean="0"/>
              <a:t>1</a:t>
            </a:r>
            <a:r>
              <a:rPr lang="cs-CZ" sz="1600" dirty="0" smtClean="0"/>
              <a:t>+0,5x</a:t>
            </a:r>
            <a:r>
              <a:rPr lang="cs-CZ" sz="1600" baseline="-25000" dirty="0" smtClean="0"/>
              <a:t>5</a:t>
            </a:r>
            <a:r>
              <a:rPr lang="cs-CZ" sz="1600" dirty="0" smtClean="0"/>
              <a:t>-x</a:t>
            </a:r>
            <a:r>
              <a:rPr lang="cs-CZ" sz="1600" baseline="-25000" dirty="0" smtClean="0"/>
              <a:t>6</a:t>
            </a:r>
            <a:r>
              <a:rPr lang="cs-CZ" sz="1600" dirty="0" smtClean="0"/>
              <a:t>=3,5</a:t>
            </a:r>
          </a:p>
          <a:p>
            <a:endParaRPr lang="cs-CZ" sz="16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46572"/>
          </a:xfrm>
        </p:spPr>
        <p:txBody>
          <a:bodyPr>
            <a:normAutofit/>
          </a:bodyPr>
          <a:lstStyle/>
          <a:p>
            <a:pPr algn="l"/>
            <a:r>
              <a:rPr lang="cs-CZ" sz="3000" dirty="0" smtClean="0"/>
              <a:t>Výpočet:</a:t>
            </a:r>
            <a:endParaRPr lang="cs-CZ" sz="3000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357158" y="1798914"/>
            <a:ext cx="814393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700" dirty="0" smtClean="0"/>
              <a:t>Levou i pravou část rovnice ( její koeficienty ) rozložíme na dolní celou část a zbytek:   </a:t>
            </a:r>
            <a:r>
              <a:rPr lang="cs-CZ" sz="1700" dirty="0" err="1" smtClean="0"/>
              <a:t>a</a:t>
            </a:r>
            <a:r>
              <a:rPr lang="cs-CZ" sz="1700" baseline="-25000" dirty="0" err="1" smtClean="0"/>
              <a:t>i</a:t>
            </a:r>
            <a:r>
              <a:rPr lang="cs-CZ" sz="1700" dirty="0" smtClean="0"/>
              <a:t>=</a:t>
            </a:r>
            <a:r>
              <a:rPr lang="en-US" sz="1700" dirty="0" smtClean="0"/>
              <a:t>[</a:t>
            </a:r>
            <a:r>
              <a:rPr lang="cs-CZ" sz="1700" dirty="0" err="1" smtClean="0"/>
              <a:t>a</a:t>
            </a:r>
            <a:r>
              <a:rPr lang="cs-CZ" sz="1700" baseline="-25000" dirty="0" err="1" smtClean="0"/>
              <a:t>i</a:t>
            </a:r>
            <a:r>
              <a:rPr lang="en-US" sz="1700" dirty="0" smtClean="0"/>
              <a:t>]</a:t>
            </a:r>
            <a:r>
              <a:rPr lang="cs-CZ" sz="1700" dirty="0" smtClean="0"/>
              <a:t>+</a:t>
            </a:r>
            <a:r>
              <a:rPr lang="cs-CZ" sz="1700" dirty="0" err="1" smtClean="0"/>
              <a:t>r</a:t>
            </a:r>
            <a:r>
              <a:rPr lang="cs-CZ" sz="1700" baseline="-25000" dirty="0" err="1" smtClean="0"/>
              <a:t>i</a:t>
            </a:r>
            <a:r>
              <a:rPr lang="cs-CZ" sz="1700" baseline="-25000" dirty="0" smtClean="0"/>
              <a:t> </a:t>
            </a:r>
            <a:r>
              <a:rPr lang="cs-CZ" sz="1700" dirty="0" smtClean="0"/>
              <a:t>                b=</a:t>
            </a:r>
            <a:r>
              <a:rPr lang="en-US" sz="1700" dirty="0" smtClean="0"/>
              <a:t>[</a:t>
            </a:r>
            <a:r>
              <a:rPr lang="cs-CZ" sz="1700" dirty="0" smtClean="0"/>
              <a:t>b</a:t>
            </a:r>
            <a:r>
              <a:rPr lang="en-US" sz="1700" dirty="0" smtClean="0"/>
              <a:t>]</a:t>
            </a:r>
            <a:r>
              <a:rPr lang="cs-CZ" sz="1700" dirty="0" smtClean="0"/>
              <a:t>+r</a:t>
            </a:r>
          </a:p>
          <a:p>
            <a:endParaRPr lang="cs-CZ" sz="1700" dirty="0" smtClean="0"/>
          </a:p>
          <a:p>
            <a:r>
              <a:rPr lang="cs-CZ" sz="1700" dirty="0" smtClean="0"/>
              <a:t>Sestavíme omezení:    -r</a:t>
            </a:r>
            <a:r>
              <a:rPr lang="cs-CZ" sz="1700" baseline="-25000" dirty="0" smtClean="0"/>
              <a:t>1</a:t>
            </a:r>
            <a:r>
              <a:rPr lang="cs-CZ" sz="1700" dirty="0" smtClean="0"/>
              <a:t>x</a:t>
            </a:r>
            <a:r>
              <a:rPr lang="cs-CZ" sz="1700" baseline="-25000" dirty="0" smtClean="0"/>
              <a:t>1</a:t>
            </a:r>
            <a:r>
              <a:rPr lang="cs-CZ" sz="1700" dirty="0" smtClean="0"/>
              <a:t>-r</a:t>
            </a:r>
            <a:r>
              <a:rPr lang="cs-CZ" sz="1700" baseline="-25000" dirty="0" smtClean="0"/>
              <a:t>2</a:t>
            </a:r>
            <a:r>
              <a:rPr lang="cs-CZ" sz="1700" dirty="0" smtClean="0"/>
              <a:t>x</a:t>
            </a:r>
            <a:r>
              <a:rPr lang="cs-CZ" sz="1700" baseline="-25000" dirty="0" smtClean="0"/>
              <a:t>2</a:t>
            </a:r>
            <a:r>
              <a:rPr lang="cs-CZ" sz="1700" dirty="0" smtClean="0"/>
              <a:t>-...-</a:t>
            </a:r>
            <a:r>
              <a:rPr lang="cs-CZ" sz="1700" dirty="0" err="1" smtClean="0"/>
              <a:t>r</a:t>
            </a:r>
            <a:r>
              <a:rPr lang="cs-CZ" sz="1700" baseline="-25000" dirty="0" err="1" smtClean="0"/>
              <a:t>n</a:t>
            </a:r>
            <a:r>
              <a:rPr lang="cs-CZ" sz="1700" dirty="0" err="1" smtClean="0"/>
              <a:t>x</a:t>
            </a:r>
            <a:r>
              <a:rPr lang="cs-CZ" sz="1700" baseline="-25000" dirty="0" err="1" smtClean="0"/>
              <a:t>n</a:t>
            </a:r>
            <a:r>
              <a:rPr lang="cs-CZ" sz="1700" dirty="0" smtClean="0"/>
              <a:t>+</a:t>
            </a:r>
            <a:r>
              <a:rPr lang="cs-CZ" sz="1700" dirty="0" err="1" smtClean="0"/>
              <a:t>x</a:t>
            </a:r>
            <a:r>
              <a:rPr lang="cs-CZ" sz="1700" baseline="-25000" dirty="0" err="1" smtClean="0"/>
              <a:t>n</a:t>
            </a:r>
            <a:r>
              <a:rPr lang="cs-CZ" sz="1700" baseline="-25000" dirty="0" smtClean="0"/>
              <a:t>+1</a:t>
            </a:r>
            <a:r>
              <a:rPr lang="cs-CZ" sz="1700" dirty="0" smtClean="0"/>
              <a:t>=-r          =&gt;   -0,5x</a:t>
            </a:r>
            <a:r>
              <a:rPr lang="cs-CZ" sz="1700" baseline="-25000" dirty="0" smtClean="0"/>
              <a:t>5</a:t>
            </a:r>
            <a:r>
              <a:rPr lang="cs-CZ" sz="1700" dirty="0" smtClean="0"/>
              <a:t>+x</a:t>
            </a:r>
            <a:r>
              <a:rPr lang="cs-CZ" sz="1700" baseline="-25000" dirty="0" smtClean="0"/>
              <a:t>7</a:t>
            </a:r>
            <a:r>
              <a:rPr lang="cs-CZ" sz="1700" dirty="0" smtClean="0"/>
              <a:t>=-0,5</a:t>
            </a:r>
          </a:p>
          <a:p>
            <a:endParaRPr lang="cs-CZ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357158" y="3003619"/>
            <a:ext cx="814393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700" dirty="0" smtClean="0"/>
              <a:t>Nové omezení -0,5x</a:t>
            </a:r>
            <a:r>
              <a:rPr lang="cs-CZ" sz="1700" baseline="-25000" dirty="0" smtClean="0"/>
              <a:t>5</a:t>
            </a:r>
            <a:r>
              <a:rPr lang="cs-CZ" sz="1700" dirty="0" smtClean="0"/>
              <a:t>+x</a:t>
            </a:r>
            <a:r>
              <a:rPr lang="cs-CZ" sz="1700" baseline="-25000" dirty="0" smtClean="0"/>
              <a:t>7</a:t>
            </a:r>
            <a:r>
              <a:rPr lang="cs-CZ" sz="1700" dirty="0" smtClean="0"/>
              <a:t>=-0,5   doplníme do simplexové tabulky. </a:t>
            </a:r>
          </a:p>
        </p:txBody>
      </p:sp>
      <p:graphicFrame>
        <p:nvGraphicFramePr>
          <p:cNvPr id="19" name="Tabulka 18"/>
          <p:cNvGraphicFramePr>
            <a:graphicFrameLocks noGrp="1"/>
          </p:cNvGraphicFramePr>
          <p:nvPr/>
        </p:nvGraphicFramePr>
        <p:xfrm>
          <a:off x="1500166" y="3486788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4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b</a:t>
                      </a:r>
                      <a:endParaRPr lang="cs-CZ" baseline="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0" name="Tabulka 19"/>
          <p:cNvGraphicFramePr>
            <a:graphicFrameLocks noGrp="1"/>
          </p:cNvGraphicFramePr>
          <p:nvPr/>
        </p:nvGraphicFramePr>
        <p:xfrm>
          <a:off x="1500166" y="3857628"/>
          <a:ext cx="6096000" cy="152749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414978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-4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3,5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3,5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7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1" name="Tabulka 20"/>
          <p:cNvGraphicFramePr>
            <a:graphicFrameLocks noGrp="1"/>
          </p:cNvGraphicFramePr>
          <p:nvPr/>
        </p:nvGraphicFramePr>
        <p:xfrm>
          <a:off x="1500166" y="5357826"/>
          <a:ext cx="6096000" cy="370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1,5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2" name="Tabulka 21"/>
          <p:cNvGraphicFramePr>
            <a:graphicFrameLocks noGrp="1"/>
          </p:cNvGraphicFramePr>
          <p:nvPr/>
        </p:nvGraphicFramePr>
        <p:xfrm>
          <a:off x="1500166" y="5772804"/>
          <a:ext cx="6096000" cy="370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3" name="Přímá spojovací čára 22"/>
          <p:cNvCxnSpPr/>
          <p:nvPr/>
        </p:nvCxnSpPr>
        <p:spPr>
          <a:xfrm rot="10800000">
            <a:off x="1428728" y="5000636"/>
            <a:ext cx="6215106" cy="1"/>
          </a:xfrm>
          <a:prstGeom prst="line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46572"/>
          </a:xfrm>
        </p:spPr>
        <p:txBody>
          <a:bodyPr>
            <a:normAutofit/>
          </a:bodyPr>
          <a:lstStyle/>
          <a:p>
            <a:pPr algn="l"/>
            <a:r>
              <a:rPr lang="cs-CZ" sz="3000" dirty="0" smtClean="0"/>
              <a:t>Výpočet:</a:t>
            </a:r>
            <a:endParaRPr lang="cs-CZ" sz="3000" dirty="0"/>
          </a:p>
        </p:txBody>
      </p:sp>
      <p:graphicFrame>
        <p:nvGraphicFramePr>
          <p:cNvPr id="19" name="Tabulka 18"/>
          <p:cNvGraphicFramePr>
            <a:graphicFrameLocks noGrp="1"/>
          </p:cNvGraphicFramePr>
          <p:nvPr/>
        </p:nvGraphicFramePr>
        <p:xfrm>
          <a:off x="1500166" y="1629400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4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b</a:t>
                      </a:r>
                      <a:endParaRPr lang="cs-CZ" baseline="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0" name="Tabulka 19"/>
          <p:cNvGraphicFramePr>
            <a:graphicFrameLocks noGrp="1"/>
          </p:cNvGraphicFramePr>
          <p:nvPr/>
        </p:nvGraphicFramePr>
        <p:xfrm>
          <a:off x="1500166" y="2000240"/>
          <a:ext cx="6096000" cy="152749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414978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-4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3,5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3,5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7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1" name="Tabulka 20"/>
          <p:cNvGraphicFramePr>
            <a:graphicFrameLocks noGrp="1"/>
          </p:cNvGraphicFramePr>
          <p:nvPr/>
        </p:nvGraphicFramePr>
        <p:xfrm>
          <a:off x="1500166" y="3500438"/>
          <a:ext cx="6096000" cy="370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1,5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2" name="Tabulka 21"/>
          <p:cNvGraphicFramePr>
            <a:graphicFrameLocks noGrp="1"/>
          </p:cNvGraphicFramePr>
          <p:nvPr/>
        </p:nvGraphicFramePr>
        <p:xfrm>
          <a:off x="1500166" y="3915416"/>
          <a:ext cx="6096000" cy="370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ovéPole 8"/>
          <p:cNvSpPr txBox="1"/>
          <p:nvPr/>
        </p:nvSpPr>
        <p:spPr>
          <a:xfrm>
            <a:off x="357158" y="4631304"/>
            <a:ext cx="4269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Nový klíčový řádek je řádek s omezením</a:t>
            </a:r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357158" y="5072074"/>
            <a:ext cx="6353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Nový klíčový prvek je nejzápornější prvek na klíčovém řádku</a:t>
            </a:r>
            <a:endParaRPr lang="cs-CZ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357158" y="5559998"/>
            <a:ext cx="6920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Provedeme řádkové úpravy tak jako u klasické simplexové tabulky</a:t>
            </a:r>
            <a:endParaRPr lang="cs-CZ" dirty="0"/>
          </a:p>
        </p:txBody>
      </p:sp>
      <p:sp>
        <p:nvSpPr>
          <p:cNvPr id="12" name="Elipsa 11"/>
          <p:cNvSpPr/>
          <p:nvPr/>
        </p:nvSpPr>
        <p:spPr>
          <a:xfrm>
            <a:off x="4572000" y="3929066"/>
            <a:ext cx="714380" cy="357190"/>
          </a:xfrm>
          <a:prstGeom prst="ellipse">
            <a:avLst/>
          </a:prstGeom>
          <a:noFill/>
          <a:ln w="1905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Zaoblený obdélník 12"/>
          <p:cNvSpPr/>
          <p:nvPr/>
        </p:nvSpPr>
        <p:spPr>
          <a:xfrm>
            <a:off x="1500166" y="3929066"/>
            <a:ext cx="6072230" cy="357190"/>
          </a:xfrm>
          <a:prstGeom prst="roundRect">
            <a:avLst/>
          </a:prstGeom>
          <a:noFill/>
          <a:ln w="1905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ovací čára 13"/>
          <p:cNvCxnSpPr/>
          <p:nvPr/>
        </p:nvCxnSpPr>
        <p:spPr>
          <a:xfrm rot="10800000">
            <a:off x="1428728" y="3143246"/>
            <a:ext cx="6215106" cy="1"/>
          </a:xfrm>
          <a:prstGeom prst="line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46572"/>
          </a:xfrm>
        </p:spPr>
        <p:txBody>
          <a:bodyPr>
            <a:normAutofit/>
          </a:bodyPr>
          <a:lstStyle/>
          <a:p>
            <a:pPr algn="l"/>
            <a:r>
              <a:rPr lang="cs-CZ" sz="3000" dirty="0" smtClean="0"/>
              <a:t>Výpočet:</a:t>
            </a:r>
            <a:endParaRPr lang="cs-CZ" sz="3000" dirty="0"/>
          </a:p>
        </p:txBody>
      </p:sp>
      <p:graphicFrame>
        <p:nvGraphicFramePr>
          <p:cNvPr id="19" name="Tabulka 18"/>
          <p:cNvGraphicFramePr>
            <a:graphicFrameLocks noGrp="1"/>
          </p:cNvGraphicFramePr>
          <p:nvPr/>
        </p:nvGraphicFramePr>
        <p:xfrm>
          <a:off x="1500166" y="1547500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4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b</a:t>
                      </a:r>
                      <a:endParaRPr lang="cs-CZ" baseline="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0" name="Tabulka 19"/>
          <p:cNvGraphicFramePr>
            <a:graphicFrameLocks noGrp="1"/>
          </p:cNvGraphicFramePr>
          <p:nvPr/>
        </p:nvGraphicFramePr>
        <p:xfrm>
          <a:off x="1500166" y="1918340"/>
          <a:ext cx="6096000" cy="152749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414978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-4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3,5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3,5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7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1" name="Tabulka 20"/>
          <p:cNvGraphicFramePr>
            <a:graphicFrameLocks noGrp="1"/>
          </p:cNvGraphicFramePr>
          <p:nvPr/>
        </p:nvGraphicFramePr>
        <p:xfrm>
          <a:off x="1500166" y="3418538"/>
          <a:ext cx="6096000" cy="370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1,5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2" name="Tabulka 21"/>
          <p:cNvGraphicFramePr>
            <a:graphicFrameLocks noGrp="1"/>
          </p:cNvGraphicFramePr>
          <p:nvPr/>
        </p:nvGraphicFramePr>
        <p:xfrm>
          <a:off x="1500166" y="3833516"/>
          <a:ext cx="6096000" cy="370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Elipsa 11"/>
          <p:cNvSpPr/>
          <p:nvPr/>
        </p:nvSpPr>
        <p:spPr>
          <a:xfrm>
            <a:off x="4572000" y="3847166"/>
            <a:ext cx="714380" cy="357190"/>
          </a:xfrm>
          <a:prstGeom prst="ellipse">
            <a:avLst/>
          </a:prstGeom>
          <a:noFill/>
          <a:ln w="1905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Zaoblený obdélník 12"/>
          <p:cNvSpPr/>
          <p:nvPr/>
        </p:nvSpPr>
        <p:spPr>
          <a:xfrm>
            <a:off x="1500166" y="3847166"/>
            <a:ext cx="6072230" cy="357190"/>
          </a:xfrm>
          <a:prstGeom prst="roundRect">
            <a:avLst/>
          </a:prstGeom>
          <a:noFill/>
          <a:ln w="1905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14" name="Tabulka 13"/>
          <p:cNvGraphicFramePr>
            <a:graphicFrameLocks noGrp="1"/>
          </p:cNvGraphicFramePr>
          <p:nvPr/>
        </p:nvGraphicFramePr>
        <p:xfrm>
          <a:off x="1500166" y="4275794"/>
          <a:ext cx="6096000" cy="2225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-4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7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8" name="Přímá spojovací čára 27"/>
          <p:cNvCxnSpPr/>
          <p:nvPr/>
        </p:nvCxnSpPr>
        <p:spPr>
          <a:xfrm rot="10800000">
            <a:off x="1428728" y="3071808"/>
            <a:ext cx="6215106" cy="1"/>
          </a:xfrm>
          <a:prstGeom prst="line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10800000">
            <a:off x="1428729" y="5429262"/>
            <a:ext cx="6215106" cy="1"/>
          </a:xfrm>
          <a:prstGeom prst="line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46572"/>
          </a:xfrm>
        </p:spPr>
        <p:txBody>
          <a:bodyPr>
            <a:normAutofit/>
          </a:bodyPr>
          <a:lstStyle/>
          <a:p>
            <a:pPr algn="l"/>
            <a:r>
              <a:rPr lang="cs-CZ" sz="3000" dirty="0" smtClean="0"/>
              <a:t>Řešení:</a:t>
            </a:r>
            <a:endParaRPr lang="cs-CZ" sz="3000" dirty="0"/>
          </a:p>
        </p:txBody>
      </p:sp>
      <p:graphicFrame>
        <p:nvGraphicFramePr>
          <p:cNvPr id="19" name="Tabulka 18"/>
          <p:cNvGraphicFramePr>
            <a:graphicFrameLocks noGrp="1"/>
          </p:cNvGraphicFramePr>
          <p:nvPr/>
        </p:nvGraphicFramePr>
        <p:xfrm>
          <a:off x="1500166" y="1547500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4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b</a:t>
                      </a:r>
                      <a:endParaRPr lang="cs-CZ" baseline="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Tabulka 13"/>
          <p:cNvGraphicFramePr>
            <a:graphicFrameLocks noGrp="1"/>
          </p:cNvGraphicFramePr>
          <p:nvPr/>
        </p:nvGraphicFramePr>
        <p:xfrm>
          <a:off x="1500166" y="1928802"/>
          <a:ext cx="6096000" cy="2225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-4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7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ovéPole 9"/>
          <p:cNvSpPr txBox="1"/>
          <p:nvPr/>
        </p:nvSpPr>
        <p:spPr>
          <a:xfrm>
            <a:off x="428596" y="4662082"/>
            <a:ext cx="82868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/>
              <a:t>Z tabulky získáme řešení : </a:t>
            </a:r>
            <a:endParaRPr lang="cs-CZ" sz="1600" dirty="0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3001963" y="4611688"/>
          <a:ext cx="2193925" cy="460375"/>
        </p:xfrm>
        <a:graphic>
          <a:graphicData uri="http://schemas.openxmlformats.org/presentationml/2006/ole">
            <p:oleObj spid="_x0000_s28674" name="Rovnice" r:id="rId3" imgW="1511280" imgH="317160" progId="Equation.3">
              <p:embed/>
            </p:oleObj>
          </a:graphicData>
        </a:graphic>
      </p:graphicFrame>
      <p:sp>
        <p:nvSpPr>
          <p:cNvPr id="15" name="TextovéPole 14"/>
          <p:cNvSpPr txBox="1"/>
          <p:nvPr/>
        </p:nvSpPr>
        <p:spPr>
          <a:xfrm>
            <a:off x="428596" y="5090710"/>
            <a:ext cx="82868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/>
              <a:t>Dané řešení je celočíselným řešením </a:t>
            </a:r>
            <a:endParaRPr lang="cs-CZ" sz="1600" dirty="0"/>
          </a:p>
        </p:txBody>
      </p:sp>
      <p:cxnSp>
        <p:nvCxnSpPr>
          <p:cNvPr id="17" name="Přímá spojovací čára 16"/>
          <p:cNvCxnSpPr/>
          <p:nvPr/>
        </p:nvCxnSpPr>
        <p:spPr>
          <a:xfrm rot="5400000">
            <a:off x="1715274" y="2856702"/>
            <a:ext cx="2571768" cy="1588"/>
          </a:xfrm>
          <a:prstGeom prst="line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ovací čára 17"/>
          <p:cNvCxnSpPr/>
          <p:nvPr/>
        </p:nvCxnSpPr>
        <p:spPr>
          <a:xfrm rot="5400000">
            <a:off x="4001290" y="2856702"/>
            <a:ext cx="2571768" cy="1588"/>
          </a:xfrm>
          <a:prstGeom prst="line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/>
          <p:nvPr/>
        </p:nvCxnSpPr>
        <p:spPr>
          <a:xfrm rot="5400000">
            <a:off x="5571338" y="2856702"/>
            <a:ext cx="2571768" cy="1588"/>
          </a:xfrm>
          <a:prstGeom prst="line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ovací čára 23"/>
          <p:cNvCxnSpPr/>
          <p:nvPr/>
        </p:nvCxnSpPr>
        <p:spPr>
          <a:xfrm rot="10800000">
            <a:off x="1428728" y="3071808"/>
            <a:ext cx="6215106" cy="1"/>
          </a:xfrm>
          <a:prstGeom prst="line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825056"/>
          </a:xfrm>
        </p:spPr>
        <p:txBody>
          <a:bodyPr>
            <a:normAutofit/>
          </a:bodyPr>
          <a:lstStyle/>
          <a:p>
            <a:pPr algn="l"/>
            <a:r>
              <a:rPr lang="cs-CZ" sz="4000" dirty="0" smtClean="0"/>
              <a:t>Matematická formulace úlohy: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57200" y="1545926"/>
            <a:ext cx="8229600" cy="481203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cs-CZ" sz="2000" dirty="0" smtClean="0"/>
              <a:t>  </a:t>
            </a:r>
            <a:r>
              <a:rPr lang="cs-CZ" sz="1800" dirty="0" err="1" smtClean="0"/>
              <a:t>max</a:t>
            </a:r>
            <a:r>
              <a:rPr lang="cs-CZ" sz="1800" dirty="0" smtClean="0"/>
              <a:t> f(x</a:t>
            </a:r>
            <a:r>
              <a:rPr lang="cs-CZ" sz="1800" baseline="-25000" dirty="0" smtClean="0"/>
              <a:t>1</a:t>
            </a:r>
            <a:r>
              <a:rPr lang="cs-CZ" sz="1800" dirty="0" smtClean="0"/>
              <a:t>,x</a:t>
            </a:r>
            <a:r>
              <a:rPr lang="cs-CZ" sz="1800" baseline="-25000" dirty="0" smtClean="0"/>
              <a:t>2</a:t>
            </a:r>
            <a:r>
              <a:rPr lang="cs-CZ" sz="1800" dirty="0" smtClean="0"/>
              <a:t>) = 2x</a:t>
            </a:r>
            <a:r>
              <a:rPr lang="cs-CZ" sz="1800" baseline="-25000" dirty="0" smtClean="0"/>
              <a:t>1</a:t>
            </a:r>
            <a:r>
              <a:rPr lang="cs-CZ" sz="1800" dirty="0" smtClean="0"/>
              <a:t>+x</a:t>
            </a:r>
            <a:r>
              <a:rPr lang="cs-CZ" sz="1800" baseline="-25000" dirty="0" smtClean="0"/>
              <a:t>2          </a:t>
            </a:r>
          </a:p>
          <a:p>
            <a:pPr>
              <a:buNone/>
            </a:pPr>
            <a:endParaRPr lang="cs-CZ" sz="1800" baseline="-25000" dirty="0" smtClean="0"/>
          </a:p>
          <a:p>
            <a:pPr>
              <a:buNone/>
            </a:pPr>
            <a:r>
              <a:rPr lang="cs-CZ" sz="1800" dirty="0" smtClean="0"/>
              <a:t>       x</a:t>
            </a:r>
            <a:r>
              <a:rPr lang="cs-CZ" sz="1800" baseline="-25000" dirty="0" smtClean="0"/>
              <a:t>1</a:t>
            </a:r>
            <a:r>
              <a:rPr lang="cs-CZ" sz="1800" dirty="0" smtClean="0"/>
              <a:t>+x</a:t>
            </a:r>
            <a:r>
              <a:rPr lang="cs-CZ" sz="1800" baseline="-25000" dirty="0" smtClean="0"/>
              <a:t>2</a:t>
            </a:r>
            <a:r>
              <a:rPr lang="cs-CZ" sz="1800" dirty="0" smtClean="0"/>
              <a:t> ≤ 5                                    -omezení </a:t>
            </a:r>
          </a:p>
          <a:p>
            <a:pPr>
              <a:buNone/>
            </a:pPr>
            <a:r>
              <a:rPr lang="cs-CZ" sz="1800" dirty="0" smtClean="0"/>
              <a:t>      -x</a:t>
            </a:r>
            <a:r>
              <a:rPr lang="cs-CZ" sz="1800" baseline="-25000" dirty="0" smtClean="0"/>
              <a:t>1</a:t>
            </a:r>
            <a:r>
              <a:rPr lang="cs-CZ" sz="1800" dirty="0" smtClean="0"/>
              <a:t>+x</a:t>
            </a:r>
            <a:r>
              <a:rPr lang="cs-CZ" sz="1800" baseline="-25000" dirty="0" smtClean="0"/>
              <a:t>2</a:t>
            </a:r>
            <a:r>
              <a:rPr lang="cs-CZ" sz="1800" dirty="0" smtClean="0"/>
              <a:t> ≤ 0</a:t>
            </a:r>
          </a:p>
          <a:p>
            <a:pPr>
              <a:buNone/>
            </a:pPr>
            <a:r>
              <a:rPr lang="cs-CZ" sz="1800" dirty="0" smtClean="0"/>
              <a:t>     6x</a:t>
            </a:r>
            <a:r>
              <a:rPr lang="cs-CZ" sz="1800" baseline="-25000" dirty="0" smtClean="0"/>
              <a:t>1</a:t>
            </a:r>
            <a:r>
              <a:rPr lang="cs-CZ" sz="1800" dirty="0" smtClean="0"/>
              <a:t>+2x</a:t>
            </a:r>
            <a:r>
              <a:rPr lang="cs-CZ" sz="1800" baseline="-25000" dirty="0" smtClean="0"/>
              <a:t>2</a:t>
            </a:r>
            <a:r>
              <a:rPr lang="cs-CZ" sz="1800" dirty="0" smtClean="0"/>
              <a:t> ≤ 21                                  </a:t>
            </a:r>
          </a:p>
          <a:p>
            <a:pPr>
              <a:buNone/>
            </a:pPr>
            <a:endParaRPr lang="cs-CZ" sz="1800" dirty="0" smtClean="0"/>
          </a:p>
          <a:p>
            <a:pPr>
              <a:buNone/>
            </a:pPr>
            <a:r>
              <a:rPr lang="cs-CZ" sz="1800" dirty="0" smtClean="0"/>
              <a:t>Nerovnost předěláme na rovnost tím, že přidáme ke každé rovnici </a:t>
            </a:r>
            <a:r>
              <a:rPr lang="cs-CZ" sz="1800" dirty="0" err="1" smtClean="0"/>
              <a:t>přidatnou</a:t>
            </a:r>
            <a:r>
              <a:rPr lang="cs-CZ" sz="1800" dirty="0" smtClean="0"/>
              <a:t> proměnnou:</a:t>
            </a:r>
          </a:p>
          <a:p>
            <a:pPr>
              <a:buNone/>
            </a:pPr>
            <a:endParaRPr lang="cs-CZ" sz="1800" dirty="0" smtClean="0"/>
          </a:p>
          <a:p>
            <a:pPr>
              <a:buNone/>
            </a:pPr>
            <a:r>
              <a:rPr lang="cs-CZ" sz="1800" dirty="0" smtClean="0"/>
              <a:t> </a:t>
            </a:r>
            <a:r>
              <a:rPr lang="cs-CZ" sz="1800" dirty="0" err="1" smtClean="0"/>
              <a:t>max</a:t>
            </a:r>
            <a:r>
              <a:rPr lang="cs-CZ" sz="1800" dirty="0" smtClean="0"/>
              <a:t> f(x</a:t>
            </a:r>
            <a:r>
              <a:rPr lang="cs-CZ" sz="1800" baseline="-25000" dirty="0" smtClean="0"/>
              <a:t>1</a:t>
            </a:r>
            <a:r>
              <a:rPr lang="cs-CZ" sz="1800" dirty="0" smtClean="0"/>
              <a:t>,x</a:t>
            </a:r>
            <a:r>
              <a:rPr lang="cs-CZ" sz="1800" baseline="-25000" dirty="0" smtClean="0"/>
              <a:t>2</a:t>
            </a:r>
            <a:r>
              <a:rPr lang="cs-CZ" sz="1800" dirty="0" smtClean="0"/>
              <a:t>) = 2x</a:t>
            </a:r>
            <a:r>
              <a:rPr lang="cs-CZ" sz="1800" baseline="-25000" dirty="0" smtClean="0"/>
              <a:t>1</a:t>
            </a:r>
            <a:r>
              <a:rPr lang="cs-CZ" sz="1800" dirty="0" smtClean="0"/>
              <a:t>+x</a:t>
            </a:r>
            <a:r>
              <a:rPr lang="cs-CZ" sz="1800" baseline="-25000" dirty="0" smtClean="0"/>
              <a:t>2        </a:t>
            </a:r>
            <a:r>
              <a:rPr lang="cs-CZ" sz="1800" dirty="0" smtClean="0"/>
              <a:t> </a:t>
            </a:r>
            <a:endParaRPr lang="cs-CZ" sz="1800" baseline="-25000" dirty="0" smtClean="0"/>
          </a:p>
          <a:p>
            <a:pPr>
              <a:buNone/>
            </a:pPr>
            <a:endParaRPr lang="cs-CZ" sz="1800" baseline="-25000" dirty="0" smtClean="0"/>
          </a:p>
          <a:p>
            <a:pPr>
              <a:buNone/>
            </a:pPr>
            <a:r>
              <a:rPr lang="cs-CZ" sz="1800" dirty="0" smtClean="0"/>
              <a:t>       x</a:t>
            </a:r>
            <a:r>
              <a:rPr lang="cs-CZ" sz="1800" baseline="-25000" dirty="0" smtClean="0"/>
              <a:t>1</a:t>
            </a:r>
            <a:r>
              <a:rPr lang="cs-CZ" sz="1800" dirty="0" smtClean="0"/>
              <a:t>+x</a:t>
            </a:r>
            <a:r>
              <a:rPr lang="cs-CZ" sz="1800" baseline="-25000" dirty="0" smtClean="0"/>
              <a:t>2</a:t>
            </a:r>
            <a:r>
              <a:rPr lang="cs-CZ" sz="1800" dirty="0" smtClean="0"/>
              <a:t>+x</a:t>
            </a:r>
            <a:r>
              <a:rPr lang="cs-CZ" sz="1800" baseline="-25000" dirty="0" smtClean="0"/>
              <a:t>3</a:t>
            </a:r>
            <a:r>
              <a:rPr lang="cs-CZ" sz="1800" dirty="0" smtClean="0"/>
              <a:t> = 5                              -omezení </a:t>
            </a:r>
          </a:p>
          <a:p>
            <a:pPr>
              <a:buNone/>
            </a:pPr>
            <a:r>
              <a:rPr lang="cs-CZ" sz="1800" dirty="0" smtClean="0"/>
              <a:t>      -x</a:t>
            </a:r>
            <a:r>
              <a:rPr lang="cs-CZ" sz="1800" baseline="-25000" dirty="0" smtClean="0"/>
              <a:t>1</a:t>
            </a:r>
            <a:r>
              <a:rPr lang="cs-CZ" sz="1800" dirty="0" smtClean="0"/>
              <a:t>+x</a:t>
            </a:r>
            <a:r>
              <a:rPr lang="cs-CZ" sz="1800" baseline="-25000" dirty="0" smtClean="0"/>
              <a:t>2</a:t>
            </a:r>
            <a:r>
              <a:rPr lang="cs-CZ" sz="1800" dirty="0" smtClean="0"/>
              <a:t>+x</a:t>
            </a:r>
            <a:r>
              <a:rPr lang="cs-CZ" sz="1800" baseline="-25000" dirty="0" smtClean="0"/>
              <a:t>4</a:t>
            </a:r>
            <a:r>
              <a:rPr lang="cs-CZ" sz="1800" dirty="0" smtClean="0"/>
              <a:t> = 0</a:t>
            </a:r>
          </a:p>
          <a:p>
            <a:pPr>
              <a:buNone/>
            </a:pPr>
            <a:r>
              <a:rPr lang="cs-CZ" sz="1800" dirty="0" smtClean="0"/>
              <a:t>     6x</a:t>
            </a:r>
            <a:r>
              <a:rPr lang="cs-CZ" sz="1800" baseline="-25000" dirty="0" smtClean="0"/>
              <a:t>1</a:t>
            </a:r>
            <a:r>
              <a:rPr lang="cs-CZ" sz="1800" dirty="0" smtClean="0"/>
              <a:t>+2x</a:t>
            </a:r>
            <a:r>
              <a:rPr lang="cs-CZ" sz="1800" baseline="-25000" dirty="0" smtClean="0"/>
              <a:t>2</a:t>
            </a:r>
            <a:r>
              <a:rPr lang="cs-CZ" sz="1800" dirty="0" smtClean="0"/>
              <a:t>+x</a:t>
            </a:r>
            <a:r>
              <a:rPr lang="cs-CZ" sz="1800" baseline="-25000" dirty="0" smtClean="0"/>
              <a:t>5</a:t>
            </a:r>
            <a:r>
              <a:rPr lang="cs-CZ" sz="1800" dirty="0" smtClean="0"/>
              <a:t> = 21                                  </a:t>
            </a:r>
          </a:p>
          <a:p>
            <a:pPr>
              <a:buNone/>
            </a:pPr>
            <a:endParaRPr lang="cs-CZ" sz="1800" dirty="0" smtClean="0"/>
          </a:p>
          <a:p>
            <a:pPr>
              <a:buNone/>
            </a:pPr>
            <a:r>
              <a:rPr lang="cs-CZ" sz="1800" dirty="0" smtClean="0"/>
              <a:t>Následuje sestavení simplexové tabulky</a:t>
            </a:r>
            <a:endParaRPr lang="cs-CZ" sz="1800" dirty="0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4000" dirty="0" smtClean="0"/>
              <a:t>Sestavení simplexové tabulky</a:t>
            </a:r>
            <a:endParaRPr lang="cs-CZ" sz="40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"/>
          </p:nvPr>
        </p:nvGraphicFramePr>
        <p:xfrm>
          <a:off x="428597" y="1563042"/>
          <a:ext cx="7041744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3624"/>
                <a:gridCol w="1173624"/>
                <a:gridCol w="1173624"/>
                <a:gridCol w="1173624"/>
                <a:gridCol w="1173624"/>
                <a:gridCol w="1173624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4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b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/>
        </p:nvGraphicFramePr>
        <p:xfrm>
          <a:off x="428596" y="1928802"/>
          <a:ext cx="7041744" cy="1112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173624"/>
                <a:gridCol w="1173624"/>
                <a:gridCol w="1173624"/>
                <a:gridCol w="1173624"/>
                <a:gridCol w="1173624"/>
                <a:gridCol w="117362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6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21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Zástupný symbol pro obsah 3"/>
          <p:cNvGraphicFramePr>
            <a:graphicFrameLocks/>
          </p:cNvGraphicFramePr>
          <p:nvPr/>
        </p:nvGraphicFramePr>
        <p:xfrm>
          <a:off x="428596" y="3071810"/>
          <a:ext cx="7041744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173624"/>
                <a:gridCol w="1173624"/>
                <a:gridCol w="1173624"/>
                <a:gridCol w="1173624"/>
                <a:gridCol w="1173624"/>
                <a:gridCol w="1173624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-2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ovéPole 7"/>
          <p:cNvSpPr txBox="1"/>
          <p:nvPr/>
        </p:nvSpPr>
        <p:spPr>
          <a:xfrm>
            <a:off x="285720" y="3929066"/>
            <a:ext cx="8286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000" dirty="0" smtClean="0"/>
              <a:t> </a:t>
            </a:r>
            <a:r>
              <a:rPr lang="cs-CZ" dirty="0" smtClean="0"/>
              <a:t>Zápis jednotlivých omezení do simplexové  tabulky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214282" y="4631304"/>
            <a:ext cx="6487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 Zápis hlavní funkce do tabulky, ale s opačným znaménkem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214282" y="5291752"/>
            <a:ext cx="81981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 Následuje výpočet simplexové tabulky stejným postupem, který je popsán</a:t>
            </a:r>
          </a:p>
          <a:p>
            <a:r>
              <a:rPr lang="cs-CZ" dirty="0" smtClean="0"/>
              <a:t>  v animaci Lineární programování</a:t>
            </a:r>
          </a:p>
          <a:p>
            <a:endParaRPr lang="cs-CZ" dirty="0"/>
          </a:p>
        </p:txBody>
      </p:sp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46572"/>
          </a:xfrm>
        </p:spPr>
        <p:txBody>
          <a:bodyPr>
            <a:normAutofit/>
          </a:bodyPr>
          <a:lstStyle/>
          <a:p>
            <a:pPr algn="l"/>
            <a:r>
              <a:rPr lang="cs-CZ" sz="3000" dirty="0" smtClean="0"/>
              <a:t>Výpočet:</a:t>
            </a:r>
            <a:endParaRPr lang="cs-CZ" sz="3000" dirty="0"/>
          </a:p>
        </p:txBody>
      </p:sp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6300800" y="3258183"/>
          <a:ext cx="95676" cy="180721"/>
        </p:xfrm>
        <a:graphic>
          <a:graphicData uri="http://schemas.openxmlformats.org/presentationml/2006/ole">
            <p:oleObj spid="_x0000_s2050" name="Rovnice" r:id="rId3" imgW="114120" imgH="215640" progId="Equation.3">
              <p:embed/>
            </p:oleObj>
          </a:graphicData>
        </a:graphic>
      </p:graphicFrame>
      <p:graphicFrame>
        <p:nvGraphicFramePr>
          <p:cNvPr id="25" name="Zástupný symbol pro obsah 3"/>
          <p:cNvGraphicFramePr>
            <a:graphicFrameLocks/>
          </p:cNvGraphicFramePr>
          <p:nvPr/>
        </p:nvGraphicFramePr>
        <p:xfrm>
          <a:off x="2214546" y="1500174"/>
          <a:ext cx="471490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4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b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9" name="Tabulka 28"/>
          <p:cNvGraphicFramePr>
            <a:graphicFrameLocks noGrp="1"/>
          </p:cNvGraphicFramePr>
          <p:nvPr/>
        </p:nvGraphicFramePr>
        <p:xfrm>
          <a:off x="2214545" y="1865934"/>
          <a:ext cx="4714908" cy="10972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5</a:t>
                      </a:r>
                      <a:endParaRPr lang="cs-CZ" dirty="0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6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21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0" name="Zástupný symbol pro obsah 3"/>
          <p:cNvGraphicFramePr>
            <a:graphicFrameLocks/>
          </p:cNvGraphicFramePr>
          <p:nvPr/>
        </p:nvGraphicFramePr>
        <p:xfrm>
          <a:off x="2214545" y="3008942"/>
          <a:ext cx="4714908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-2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1" name="Objekt 30"/>
          <p:cNvGraphicFramePr>
            <a:graphicFrameLocks noChangeAspect="1"/>
          </p:cNvGraphicFramePr>
          <p:nvPr/>
        </p:nvGraphicFramePr>
        <p:xfrm>
          <a:off x="6300800" y="4829819"/>
          <a:ext cx="95676" cy="180721"/>
        </p:xfrm>
        <a:graphic>
          <a:graphicData uri="http://schemas.openxmlformats.org/presentationml/2006/ole">
            <p:oleObj spid="_x0000_s2051" name="Rovnice" r:id="rId4" imgW="114120" imgH="215640" progId="Equation.3">
              <p:embed/>
            </p:oleObj>
          </a:graphicData>
        </a:graphic>
      </p:graphicFrame>
      <p:graphicFrame>
        <p:nvGraphicFramePr>
          <p:cNvPr id="32" name="Tabulka 31"/>
          <p:cNvGraphicFramePr>
            <a:graphicFrameLocks noGrp="1"/>
          </p:cNvGraphicFramePr>
          <p:nvPr/>
        </p:nvGraphicFramePr>
        <p:xfrm>
          <a:off x="2214545" y="3437570"/>
          <a:ext cx="4714908" cy="10972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0,6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1,5</a:t>
                      </a:r>
                      <a:endParaRPr lang="cs-CZ" dirty="0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1,3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0,15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3,5</a:t>
                      </a:r>
                      <a:endParaRPr lang="cs-CZ" dirty="0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0,15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3,5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3" name="Zástupný symbol pro obsah 3"/>
          <p:cNvGraphicFramePr>
            <a:graphicFrameLocks/>
          </p:cNvGraphicFramePr>
          <p:nvPr/>
        </p:nvGraphicFramePr>
        <p:xfrm>
          <a:off x="2214545" y="4580578"/>
          <a:ext cx="4714908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7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4" name="Objekt 33"/>
          <p:cNvGraphicFramePr>
            <a:graphicFrameLocks noChangeAspect="1"/>
          </p:cNvGraphicFramePr>
          <p:nvPr/>
        </p:nvGraphicFramePr>
        <p:xfrm>
          <a:off x="4729165" y="6401455"/>
          <a:ext cx="95676" cy="180721"/>
        </p:xfrm>
        <a:graphic>
          <a:graphicData uri="http://schemas.openxmlformats.org/presentationml/2006/ole">
            <p:oleObj spid="_x0000_s2052" name="Rovnice" r:id="rId5" imgW="114120" imgH="215640" progId="Equation.3">
              <p:embed/>
            </p:oleObj>
          </a:graphicData>
        </a:graphic>
      </p:graphicFrame>
      <p:graphicFrame>
        <p:nvGraphicFramePr>
          <p:cNvPr id="35" name="Tabulka 34"/>
          <p:cNvGraphicFramePr>
            <a:graphicFrameLocks noGrp="1"/>
          </p:cNvGraphicFramePr>
          <p:nvPr/>
        </p:nvGraphicFramePr>
        <p:xfrm>
          <a:off x="2214545" y="5009206"/>
          <a:ext cx="4714908" cy="10972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-0,25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2,25</a:t>
                      </a:r>
                      <a:endParaRPr lang="cs-CZ" dirty="0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0,25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2,75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6" name="Zástupný symbol pro obsah 3"/>
          <p:cNvGraphicFramePr>
            <a:graphicFrameLocks/>
          </p:cNvGraphicFramePr>
          <p:nvPr/>
        </p:nvGraphicFramePr>
        <p:xfrm>
          <a:off x="2214545" y="6152214"/>
          <a:ext cx="4714908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0,25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7,75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8" name="Zaoblený obdélník 37"/>
          <p:cNvSpPr/>
          <p:nvPr/>
        </p:nvSpPr>
        <p:spPr>
          <a:xfrm>
            <a:off x="2214545" y="1865934"/>
            <a:ext cx="785818" cy="1500198"/>
          </a:xfrm>
          <a:prstGeom prst="roundRect">
            <a:avLst/>
          </a:prstGeom>
          <a:noFill/>
          <a:ln w="1905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Zaoblený obdélník 38"/>
          <p:cNvSpPr/>
          <p:nvPr/>
        </p:nvSpPr>
        <p:spPr>
          <a:xfrm>
            <a:off x="3000363" y="3437570"/>
            <a:ext cx="785818" cy="1500198"/>
          </a:xfrm>
          <a:prstGeom prst="roundRect">
            <a:avLst/>
          </a:prstGeom>
          <a:noFill/>
          <a:ln w="1905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1" name="Zaoblený obdélník 40"/>
          <p:cNvSpPr/>
          <p:nvPr/>
        </p:nvSpPr>
        <p:spPr>
          <a:xfrm>
            <a:off x="2214545" y="2651752"/>
            <a:ext cx="4714908" cy="357190"/>
          </a:xfrm>
          <a:prstGeom prst="roundRect">
            <a:avLst/>
          </a:prstGeom>
          <a:noFill/>
          <a:ln w="1905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Zaoblený obdélník 41"/>
          <p:cNvSpPr/>
          <p:nvPr/>
        </p:nvSpPr>
        <p:spPr>
          <a:xfrm>
            <a:off x="2214545" y="3437570"/>
            <a:ext cx="4714908" cy="357190"/>
          </a:xfrm>
          <a:prstGeom prst="roundRect">
            <a:avLst/>
          </a:prstGeom>
          <a:noFill/>
          <a:ln w="1905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46572"/>
          </a:xfrm>
        </p:spPr>
        <p:txBody>
          <a:bodyPr>
            <a:normAutofit/>
          </a:bodyPr>
          <a:lstStyle/>
          <a:p>
            <a:pPr algn="l"/>
            <a:r>
              <a:rPr lang="cs-CZ" sz="3000" dirty="0" smtClean="0"/>
              <a:t>Výpočet:</a:t>
            </a:r>
            <a:endParaRPr lang="cs-CZ" sz="3000" dirty="0"/>
          </a:p>
        </p:txBody>
      </p:sp>
      <p:graphicFrame>
        <p:nvGraphicFramePr>
          <p:cNvPr id="25" name="Zástupný symbol pro obsah 3"/>
          <p:cNvGraphicFramePr>
            <a:graphicFrameLocks/>
          </p:cNvGraphicFramePr>
          <p:nvPr/>
        </p:nvGraphicFramePr>
        <p:xfrm>
          <a:off x="2000232" y="1563042"/>
          <a:ext cx="471490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4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b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4" name="Objekt 33"/>
          <p:cNvGraphicFramePr>
            <a:graphicFrameLocks noChangeAspect="1"/>
          </p:cNvGraphicFramePr>
          <p:nvPr/>
        </p:nvGraphicFramePr>
        <p:xfrm>
          <a:off x="4514851" y="3321051"/>
          <a:ext cx="95676" cy="180721"/>
        </p:xfrm>
        <a:graphic>
          <a:graphicData uri="http://schemas.openxmlformats.org/presentationml/2006/ole">
            <p:oleObj spid="_x0000_s24580" name="Rovnice" r:id="rId3" imgW="114120" imgH="215640" progId="Equation.3">
              <p:embed/>
            </p:oleObj>
          </a:graphicData>
        </a:graphic>
      </p:graphicFrame>
      <p:graphicFrame>
        <p:nvGraphicFramePr>
          <p:cNvPr id="35" name="Tabulka 34"/>
          <p:cNvGraphicFramePr>
            <a:graphicFrameLocks noGrp="1"/>
          </p:cNvGraphicFramePr>
          <p:nvPr/>
        </p:nvGraphicFramePr>
        <p:xfrm>
          <a:off x="2000231" y="1928802"/>
          <a:ext cx="4714908" cy="10972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-0,25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2,25</a:t>
                      </a:r>
                      <a:endParaRPr lang="cs-CZ" dirty="0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0,25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2,75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6" name="Zástupný symbol pro obsah 3"/>
          <p:cNvGraphicFramePr>
            <a:graphicFrameLocks/>
          </p:cNvGraphicFramePr>
          <p:nvPr/>
        </p:nvGraphicFramePr>
        <p:xfrm>
          <a:off x="2000231" y="3071810"/>
          <a:ext cx="4714908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0,25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7,75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TextovéPole 16"/>
          <p:cNvSpPr txBox="1"/>
          <p:nvPr/>
        </p:nvSpPr>
        <p:spPr>
          <a:xfrm flipH="1">
            <a:off x="474315" y="3786190"/>
            <a:ext cx="788389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Bez ohledu na celočíselné řešení je řešení úlohy LP ukončeno. Optimální řešení je:</a:t>
            </a:r>
          </a:p>
          <a:p>
            <a:endParaRPr lang="cs-CZ" dirty="0" smtClean="0"/>
          </a:p>
          <a:p>
            <a:r>
              <a:rPr lang="cs-CZ" dirty="0" smtClean="0"/>
              <a:t>Řešení není celočíselné, tak musíme ve výpočtu pokračovat metodou řezných </a:t>
            </a:r>
            <a:r>
              <a:rPr lang="cs-CZ" dirty="0" err="1" smtClean="0"/>
              <a:t>nadrovin</a:t>
            </a:r>
            <a:r>
              <a:rPr lang="cs-CZ" dirty="0" smtClean="0"/>
              <a:t>.</a:t>
            </a:r>
          </a:p>
          <a:p>
            <a:endParaRPr lang="cs-CZ" dirty="0" smtClean="0"/>
          </a:p>
          <a:p>
            <a:endParaRPr lang="cs-CZ" dirty="0"/>
          </a:p>
        </p:txBody>
      </p:sp>
      <p:graphicFrame>
        <p:nvGraphicFramePr>
          <p:cNvPr id="18" name="Objekt 17"/>
          <p:cNvGraphicFramePr>
            <a:graphicFrameLocks noChangeAspect="1"/>
          </p:cNvGraphicFramePr>
          <p:nvPr/>
        </p:nvGraphicFramePr>
        <p:xfrm>
          <a:off x="1500165" y="4071942"/>
          <a:ext cx="3056887" cy="460375"/>
        </p:xfrm>
        <a:graphic>
          <a:graphicData uri="http://schemas.openxmlformats.org/presentationml/2006/ole">
            <p:oleObj spid="_x0000_s24581" name="Rovnice" r:id="rId4" imgW="2108160" imgH="317160" progId="Equation.3">
              <p:embed/>
            </p:oleObj>
          </a:graphicData>
        </a:graphic>
      </p:graphicFrame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46572"/>
          </a:xfrm>
        </p:spPr>
        <p:txBody>
          <a:bodyPr>
            <a:normAutofit/>
          </a:bodyPr>
          <a:lstStyle/>
          <a:p>
            <a:pPr algn="l"/>
            <a:r>
              <a:rPr lang="cs-CZ" sz="3000" dirty="0" smtClean="0"/>
              <a:t>Výpočet:</a:t>
            </a:r>
            <a:endParaRPr lang="cs-CZ" sz="3000" dirty="0"/>
          </a:p>
        </p:txBody>
      </p:sp>
      <p:graphicFrame>
        <p:nvGraphicFramePr>
          <p:cNvPr id="25" name="Zástupný symbol pro obsah 3"/>
          <p:cNvGraphicFramePr>
            <a:graphicFrameLocks/>
          </p:cNvGraphicFramePr>
          <p:nvPr/>
        </p:nvGraphicFramePr>
        <p:xfrm>
          <a:off x="2000232" y="1563042"/>
          <a:ext cx="471490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4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b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4" name="Objekt 33"/>
          <p:cNvGraphicFramePr>
            <a:graphicFrameLocks noChangeAspect="1"/>
          </p:cNvGraphicFramePr>
          <p:nvPr/>
        </p:nvGraphicFramePr>
        <p:xfrm>
          <a:off x="4514851" y="3321051"/>
          <a:ext cx="95676" cy="180721"/>
        </p:xfrm>
        <a:graphic>
          <a:graphicData uri="http://schemas.openxmlformats.org/presentationml/2006/ole">
            <p:oleObj spid="_x0000_s25602" name="Rovnice" r:id="rId3" imgW="114120" imgH="215640" progId="Equation.3">
              <p:embed/>
            </p:oleObj>
          </a:graphicData>
        </a:graphic>
      </p:graphicFrame>
      <p:graphicFrame>
        <p:nvGraphicFramePr>
          <p:cNvPr id="35" name="Tabulka 34"/>
          <p:cNvGraphicFramePr>
            <a:graphicFrameLocks noGrp="1"/>
          </p:cNvGraphicFramePr>
          <p:nvPr/>
        </p:nvGraphicFramePr>
        <p:xfrm>
          <a:off x="2000231" y="1928802"/>
          <a:ext cx="4714908" cy="10972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-0,25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2,25</a:t>
                      </a:r>
                      <a:endParaRPr lang="cs-CZ" dirty="0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0,25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2,75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6" name="Zástupný symbol pro obsah 3"/>
          <p:cNvGraphicFramePr>
            <a:graphicFrameLocks/>
          </p:cNvGraphicFramePr>
          <p:nvPr/>
        </p:nvGraphicFramePr>
        <p:xfrm>
          <a:off x="2000231" y="3071810"/>
          <a:ext cx="4714908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0,25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7,75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ovéPole 8"/>
          <p:cNvSpPr txBox="1"/>
          <p:nvPr/>
        </p:nvSpPr>
        <p:spPr>
          <a:xfrm>
            <a:off x="428596" y="3714752"/>
            <a:ext cx="8143932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Pravou stranu simplexové tabulky rozložíme na dolní celou část a zbytek, vybereme řádek s největším zbytkem.</a:t>
            </a:r>
          </a:p>
          <a:p>
            <a:endParaRPr lang="cs-CZ" sz="1700" dirty="0" smtClean="0"/>
          </a:p>
          <a:p>
            <a:r>
              <a:rPr lang="cs-CZ" sz="1700" dirty="0" smtClean="0"/>
              <a:t>b1=2,25 </a:t>
            </a:r>
            <a:r>
              <a:rPr lang="cs-CZ" sz="1700" dirty="0" smtClean="0"/>
              <a:t>= 2+0,25</a:t>
            </a:r>
          </a:p>
          <a:p>
            <a:r>
              <a:rPr lang="cs-CZ" sz="1700" dirty="0" smtClean="0"/>
              <a:t>b2=0,5 = 0+0,5</a:t>
            </a:r>
          </a:p>
          <a:p>
            <a:r>
              <a:rPr lang="cs-CZ" sz="1700" dirty="0" smtClean="0"/>
              <a:t>b3=2,75 = 2+0,75</a:t>
            </a:r>
          </a:p>
          <a:p>
            <a:endParaRPr lang="cs-CZ" sz="1700" dirty="0" smtClean="0"/>
          </a:p>
          <a:p>
            <a:r>
              <a:rPr lang="cs-CZ" sz="1700" dirty="0" smtClean="0"/>
              <a:t>Největší zbytek má řádek č.3 a pro tento řádek platí rovnice: </a:t>
            </a:r>
          </a:p>
          <a:p>
            <a:r>
              <a:rPr lang="cs-CZ" sz="1700" dirty="0" smtClean="0"/>
              <a:t>x</a:t>
            </a:r>
            <a:r>
              <a:rPr lang="cs-CZ" sz="1700" baseline="-25000" dirty="0" smtClean="0"/>
              <a:t>1</a:t>
            </a:r>
            <a:r>
              <a:rPr lang="cs-CZ" sz="1700" dirty="0" smtClean="0"/>
              <a:t>-0,5x</a:t>
            </a:r>
            <a:r>
              <a:rPr lang="cs-CZ" sz="1700" baseline="-25000" dirty="0" smtClean="0"/>
              <a:t>3</a:t>
            </a:r>
            <a:r>
              <a:rPr lang="cs-CZ" sz="1700" dirty="0" smtClean="0"/>
              <a:t>+0,25x</a:t>
            </a:r>
            <a:r>
              <a:rPr lang="cs-CZ" sz="1700" baseline="-25000" dirty="0" smtClean="0"/>
              <a:t>5</a:t>
            </a:r>
            <a:r>
              <a:rPr lang="cs-CZ" sz="1700" dirty="0" smtClean="0"/>
              <a:t>=2,75</a:t>
            </a:r>
          </a:p>
          <a:p>
            <a:endParaRPr lang="cs-CZ" sz="1700" dirty="0" smtClean="0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Výpočet:</a:t>
            </a:r>
            <a:endParaRPr lang="cs-CZ" sz="30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357158" y="1785927"/>
            <a:ext cx="814393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700" dirty="0" smtClean="0"/>
              <a:t>Největší </a:t>
            </a:r>
            <a:r>
              <a:rPr lang="cs-CZ" sz="1700" dirty="0" smtClean="0"/>
              <a:t>zbytek má řádek č.3 a pro tento řádek platí rovnice: </a:t>
            </a:r>
          </a:p>
          <a:p>
            <a:r>
              <a:rPr lang="cs-CZ" sz="1700" dirty="0" smtClean="0"/>
              <a:t>x</a:t>
            </a:r>
            <a:r>
              <a:rPr lang="cs-CZ" sz="1700" baseline="-25000" dirty="0" smtClean="0"/>
              <a:t>1</a:t>
            </a:r>
            <a:r>
              <a:rPr lang="cs-CZ" sz="1700" dirty="0" smtClean="0"/>
              <a:t>-0,5x</a:t>
            </a:r>
            <a:r>
              <a:rPr lang="cs-CZ" sz="1700" baseline="-25000" dirty="0" smtClean="0"/>
              <a:t>3</a:t>
            </a:r>
            <a:r>
              <a:rPr lang="cs-CZ" sz="1700" dirty="0" smtClean="0"/>
              <a:t>+0,25x</a:t>
            </a:r>
            <a:r>
              <a:rPr lang="cs-CZ" sz="1700" baseline="-25000" dirty="0" smtClean="0"/>
              <a:t>5</a:t>
            </a:r>
            <a:r>
              <a:rPr lang="cs-CZ" sz="1700" dirty="0" smtClean="0"/>
              <a:t>=2,75</a:t>
            </a:r>
          </a:p>
          <a:p>
            <a:endParaRPr lang="cs-CZ" sz="1700" dirty="0" smtClean="0"/>
          </a:p>
          <a:p>
            <a:r>
              <a:rPr lang="cs-CZ" sz="1700" dirty="0" smtClean="0"/>
              <a:t>K zápornému koeficientu, </a:t>
            </a:r>
            <a:r>
              <a:rPr lang="cs-CZ" sz="1700" dirty="0" smtClean="0"/>
              <a:t>tedy -</a:t>
            </a:r>
            <a:r>
              <a:rPr lang="cs-CZ" sz="1700" dirty="0" smtClean="0"/>
              <a:t>0,5x</a:t>
            </a:r>
            <a:r>
              <a:rPr lang="cs-CZ" sz="1700" baseline="-25000" dirty="0" smtClean="0"/>
              <a:t>3</a:t>
            </a:r>
            <a:r>
              <a:rPr lang="cs-CZ" sz="1700" dirty="0" smtClean="0"/>
              <a:t>, musíme přičíst nejmenší celé kladné číslo, aby vznikl koeficient kladný a mohli jsme pokračovat ve výpočtu.</a:t>
            </a:r>
            <a:endParaRPr lang="cs-CZ" sz="1700" dirty="0" smtClean="0"/>
          </a:p>
          <a:p>
            <a:endParaRPr lang="cs-CZ" sz="1700" dirty="0" smtClean="0"/>
          </a:p>
          <a:p>
            <a:r>
              <a:rPr lang="cs-CZ" sz="1700" dirty="0" smtClean="0"/>
              <a:t>Levou i pravou část rovnice ( její koeficienty ) rozložíme na dolní celou část a zbytek:   </a:t>
            </a:r>
            <a:r>
              <a:rPr lang="cs-CZ" sz="1700" dirty="0" err="1" smtClean="0"/>
              <a:t>a</a:t>
            </a:r>
            <a:r>
              <a:rPr lang="cs-CZ" sz="1700" baseline="-25000" dirty="0" err="1" smtClean="0"/>
              <a:t>i</a:t>
            </a:r>
            <a:r>
              <a:rPr lang="cs-CZ" sz="1700" dirty="0" smtClean="0"/>
              <a:t>=</a:t>
            </a:r>
            <a:r>
              <a:rPr lang="en-US" sz="1700" dirty="0" smtClean="0"/>
              <a:t>[</a:t>
            </a:r>
            <a:r>
              <a:rPr lang="cs-CZ" sz="1700" dirty="0" err="1" smtClean="0"/>
              <a:t>a</a:t>
            </a:r>
            <a:r>
              <a:rPr lang="cs-CZ" sz="1700" baseline="-25000" dirty="0" err="1" smtClean="0"/>
              <a:t>i</a:t>
            </a:r>
            <a:r>
              <a:rPr lang="en-US" sz="1700" dirty="0" smtClean="0"/>
              <a:t>]</a:t>
            </a:r>
            <a:r>
              <a:rPr lang="cs-CZ" sz="1700" dirty="0" smtClean="0"/>
              <a:t>+</a:t>
            </a:r>
            <a:r>
              <a:rPr lang="cs-CZ" sz="1700" dirty="0" err="1" smtClean="0"/>
              <a:t>r</a:t>
            </a:r>
            <a:r>
              <a:rPr lang="cs-CZ" sz="1700" baseline="-25000" dirty="0" err="1" smtClean="0"/>
              <a:t>i</a:t>
            </a:r>
            <a:r>
              <a:rPr lang="cs-CZ" sz="1700" baseline="-25000" dirty="0" smtClean="0"/>
              <a:t> </a:t>
            </a:r>
            <a:r>
              <a:rPr lang="cs-CZ" sz="1700" dirty="0" smtClean="0"/>
              <a:t>                b=</a:t>
            </a:r>
            <a:r>
              <a:rPr lang="en-US" sz="1700" dirty="0" smtClean="0"/>
              <a:t>[</a:t>
            </a:r>
            <a:r>
              <a:rPr lang="cs-CZ" sz="1700" dirty="0" smtClean="0"/>
              <a:t>b</a:t>
            </a:r>
            <a:r>
              <a:rPr lang="en-US" sz="1700" dirty="0" smtClean="0"/>
              <a:t>]</a:t>
            </a:r>
            <a:r>
              <a:rPr lang="cs-CZ" sz="1700" dirty="0" smtClean="0"/>
              <a:t>+r</a:t>
            </a:r>
          </a:p>
          <a:p>
            <a:endParaRPr lang="cs-CZ" sz="1700" dirty="0" smtClean="0"/>
          </a:p>
          <a:p>
            <a:r>
              <a:rPr lang="cs-CZ" sz="1700" dirty="0" smtClean="0"/>
              <a:t>Sestavíme omezení:    -r</a:t>
            </a:r>
            <a:r>
              <a:rPr lang="cs-CZ" sz="1700" baseline="-25000" dirty="0" smtClean="0"/>
              <a:t>1</a:t>
            </a:r>
            <a:r>
              <a:rPr lang="cs-CZ" sz="1700" dirty="0" smtClean="0"/>
              <a:t>x</a:t>
            </a:r>
            <a:r>
              <a:rPr lang="cs-CZ" sz="1700" baseline="-25000" dirty="0" smtClean="0"/>
              <a:t>1</a:t>
            </a:r>
            <a:r>
              <a:rPr lang="cs-CZ" sz="1700" dirty="0" smtClean="0"/>
              <a:t>-r</a:t>
            </a:r>
            <a:r>
              <a:rPr lang="cs-CZ" sz="1700" baseline="-25000" dirty="0" smtClean="0"/>
              <a:t>2</a:t>
            </a:r>
            <a:r>
              <a:rPr lang="cs-CZ" sz="1700" dirty="0" smtClean="0"/>
              <a:t>x</a:t>
            </a:r>
            <a:r>
              <a:rPr lang="cs-CZ" sz="1700" baseline="-25000" dirty="0" smtClean="0"/>
              <a:t>2</a:t>
            </a:r>
            <a:r>
              <a:rPr lang="cs-CZ" sz="1700" dirty="0" smtClean="0"/>
              <a:t>-...-</a:t>
            </a:r>
            <a:r>
              <a:rPr lang="cs-CZ" sz="1700" dirty="0" err="1" smtClean="0"/>
              <a:t>r</a:t>
            </a:r>
            <a:r>
              <a:rPr lang="cs-CZ" sz="1700" baseline="-25000" dirty="0" err="1" smtClean="0"/>
              <a:t>n</a:t>
            </a:r>
            <a:r>
              <a:rPr lang="cs-CZ" sz="1700" dirty="0" err="1" smtClean="0"/>
              <a:t>x</a:t>
            </a:r>
            <a:r>
              <a:rPr lang="cs-CZ" sz="1700" baseline="-25000" dirty="0" err="1" smtClean="0"/>
              <a:t>n</a:t>
            </a:r>
            <a:r>
              <a:rPr lang="cs-CZ" sz="1700" dirty="0" smtClean="0"/>
              <a:t>+</a:t>
            </a:r>
            <a:r>
              <a:rPr lang="cs-CZ" sz="1700" dirty="0" err="1" smtClean="0"/>
              <a:t>x</a:t>
            </a:r>
            <a:r>
              <a:rPr lang="cs-CZ" sz="1700" baseline="-25000" dirty="0" err="1" smtClean="0"/>
              <a:t>n</a:t>
            </a:r>
            <a:r>
              <a:rPr lang="cs-CZ" sz="1700" baseline="-25000" dirty="0" smtClean="0"/>
              <a:t>+1</a:t>
            </a:r>
            <a:r>
              <a:rPr lang="cs-CZ" sz="1700" dirty="0" smtClean="0"/>
              <a:t>=-r          =&gt;   -0,5x</a:t>
            </a:r>
            <a:r>
              <a:rPr lang="cs-CZ" sz="1700" baseline="-25000" dirty="0" smtClean="0"/>
              <a:t>3</a:t>
            </a:r>
            <a:r>
              <a:rPr lang="cs-CZ" sz="1700" dirty="0" smtClean="0"/>
              <a:t>-0,25x</a:t>
            </a:r>
            <a:r>
              <a:rPr lang="cs-CZ" sz="1700" baseline="-25000" dirty="0" smtClean="0"/>
              <a:t>5</a:t>
            </a:r>
            <a:r>
              <a:rPr lang="cs-CZ" sz="1700" dirty="0" smtClean="0"/>
              <a:t>+x</a:t>
            </a:r>
            <a:r>
              <a:rPr lang="cs-CZ" sz="1700" baseline="-25000" dirty="0" smtClean="0"/>
              <a:t>6</a:t>
            </a:r>
            <a:r>
              <a:rPr lang="cs-CZ" sz="1700" dirty="0" smtClean="0"/>
              <a:t>=-</a:t>
            </a:r>
            <a:r>
              <a:rPr lang="cs-CZ" sz="1700" dirty="0" smtClean="0"/>
              <a:t>0,75</a:t>
            </a:r>
          </a:p>
          <a:p>
            <a:endParaRPr lang="cs-CZ" sz="1700" dirty="0" smtClean="0"/>
          </a:p>
          <a:p>
            <a:r>
              <a:rPr lang="cs-CZ" sz="1700" dirty="0" smtClean="0"/>
              <a:t>Pozor na volbu omezení! Do omezení vybíráme pouze </a:t>
            </a:r>
            <a:r>
              <a:rPr lang="cs-CZ" sz="1700" dirty="0" err="1" smtClean="0"/>
              <a:t>nebázické</a:t>
            </a:r>
            <a:r>
              <a:rPr lang="cs-CZ" sz="1700" dirty="0" smtClean="0"/>
              <a:t> proměnné.</a:t>
            </a:r>
          </a:p>
          <a:p>
            <a:pPr fontAlgn="t"/>
            <a:r>
              <a:rPr lang="cs-CZ" sz="1700" dirty="0" smtClean="0"/>
              <a:t>Pro tento případ jsou </a:t>
            </a:r>
            <a:r>
              <a:rPr lang="cs-CZ" sz="1700" dirty="0" err="1" smtClean="0"/>
              <a:t>bázické</a:t>
            </a:r>
            <a:r>
              <a:rPr lang="cs-CZ" sz="1700" dirty="0" smtClean="0"/>
              <a:t> proměnné x</a:t>
            </a:r>
            <a:r>
              <a:rPr lang="cs-CZ" sz="1700" baseline="-25000" dirty="0" smtClean="0"/>
              <a:t>1</a:t>
            </a:r>
            <a:r>
              <a:rPr lang="cs-CZ" sz="1700" dirty="0" smtClean="0"/>
              <a:t> a x</a:t>
            </a:r>
            <a:r>
              <a:rPr lang="cs-CZ" sz="1700" baseline="-25000" dirty="0" smtClean="0"/>
              <a:t>2</a:t>
            </a:r>
            <a:r>
              <a:rPr lang="cs-CZ" sz="1700" dirty="0" smtClean="0"/>
              <a:t>, </a:t>
            </a:r>
            <a:r>
              <a:rPr lang="cs-CZ" sz="1700" dirty="0" err="1" smtClean="0"/>
              <a:t>nebázické</a:t>
            </a:r>
            <a:r>
              <a:rPr lang="cs-CZ" sz="1700" dirty="0" smtClean="0"/>
              <a:t> proměnné x</a:t>
            </a:r>
            <a:r>
              <a:rPr lang="cs-CZ" sz="1700" baseline="-25000" dirty="0" smtClean="0"/>
              <a:t>3</a:t>
            </a:r>
            <a:r>
              <a:rPr lang="cs-CZ" sz="1700" dirty="0" smtClean="0"/>
              <a:t>, x</a:t>
            </a:r>
            <a:r>
              <a:rPr lang="cs-CZ" sz="1700" baseline="-25000" dirty="0" smtClean="0"/>
              <a:t>4</a:t>
            </a:r>
            <a:r>
              <a:rPr lang="cs-CZ" sz="1700" dirty="0" smtClean="0"/>
              <a:t>, x</a:t>
            </a:r>
            <a:r>
              <a:rPr lang="cs-CZ" sz="1700" baseline="-25000" dirty="0" smtClean="0"/>
              <a:t>5</a:t>
            </a:r>
            <a:r>
              <a:rPr lang="cs-CZ" sz="1700" dirty="0" smtClean="0"/>
              <a:t> </a:t>
            </a:r>
            <a:endParaRPr lang="cs-CZ" sz="1700" dirty="0" smtClean="0"/>
          </a:p>
          <a:p>
            <a:endParaRPr lang="cs-CZ" dirty="0"/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46572"/>
          </a:xfrm>
        </p:spPr>
        <p:txBody>
          <a:bodyPr>
            <a:normAutofit/>
          </a:bodyPr>
          <a:lstStyle/>
          <a:p>
            <a:pPr algn="l"/>
            <a:r>
              <a:rPr lang="cs-CZ" sz="3000" dirty="0" smtClean="0"/>
              <a:t>Výpočet:</a:t>
            </a:r>
            <a:endParaRPr lang="cs-CZ" sz="30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57158" y="4071942"/>
            <a:ext cx="814393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700" dirty="0" smtClean="0"/>
              <a:t>Nové omezení -0,5x</a:t>
            </a:r>
            <a:r>
              <a:rPr lang="cs-CZ" sz="1700" baseline="-25000" dirty="0" smtClean="0"/>
              <a:t>3</a:t>
            </a:r>
            <a:r>
              <a:rPr lang="cs-CZ" sz="1700" dirty="0" smtClean="0"/>
              <a:t>-0,25x</a:t>
            </a:r>
            <a:r>
              <a:rPr lang="cs-CZ" sz="1700" baseline="-25000" dirty="0" smtClean="0"/>
              <a:t>5</a:t>
            </a:r>
            <a:r>
              <a:rPr lang="cs-CZ" sz="1700" dirty="0" smtClean="0"/>
              <a:t>+x</a:t>
            </a:r>
            <a:r>
              <a:rPr lang="cs-CZ" sz="1700" baseline="-25000" dirty="0" smtClean="0"/>
              <a:t>6</a:t>
            </a:r>
            <a:r>
              <a:rPr lang="cs-CZ" sz="1700" dirty="0" smtClean="0"/>
              <a:t>=-0,75   doplníme do simplexové tabulky. </a:t>
            </a:r>
          </a:p>
        </p:txBody>
      </p:sp>
      <p:graphicFrame>
        <p:nvGraphicFramePr>
          <p:cNvPr id="8" name="Tabulka 7"/>
          <p:cNvGraphicFramePr>
            <a:graphicFrameLocks noGrp="1"/>
          </p:cNvGraphicFramePr>
          <p:nvPr/>
        </p:nvGraphicFramePr>
        <p:xfrm>
          <a:off x="1524000" y="1643050"/>
          <a:ext cx="609599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4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b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ulka 9"/>
          <p:cNvGraphicFramePr>
            <a:graphicFrameLocks noGrp="1"/>
          </p:cNvGraphicFramePr>
          <p:nvPr/>
        </p:nvGraphicFramePr>
        <p:xfrm>
          <a:off x="1524000" y="2000240"/>
          <a:ext cx="6095999" cy="14833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-0,25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2,25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0,25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2,75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0,25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7,75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Tabulka 10"/>
          <p:cNvGraphicFramePr>
            <a:graphicFrameLocks noGrp="1"/>
          </p:cNvGraphicFramePr>
          <p:nvPr/>
        </p:nvGraphicFramePr>
        <p:xfrm>
          <a:off x="1524000" y="3500438"/>
          <a:ext cx="6095999" cy="370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-0,25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-0,75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ovéPole 11"/>
          <p:cNvSpPr txBox="1"/>
          <p:nvPr/>
        </p:nvSpPr>
        <p:spPr>
          <a:xfrm>
            <a:off x="357158" y="4488428"/>
            <a:ext cx="4269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Nový klíčový řádek je řádek s omezením</a:t>
            </a:r>
            <a:endParaRPr lang="cs-CZ" dirty="0"/>
          </a:p>
        </p:txBody>
      </p:sp>
      <p:sp>
        <p:nvSpPr>
          <p:cNvPr id="13" name="Zaoblený obdélník 12"/>
          <p:cNvSpPr/>
          <p:nvPr/>
        </p:nvSpPr>
        <p:spPr>
          <a:xfrm>
            <a:off x="1500166" y="3500438"/>
            <a:ext cx="6143668" cy="357190"/>
          </a:xfrm>
          <a:prstGeom prst="roundRect">
            <a:avLst/>
          </a:prstGeom>
          <a:noFill/>
          <a:ln w="1905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357158" y="4929198"/>
            <a:ext cx="6353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Nový klíčový prvek je nejzápornější prvek na klíčovém řádku</a:t>
            </a:r>
            <a:endParaRPr lang="cs-CZ" dirty="0"/>
          </a:p>
        </p:txBody>
      </p:sp>
      <p:sp>
        <p:nvSpPr>
          <p:cNvPr id="15" name="Elipsa 14"/>
          <p:cNvSpPr/>
          <p:nvPr/>
        </p:nvSpPr>
        <p:spPr>
          <a:xfrm>
            <a:off x="3357554" y="3500438"/>
            <a:ext cx="714380" cy="357190"/>
          </a:xfrm>
          <a:prstGeom prst="ellipse">
            <a:avLst/>
          </a:prstGeom>
          <a:noFill/>
          <a:ln w="1905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TextovéPole 15"/>
          <p:cNvSpPr txBox="1"/>
          <p:nvPr/>
        </p:nvSpPr>
        <p:spPr>
          <a:xfrm>
            <a:off x="357158" y="5417122"/>
            <a:ext cx="6920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Provedeme řádkové úpravy tak jako u klasické simplexové tabulky</a:t>
            </a:r>
            <a:endParaRPr lang="cs-CZ" dirty="0"/>
          </a:p>
        </p:txBody>
      </p:sp>
    </p:spTree>
  </p:cSld>
  <p:clrMapOvr>
    <a:masterClrMapping/>
  </p:clrMapOvr>
  <p:transition advClick="0"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46572"/>
          </a:xfrm>
        </p:spPr>
        <p:txBody>
          <a:bodyPr>
            <a:normAutofit/>
          </a:bodyPr>
          <a:lstStyle/>
          <a:p>
            <a:pPr algn="l"/>
            <a:r>
              <a:rPr lang="cs-CZ" sz="3000" dirty="0" smtClean="0"/>
              <a:t>Výpočet:</a:t>
            </a:r>
            <a:endParaRPr lang="cs-CZ" sz="3000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/>
        </p:nvGraphicFramePr>
        <p:xfrm>
          <a:off x="1524000" y="1643050"/>
          <a:ext cx="609599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4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b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ulka 9"/>
          <p:cNvGraphicFramePr>
            <a:graphicFrameLocks noGrp="1"/>
          </p:cNvGraphicFramePr>
          <p:nvPr/>
        </p:nvGraphicFramePr>
        <p:xfrm>
          <a:off x="1524000" y="2000240"/>
          <a:ext cx="6095999" cy="14833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-0,25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2,25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0,25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2,75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0,25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7,75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Tabulka 10"/>
          <p:cNvGraphicFramePr>
            <a:graphicFrameLocks noGrp="1"/>
          </p:cNvGraphicFramePr>
          <p:nvPr/>
        </p:nvGraphicFramePr>
        <p:xfrm>
          <a:off x="1524000" y="3500438"/>
          <a:ext cx="6095999" cy="370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-0,25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-0,75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Zaoblený obdélník 12"/>
          <p:cNvSpPr/>
          <p:nvPr/>
        </p:nvSpPr>
        <p:spPr>
          <a:xfrm>
            <a:off x="1500166" y="3500438"/>
            <a:ext cx="6143668" cy="357190"/>
          </a:xfrm>
          <a:prstGeom prst="roundRect">
            <a:avLst/>
          </a:prstGeom>
          <a:noFill/>
          <a:ln w="1905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357554" y="3500438"/>
            <a:ext cx="714380" cy="357190"/>
          </a:xfrm>
          <a:prstGeom prst="ellipse">
            <a:avLst/>
          </a:prstGeom>
          <a:noFill/>
          <a:ln w="1905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17" name="Tabulka 16"/>
          <p:cNvGraphicFramePr>
            <a:graphicFrameLocks noGrp="1"/>
          </p:cNvGraphicFramePr>
          <p:nvPr/>
        </p:nvGraphicFramePr>
        <p:xfrm>
          <a:off x="1524000" y="3915416"/>
          <a:ext cx="6095999" cy="14833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-4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3,5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3,5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7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Tabulka 17"/>
          <p:cNvGraphicFramePr>
            <a:graphicFrameLocks noGrp="1"/>
          </p:cNvGraphicFramePr>
          <p:nvPr/>
        </p:nvGraphicFramePr>
        <p:xfrm>
          <a:off x="1524000" y="5415614"/>
          <a:ext cx="6095999" cy="370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1,5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422</TotalTime>
  <Words>1153</Words>
  <Application>Microsoft Office PowerPoint</Application>
  <PresentationFormat>Předvádění na obrazovce (4:3)</PresentationFormat>
  <Paragraphs>679</Paragraphs>
  <Slides>14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6" baseType="lpstr">
      <vt:lpstr>Administrativní</vt:lpstr>
      <vt:lpstr>Rovnice</vt:lpstr>
      <vt:lpstr>Animace pro předmět Optimalizace</vt:lpstr>
      <vt:lpstr>Matematická formulace úlohy:</vt:lpstr>
      <vt:lpstr>Sestavení simplexové tabulky</vt:lpstr>
      <vt:lpstr>Výpočet:</vt:lpstr>
      <vt:lpstr>Výpočet:</vt:lpstr>
      <vt:lpstr>Výpočet:</vt:lpstr>
      <vt:lpstr>Výpočet:</vt:lpstr>
      <vt:lpstr>Výpočet:</vt:lpstr>
      <vt:lpstr>Výpočet:</vt:lpstr>
      <vt:lpstr>Výpočet:</vt:lpstr>
      <vt:lpstr>Výpočet:</vt:lpstr>
      <vt:lpstr>Výpočet:</vt:lpstr>
      <vt:lpstr>Výpočet:</vt:lpstr>
      <vt:lpstr>Řešení: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Animace pro předmět Optimalizace</dc:title>
  <dc:creator>Pavel</dc:creator>
  <cp:lastModifiedBy>Pavel</cp:lastModifiedBy>
  <cp:revision>46</cp:revision>
  <dcterms:created xsi:type="dcterms:W3CDTF">2013-05-16T08:48:14Z</dcterms:created>
  <dcterms:modified xsi:type="dcterms:W3CDTF">2013-05-21T19:22:53Z</dcterms:modified>
</cp:coreProperties>
</file>