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řední styl 3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Střední styl 3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39" autoAdjust="0"/>
    <p:restoredTop sz="94660"/>
  </p:normalViewPr>
  <p:slideViewPr>
    <p:cSldViewPr>
      <p:cViewPr varScale="1">
        <p:scale>
          <a:sx n="88" d="100"/>
          <a:sy n="88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80136" y="3071810"/>
            <a:ext cx="7406640" cy="1752600"/>
          </a:xfrm>
        </p:spPr>
        <p:txBody>
          <a:bodyPr/>
          <a:lstStyle/>
          <a:p>
            <a:r>
              <a:rPr lang="cs-CZ" dirty="0" smtClean="0"/>
              <a:t>DYNAMICKÉ  PROGRAMOVÁNÍ</a:t>
            </a:r>
          </a:p>
          <a:p>
            <a:r>
              <a:rPr lang="cs-CZ" dirty="0" smtClean="0"/>
              <a:t>TABULKOVÁ FORMA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Animace pro předmět Optimalizace</a:t>
            </a:r>
            <a:endParaRPr lang="cs-CZ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Výsledky</a:t>
            </a:r>
            <a:endParaRPr lang="cs-CZ" sz="35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sz="1800" dirty="0" smtClean="0"/>
              <a:t>Z tabulky jsme tedy vypočítali hodnoty jednotlivých proměnných a ty jsou:</a:t>
            </a:r>
          </a:p>
          <a:p>
            <a:pPr>
              <a:buNone/>
            </a:pPr>
            <a:r>
              <a:rPr lang="cs-CZ" sz="1800" dirty="0" smtClean="0"/>
              <a:t>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=2</a:t>
            </a:r>
          </a:p>
          <a:p>
            <a:pPr>
              <a:buNone/>
            </a:pPr>
            <a:r>
              <a:rPr lang="cs-CZ" sz="1800" dirty="0" smtClean="0"/>
              <a:t>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=1</a:t>
            </a:r>
          </a:p>
          <a:p>
            <a:pPr>
              <a:buNone/>
            </a:pPr>
            <a:r>
              <a:rPr lang="cs-CZ" sz="1800" dirty="0" smtClean="0"/>
              <a:t>x</a:t>
            </a:r>
            <a:r>
              <a:rPr lang="cs-CZ" sz="1800" baseline="-25000" dirty="0" smtClean="0"/>
              <a:t>3</a:t>
            </a:r>
            <a:r>
              <a:rPr lang="cs-CZ" sz="1800" dirty="0" smtClean="0"/>
              <a:t>=1</a:t>
            </a:r>
          </a:p>
          <a:p>
            <a:pPr>
              <a:buNone/>
            </a:pPr>
            <a:r>
              <a:rPr lang="cs-CZ" sz="1800" dirty="0" smtClean="0"/>
              <a:t>Hodnota minimalizované účelové funkce je : </a:t>
            </a:r>
          </a:p>
          <a:p>
            <a:pPr>
              <a:buNone/>
            </a:pPr>
            <a:r>
              <a:rPr lang="cs-CZ" sz="1800" dirty="0" smtClean="0"/>
              <a:t>f=0,675</a:t>
            </a:r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Kontrola :</a:t>
            </a:r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graphicFrame>
        <p:nvGraphicFramePr>
          <p:cNvPr id="26626" name="Object 60"/>
          <p:cNvGraphicFramePr>
            <a:graphicFrameLocks noChangeAspect="1"/>
          </p:cNvGraphicFramePr>
          <p:nvPr/>
        </p:nvGraphicFramePr>
        <p:xfrm>
          <a:off x="428596" y="4286250"/>
          <a:ext cx="6042025" cy="571500"/>
        </p:xfrm>
        <a:graphic>
          <a:graphicData uri="http://schemas.openxmlformats.org/presentationml/2006/ole">
            <p:oleObj spid="_x0000_s26626" name="Rovnice" r:id="rId3" imgW="4165560" imgH="393480" progId="Equation.3">
              <p:embed/>
            </p:oleObj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428596" y="4929188"/>
          <a:ext cx="2652712" cy="460375"/>
        </p:xfrm>
        <a:graphic>
          <a:graphicData uri="http://schemas.openxmlformats.org/presentationml/2006/ole">
            <p:oleObj spid="_x0000_s26627" name="Rovnice" r:id="rId4" imgW="1828800" imgH="317160" progId="Equation.3">
              <p:embed/>
            </p:oleObj>
          </a:graphicData>
        </a:graphic>
      </p:graphicFrame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500" dirty="0" smtClean="0"/>
              <a:t>Zadání úlohy:</a:t>
            </a:r>
            <a:endParaRPr lang="cs-CZ" sz="35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46237"/>
            <a:ext cx="8229600" cy="4425969"/>
          </a:xfrm>
        </p:spPr>
        <p:txBody>
          <a:bodyPr>
            <a:normAutofit/>
          </a:bodyPr>
          <a:lstStyle/>
          <a:p>
            <a:r>
              <a:rPr lang="cs-CZ" sz="1800" dirty="0" smtClean="0"/>
              <a:t>Principem tabulkového tvaru dynamického programování je dělení zdrojů, účelová funkce musí být tedy </a:t>
            </a:r>
            <a:r>
              <a:rPr lang="cs-CZ" sz="1800" dirty="0" err="1" smtClean="0"/>
              <a:t>separovatelná</a:t>
            </a:r>
            <a:r>
              <a:rPr lang="cs-CZ" sz="1800" dirty="0" smtClean="0"/>
              <a:t>.</a:t>
            </a:r>
          </a:p>
          <a:p>
            <a:endParaRPr lang="cs-CZ" sz="2000" dirty="0" smtClean="0"/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Formulace úloh:</a:t>
            </a:r>
          </a:p>
          <a:p>
            <a:pPr>
              <a:buNone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, při omezeních</a:t>
            </a:r>
          </a:p>
          <a:p>
            <a:pPr>
              <a:buNone/>
            </a:pP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Postup výpočtu tabulkové formy dynamického programování si demonstrujeme v této 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animaci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proto si musíme naformulovat zadání pro ukázkový příklad:</a:t>
            </a:r>
          </a:p>
          <a:p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Sestavíme si tabulku pro dynamické programování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24582" name="Object 388"/>
          <p:cNvGraphicFramePr>
            <a:graphicFrameLocks noChangeAspect="1"/>
          </p:cNvGraphicFramePr>
          <p:nvPr/>
        </p:nvGraphicFramePr>
        <p:xfrm>
          <a:off x="800092" y="2835275"/>
          <a:ext cx="2628900" cy="593725"/>
        </p:xfrm>
        <a:graphic>
          <a:graphicData uri="http://schemas.openxmlformats.org/presentationml/2006/ole">
            <p:oleObj spid="_x0000_s24582" name="Rovnice" r:id="rId3" imgW="1701720" imgH="431640" progId="Equation.3">
              <p:embed/>
            </p:oleObj>
          </a:graphicData>
        </a:graphic>
      </p:graphicFrame>
      <p:graphicFrame>
        <p:nvGraphicFramePr>
          <p:cNvPr id="24583" name="Object 389"/>
          <p:cNvGraphicFramePr>
            <a:graphicFrameLocks noChangeAspect="1"/>
          </p:cNvGraphicFramePr>
          <p:nvPr/>
        </p:nvGraphicFramePr>
        <p:xfrm>
          <a:off x="5000628" y="2809294"/>
          <a:ext cx="1643074" cy="619706"/>
        </p:xfrm>
        <a:graphic>
          <a:graphicData uri="http://schemas.openxmlformats.org/presentationml/2006/ole">
            <p:oleObj spid="_x0000_s24583" name="Rovnice" r:id="rId4" imgW="1143000" imgH="431640" progId="Equation.3">
              <p:embed/>
            </p:oleObj>
          </a:graphicData>
        </a:graphic>
      </p:graphicFrame>
      <p:graphicFrame>
        <p:nvGraphicFramePr>
          <p:cNvPr id="24584" name="Object 60"/>
          <p:cNvGraphicFramePr>
            <a:graphicFrameLocks noChangeAspect="1"/>
          </p:cNvGraphicFramePr>
          <p:nvPr/>
        </p:nvGraphicFramePr>
        <p:xfrm>
          <a:off x="785786" y="4286256"/>
          <a:ext cx="3352800" cy="571500"/>
        </p:xfrm>
        <a:graphic>
          <a:graphicData uri="http://schemas.openxmlformats.org/presentationml/2006/ole">
            <p:oleObj spid="_x0000_s24584" name="Rovnice" r:id="rId5" imgW="2311200" imgH="393480" progId="Equation.3">
              <p:embed/>
            </p:oleObj>
          </a:graphicData>
        </a:graphic>
      </p:graphicFrame>
      <p:graphicFrame>
        <p:nvGraphicFramePr>
          <p:cNvPr id="24585" name="Object 60"/>
          <p:cNvGraphicFramePr>
            <a:graphicFrameLocks noChangeAspect="1"/>
          </p:cNvGraphicFramePr>
          <p:nvPr/>
        </p:nvGraphicFramePr>
        <p:xfrm>
          <a:off x="785786" y="4929198"/>
          <a:ext cx="3168650" cy="460375"/>
        </p:xfrm>
        <a:graphic>
          <a:graphicData uri="http://schemas.openxmlformats.org/presentationml/2006/ole">
            <p:oleObj spid="_x0000_s24585" name="Rovnice" r:id="rId6" imgW="2184120" imgH="317160" progId="Equation.3">
              <p:embed/>
            </p:oleObj>
          </a:graphicData>
        </a:graphic>
      </p:graphicFrame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Výpočet</a:t>
            </a:r>
            <a:r>
              <a:rPr lang="cs-CZ" dirty="0" smtClean="0"/>
              <a:t>: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857220" y="1714488"/>
          <a:ext cx="750099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1"/>
                <a:gridCol w="1071571"/>
                <a:gridCol w="1071571"/>
                <a:gridCol w="1071571"/>
                <a:gridCol w="1071571"/>
                <a:gridCol w="1071571"/>
                <a:gridCol w="1071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85722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785786" y="4286256"/>
            <a:ext cx="3389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Rozdělení zdrojů po kroku h </a:t>
            </a:r>
            <a:endParaRPr lang="cs-CZ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92879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785786" y="4774180"/>
            <a:ext cx="3139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Volba hodnot proměnné x</a:t>
            </a:r>
            <a:r>
              <a:rPr lang="cs-CZ" baseline="-25000" dirty="0" smtClean="0"/>
              <a:t>1</a:t>
            </a:r>
            <a:r>
              <a:rPr lang="cs-CZ" dirty="0" smtClean="0"/>
              <a:t> </a:t>
            </a:r>
            <a:endParaRPr lang="cs-CZ" dirty="0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3000364" y="2071678"/>
          <a:ext cx="1071570" cy="185738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0,75</a:t>
                      </a:r>
                      <a:endParaRPr lang="cs-CZ" dirty="0"/>
                    </a:p>
                  </a:txBody>
                  <a:tcPr/>
                </a:tc>
              </a:tr>
              <a:tr h="374028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ovéPole 11"/>
          <p:cNvSpPr txBox="1"/>
          <p:nvPr/>
        </p:nvSpPr>
        <p:spPr>
          <a:xfrm>
            <a:off x="785786" y="5282999"/>
            <a:ext cx="61943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Výpočet funkční hodnoty pro jednotlivé hodnoty bodu x</a:t>
            </a:r>
            <a:r>
              <a:rPr lang="cs-CZ" baseline="-25000" dirty="0" smtClean="0"/>
              <a:t>1.</a:t>
            </a:r>
            <a:r>
              <a:rPr lang="cs-CZ" dirty="0" smtClean="0"/>
              <a:t> </a:t>
            </a:r>
          </a:p>
          <a:p>
            <a:pPr>
              <a:buClr>
                <a:schemeClr val="accent1"/>
              </a:buClr>
            </a:pPr>
            <a:r>
              <a:rPr lang="cs-CZ" dirty="0" smtClean="0"/>
              <a:t>   x</a:t>
            </a:r>
            <a:r>
              <a:rPr lang="cs-CZ" baseline="-25000" dirty="0" smtClean="0"/>
              <a:t>2</a:t>
            </a:r>
            <a:r>
              <a:rPr lang="cs-CZ" dirty="0" smtClean="0"/>
              <a:t> a x</a:t>
            </a:r>
            <a:r>
              <a:rPr lang="cs-CZ" baseline="-25000" dirty="0" smtClean="0"/>
              <a:t>3</a:t>
            </a:r>
            <a:r>
              <a:rPr lang="cs-CZ" dirty="0" smtClean="0"/>
              <a:t> = 0</a:t>
            </a:r>
            <a:endParaRPr lang="cs-CZ" baseline="-25000" dirty="0"/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Výpočet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297167" y="1630908"/>
            <a:ext cx="4203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Hodnoty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 = min </a:t>
            </a:r>
            <a:r>
              <a:rPr lang="en-US" dirty="0" smtClean="0"/>
              <a:t>{</a:t>
            </a:r>
            <a:r>
              <a:rPr lang="cs-CZ" dirty="0" smtClean="0"/>
              <a:t>F</a:t>
            </a:r>
            <a:r>
              <a:rPr lang="cs-CZ" baseline="-25000" dirty="0" smtClean="0"/>
              <a:t>1</a:t>
            </a:r>
            <a:r>
              <a:rPr lang="cs-CZ" dirty="0" smtClean="0"/>
              <a:t>(x</a:t>
            </a:r>
            <a:r>
              <a:rPr lang="cs-CZ" baseline="-25000" dirty="0" smtClean="0"/>
              <a:t>1</a:t>
            </a:r>
            <a:r>
              <a:rPr lang="cs-CZ" dirty="0" smtClean="0"/>
              <a:t>) +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</a:t>
            </a:r>
            <a:r>
              <a:rPr lang="en-US" dirty="0" smtClean="0"/>
              <a:t>}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285720" y="2000240"/>
            <a:ext cx="5697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Jednotlivé zdroje musíme rozdělit mezi 2 proměnné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285720" y="2357430"/>
            <a:ext cx="4498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Pro </a:t>
            </a:r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=1 provedeme výpočet následovně:</a:t>
            </a:r>
            <a:endParaRPr lang="cs-CZ" baseline="-250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428596" y="2786058"/>
            <a:ext cx="3073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 smtClean="0"/>
              <a:t>bi</a:t>
            </a:r>
            <a:r>
              <a:rPr lang="cs-CZ" dirty="0" smtClean="0"/>
              <a:t>=1:     x</a:t>
            </a:r>
            <a:r>
              <a:rPr lang="cs-CZ" baseline="-25000" dirty="0" smtClean="0"/>
              <a:t>1 </a:t>
            </a:r>
            <a:r>
              <a:rPr lang="cs-CZ" dirty="0" smtClean="0"/>
              <a:t>    x</a:t>
            </a:r>
            <a:r>
              <a:rPr lang="cs-CZ" baseline="-25000" dirty="0" smtClean="0"/>
              <a:t>2</a:t>
            </a:r>
            <a:r>
              <a:rPr lang="cs-CZ" dirty="0" smtClean="0"/>
              <a:t>             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214414" y="307181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0       1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1214414" y="3345420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1        0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303366" y="3786190"/>
            <a:ext cx="768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Číslo 1 se dá rozdělit mezi dvě </a:t>
            </a:r>
            <a:r>
              <a:rPr lang="cs-CZ" dirty="0" smtClean="0"/>
              <a:t>čísla </a:t>
            </a:r>
            <a:r>
              <a:rPr lang="cs-CZ" dirty="0" smtClean="0"/>
              <a:t>způsoby, které jsou naznačeny výše</a:t>
            </a:r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285720" y="4059800"/>
            <a:ext cx="6269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V dalším kroku musíme vypočítat funkční hodnotu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 </a:t>
            </a:r>
            <a:endParaRPr lang="cs-CZ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285720" y="4345552"/>
            <a:ext cx="817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Z tabulky odečteme F</a:t>
            </a:r>
            <a:r>
              <a:rPr lang="cs-CZ" baseline="-25000" dirty="0" smtClean="0"/>
              <a:t>1</a:t>
            </a:r>
            <a:r>
              <a:rPr lang="cs-CZ" dirty="0" smtClean="0"/>
              <a:t>(x</a:t>
            </a:r>
            <a:r>
              <a:rPr lang="cs-CZ" baseline="-25000" dirty="0" smtClean="0"/>
              <a:t>1</a:t>
            </a:r>
            <a:r>
              <a:rPr lang="cs-CZ" dirty="0" smtClean="0"/>
              <a:t>) pro hodnoty 0,1 a k nim přičteme funkční hodnoty </a:t>
            </a:r>
          </a:p>
          <a:p>
            <a:pPr>
              <a:buClr>
                <a:schemeClr val="accent1"/>
              </a:buClr>
            </a:pPr>
            <a:r>
              <a:rPr lang="cs-CZ" dirty="0" smtClean="0"/>
              <a:t>  pro jednotlivé body x</a:t>
            </a:r>
            <a:r>
              <a:rPr lang="cs-CZ" baseline="-25000" dirty="0" smtClean="0"/>
              <a:t>2</a:t>
            </a:r>
            <a:r>
              <a:rPr lang="cs-CZ" dirty="0" smtClean="0"/>
              <a:t> po dosazení  do rovnice.</a:t>
            </a:r>
            <a:r>
              <a:rPr lang="cs-CZ" baseline="-25000" dirty="0" smtClean="0"/>
              <a:t> 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2143108" y="3071810"/>
            <a:ext cx="184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0+0,125 = 0,125</a:t>
            </a:r>
            <a:endParaRPr lang="cs-CZ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2214546" y="3345420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0,25+0 = </a:t>
            </a:r>
            <a:r>
              <a:rPr lang="cs-CZ" dirty="0" err="1" smtClean="0"/>
              <a:t>0</a:t>
            </a:r>
            <a:r>
              <a:rPr lang="cs-CZ" dirty="0" smtClean="0"/>
              <a:t>,25</a:t>
            </a:r>
            <a:endParaRPr lang="cs-CZ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285720" y="4929198"/>
            <a:ext cx="8143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Hledáme minimum funkce, proto vybereme nejmenší hodnotu z výpočtu </a:t>
            </a:r>
          </a:p>
          <a:p>
            <a:pPr>
              <a:buClr>
                <a:schemeClr val="accent1"/>
              </a:buClr>
            </a:pPr>
            <a:r>
              <a:rPr lang="cs-CZ" dirty="0" smtClean="0"/>
              <a:t>  a umístíme ji do tabulky. Do tabulky také musíme zapsat hodnotu x</a:t>
            </a:r>
            <a:r>
              <a:rPr lang="cs-CZ" baseline="-25000" dirty="0" smtClean="0"/>
              <a:t>2,</a:t>
            </a:r>
            <a:r>
              <a:rPr lang="cs-CZ" dirty="0" smtClean="0"/>
              <a:t> což                          odečteme v příslušném řádku výpočtu</a:t>
            </a:r>
          </a:p>
        </p:txBody>
      </p:sp>
      <p:sp>
        <p:nvSpPr>
          <p:cNvPr id="27" name="Elipsa 26"/>
          <p:cNvSpPr/>
          <p:nvPr/>
        </p:nvSpPr>
        <p:spPr>
          <a:xfrm>
            <a:off x="1714480" y="3143248"/>
            <a:ext cx="357190" cy="285752"/>
          </a:xfrm>
          <a:prstGeom prst="ellipse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3286116" y="3143248"/>
            <a:ext cx="714380" cy="285752"/>
          </a:xfrm>
          <a:prstGeom prst="rect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21" grpId="0"/>
      <p:bldP spid="22" grpId="0"/>
      <p:bldP spid="23" grpId="0"/>
      <p:bldP spid="24" grpId="0"/>
      <p:bldP spid="25" grpId="0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Výpočet</a:t>
            </a:r>
            <a:r>
              <a:rPr lang="cs-CZ" dirty="0" smtClean="0"/>
              <a:t>: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857220" y="1714488"/>
          <a:ext cx="750099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1"/>
                <a:gridCol w="1071571"/>
                <a:gridCol w="1071571"/>
                <a:gridCol w="1071571"/>
                <a:gridCol w="1071571"/>
                <a:gridCol w="1071571"/>
                <a:gridCol w="1071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85722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785786" y="4286256"/>
            <a:ext cx="6102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Zapíšeme hodnotu x</a:t>
            </a:r>
            <a:r>
              <a:rPr lang="cs-CZ" baseline="-25000" dirty="0" smtClean="0"/>
              <a:t>2</a:t>
            </a:r>
            <a:r>
              <a:rPr lang="cs-CZ" dirty="0" smtClean="0"/>
              <a:t> a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 do tabulky pro hodnotu 0</a:t>
            </a:r>
            <a:endParaRPr lang="cs-CZ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92879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785786" y="4786322"/>
            <a:ext cx="5824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Dále do tabulky zapíšeme vypočtené hodnoty pro </a:t>
            </a:r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=1</a:t>
            </a:r>
            <a:endParaRPr lang="cs-CZ" dirty="0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3000364" y="2071678"/>
          <a:ext cx="1071570" cy="185738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0,75</a:t>
                      </a:r>
                      <a:endParaRPr lang="cs-CZ" dirty="0"/>
                    </a:p>
                  </a:txBody>
                  <a:tcPr/>
                </a:tc>
              </a:tr>
              <a:tr h="374028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ovéPole 11"/>
          <p:cNvSpPr txBox="1"/>
          <p:nvPr/>
        </p:nvSpPr>
        <p:spPr>
          <a:xfrm>
            <a:off x="785786" y="5345684"/>
            <a:ext cx="7268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Výpočet dalších zbývajících hodnot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 je spočítán </a:t>
            </a:r>
            <a:r>
              <a:rPr lang="cs-CZ" smtClean="0"/>
              <a:t>v dalším kroku</a:t>
            </a:r>
            <a:endParaRPr lang="cs-CZ" baseline="-25000" dirty="0"/>
          </a:p>
        </p:txBody>
      </p:sp>
      <p:graphicFrame>
        <p:nvGraphicFramePr>
          <p:cNvPr id="13" name="Tabulka 12"/>
          <p:cNvGraphicFramePr>
            <a:graphicFrameLocks noGrp="1"/>
          </p:cNvGraphicFramePr>
          <p:nvPr/>
        </p:nvGraphicFramePr>
        <p:xfrm>
          <a:off x="407193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ulka 13"/>
          <p:cNvGraphicFramePr>
            <a:graphicFrameLocks noGrp="1"/>
          </p:cNvGraphicFramePr>
          <p:nvPr/>
        </p:nvGraphicFramePr>
        <p:xfrm>
          <a:off x="514350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0,125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Výpočet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297167" y="1630908"/>
            <a:ext cx="4203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Hodnoty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 = min </a:t>
            </a:r>
            <a:r>
              <a:rPr lang="en-US" dirty="0" smtClean="0"/>
              <a:t>{</a:t>
            </a:r>
            <a:r>
              <a:rPr lang="cs-CZ" dirty="0" smtClean="0"/>
              <a:t>F</a:t>
            </a:r>
            <a:r>
              <a:rPr lang="cs-CZ" baseline="-25000" dirty="0" smtClean="0"/>
              <a:t>1</a:t>
            </a:r>
            <a:r>
              <a:rPr lang="cs-CZ" dirty="0" smtClean="0"/>
              <a:t>(x</a:t>
            </a:r>
            <a:r>
              <a:rPr lang="cs-CZ" baseline="-25000" dirty="0" smtClean="0"/>
              <a:t>1</a:t>
            </a:r>
            <a:r>
              <a:rPr lang="cs-CZ" dirty="0" smtClean="0"/>
              <a:t>) +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</a:t>
            </a:r>
            <a:r>
              <a:rPr lang="en-US" dirty="0" smtClean="0"/>
              <a:t>}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428596" y="2000240"/>
            <a:ext cx="3046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=2:     x</a:t>
            </a:r>
            <a:r>
              <a:rPr lang="cs-CZ" baseline="-25000" dirty="0" smtClean="0"/>
              <a:t>1 </a:t>
            </a:r>
            <a:r>
              <a:rPr lang="cs-CZ" dirty="0" smtClean="0"/>
              <a:t>    x</a:t>
            </a:r>
            <a:r>
              <a:rPr lang="cs-CZ" baseline="-25000" dirty="0" smtClean="0"/>
              <a:t>2</a:t>
            </a:r>
            <a:r>
              <a:rPr lang="cs-CZ" dirty="0" smtClean="0"/>
              <a:t>             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214414" y="2357430"/>
            <a:ext cx="846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0       2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1214414" y="2631040"/>
            <a:ext cx="83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        </a:t>
            </a:r>
            <a:r>
              <a:rPr lang="cs-CZ" dirty="0" err="1" smtClean="0"/>
              <a:t>1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2357422" y="2357430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0+0,5 = 0,5</a:t>
            </a:r>
            <a:endParaRPr lang="cs-CZ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2214546" y="2631040"/>
            <a:ext cx="2169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0,25+0,125 = 0,375</a:t>
            </a:r>
            <a:endParaRPr lang="cs-CZ" dirty="0"/>
          </a:p>
        </p:txBody>
      </p:sp>
      <p:sp>
        <p:nvSpPr>
          <p:cNvPr id="27" name="Elipsa 26"/>
          <p:cNvSpPr/>
          <p:nvPr/>
        </p:nvSpPr>
        <p:spPr>
          <a:xfrm>
            <a:off x="1714480" y="2714620"/>
            <a:ext cx="357190" cy="285752"/>
          </a:xfrm>
          <a:prstGeom prst="ellipse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3643306" y="2714620"/>
            <a:ext cx="714380" cy="285752"/>
          </a:xfrm>
          <a:prstGeom prst="rect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1214414" y="2916792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2        0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357422" y="2916792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0,5+0 = </a:t>
            </a:r>
            <a:r>
              <a:rPr lang="cs-CZ" dirty="0" err="1" smtClean="0"/>
              <a:t>0</a:t>
            </a:r>
            <a:r>
              <a:rPr lang="cs-CZ" dirty="0" smtClean="0"/>
              <a:t>,5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454403" y="3416858"/>
            <a:ext cx="3021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=3</a:t>
            </a:r>
            <a:r>
              <a:rPr lang="cs-CZ" dirty="0" smtClean="0"/>
              <a:t>:     x</a:t>
            </a:r>
            <a:r>
              <a:rPr lang="cs-CZ" baseline="-25000" dirty="0" smtClean="0"/>
              <a:t>1 </a:t>
            </a:r>
            <a:r>
              <a:rPr lang="cs-CZ" dirty="0" smtClean="0"/>
              <a:t>    x</a:t>
            </a:r>
            <a:r>
              <a:rPr lang="cs-CZ" baseline="-25000" dirty="0" smtClean="0"/>
              <a:t>2</a:t>
            </a:r>
            <a:r>
              <a:rPr lang="cs-CZ" dirty="0" smtClean="0"/>
              <a:t>             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1241549" y="3714752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0       3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2384557" y="3714752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0+1,125 = 1,125</a:t>
            </a:r>
            <a:endParaRPr lang="cs-CZ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1256256" y="4000504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1       2</a:t>
            </a:r>
            <a:endParaRPr lang="cs-CZ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2285984" y="4000504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0,25+0,5 = 0,75</a:t>
            </a:r>
            <a:endParaRPr lang="cs-CZ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1256256" y="4274114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2       1</a:t>
            </a:r>
            <a:endParaRPr lang="cs-CZ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2229275" y="4274114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0,5+0,125 = 0,625</a:t>
            </a:r>
            <a:endParaRPr lang="cs-CZ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1226567" y="4559866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3       0</a:t>
            </a:r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2454183" y="4559866"/>
            <a:ext cx="161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0,75+0 = </a:t>
            </a:r>
            <a:r>
              <a:rPr lang="cs-CZ" dirty="0" err="1" smtClean="0"/>
              <a:t>0</a:t>
            </a:r>
            <a:r>
              <a:rPr lang="cs-CZ" dirty="0" smtClean="0"/>
              <a:t>,75</a:t>
            </a:r>
            <a:endParaRPr lang="cs-CZ" dirty="0"/>
          </a:p>
        </p:txBody>
      </p:sp>
      <p:sp>
        <p:nvSpPr>
          <p:cNvPr id="35" name="Obdélník 34"/>
          <p:cNvSpPr/>
          <p:nvPr/>
        </p:nvSpPr>
        <p:spPr>
          <a:xfrm>
            <a:off x="3500430" y="4357694"/>
            <a:ext cx="714380" cy="285752"/>
          </a:xfrm>
          <a:prstGeom prst="rect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Elipsa 35"/>
          <p:cNvSpPr/>
          <p:nvPr/>
        </p:nvSpPr>
        <p:spPr>
          <a:xfrm>
            <a:off x="1714480" y="4357694"/>
            <a:ext cx="357190" cy="285752"/>
          </a:xfrm>
          <a:prstGeom prst="ellipse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TextovéPole 37"/>
          <p:cNvSpPr txBox="1"/>
          <p:nvPr/>
        </p:nvSpPr>
        <p:spPr>
          <a:xfrm>
            <a:off x="5143504" y="2000240"/>
            <a:ext cx="3025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=4</a:t>
            </a:r>
            <a:r>
              <a:rPr lang="cs-CZ" dirty="0" smtClean="0"/>
              <a:t>:     x</a:t>
            </a:r>
            <a:r>
              <a:rPr lang="cs-CZ" baseline="-25000" dirty="0" smtClean="0"/>
              <a:t>1 </a:t>
            </a:r>
            <a:r>
              <a:rPr lang="cs-CZ" dirty="0" smtClean="0"/>
              <a:t>    x</a:t>
            </a:r>
            <a:r>
              <a:rPr lang="cs-CZ" baseline="-25000" dirty="0" smtClean="0"/>
              <a:t>2</a:t>
            </a:r>
            <a:r>
              <a:rPr lang="cs-CZ" dirty="0" smtClean="0"/>
              <a:t>              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9" name="TextovéPole 38"/>
          <p:cNvSpPr txBox="1"/>
          <p:nvPr/>
        </p:nvSpPr>
        <p:spPr>
          <a:xfrm>
            <a:off x="5971747" y="2285992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0      4</a:t>
            </a:r>
            <a:endParaRPr lang="cs-CZ" dirty="0"/>
          </a:p>
        </p:txBody>
      </p:sp>
      <p:sp>
        <p:nvSpPr>
          <p:cNvPr id="40" name="TextovéPole 39"/>
          <p:cNvSpPr txBox="1"/>
          <p:nvPr/>
        </p:nvSpPr>
        <p:spPr>
          <a:xfrm>
            <a:off x="7265184" y="2285992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0+2 = </a:t>
            </a:r>
            <a:r>
              <a:rPr lang="cs-CZ" dirty="0" err="1" smtClean="0"/>
              <a:t>2</a:t>
            </a:r>
            <a:endParaRPr lang="cs-CZ" dirty="0"/>
          </a:p>
        </p:txBody>
      </p:sp>
      <p:sp>
        <p:nvSpPr>
          <p:cNvPr id="41" name="TextovéPole 40"/>
          <p:cNvSpPr txBox="1"/>
          <p:nvPr/>
        </p:nvSpPr>
        <p:spPr>
          <a:xfrm>
            <a:off x="6010245" y="2559602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1      3</a:t>
            </a:r>
            <a:endParaRPr lang="cs-CZ" dirty="0"/>
          </a:p>
        </p:txBody>
      </p:sp>
      <p:sp>
        <p:nvSpPr>
          <p:cNvPr id="42" name="TextovéPole 41"/>
          <p:cNvSpPr txBox="1"/>
          <p:nvPr/>
        </p:nvSpPr>
        <p:spPr>
          <a:xfrm>
            <a:off x="6814878" y="2559602"/>
            <a:ext cx="2085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0,25+1,125 = 1,375</a:t>
            </a:r>
            <a:endParaRPr lang="cs-CZ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5979788" y="2845354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2      2</a:t>
            </a:r>
            <a:endParaRPr lang="cs-CZ" dirty="0"/>
          </a:p>
        </p:txBody>
      </p:sp>
      <p:sp>
        <p:nvSpPr>
          <p:cNvPr id="44" name="TextovéPole 43"/>
          <p:cNvSpPr txBox="1"/>
          <p:nvPr/>
        </p:nvSpPr>
        <p:spPr>
          <a:xfrm>
            <a:off x="7085159" y="2845354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0,5+0,5 = 1</a:t>
            </a:r>
            <a:endParaRPr lang="cs-CZ" dirty="0"/>
          </a:p>
        </p:txBody>
      </p:sp>
      <p:sp>
        <p:nvSpPr>
          <p:cNvPr id="45" name="TextovéPole 44"/>
          <p:cNvSpPr txBox="1"/>
          <p:nvPr/>
        </p:nvSpPr>
        <p:spPr>
          <a:xfrm>
            <a:off x="6010245" y="3143248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3      1</a:t>
            </a:r>
            <a:endParaRPr lang="cs-CZ" dirty="0"/>
          </a:p>
        </p:txBody>
      </p:sp>
      <p:sp>
        <p:nvSpPr>
          <p:cNvPr id="46" name="TextovéPole 45"/>
          <p:cNvSpPr txBox="1"/>
          <p:nvPr/>
        </p:nvSpPr>
        <p:spPr>
          <a:xfrm>
            <a:off x="6757565" y="3143248"/>
            <a:ext cx="216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0,75+0,125 = 0,875</a:t>
            </a:r>
            <a:endParaRPr lang="cs-CZ" dirty="0"/>
          </a:p>
        </p:txBody>
      </p:sp>
      <p:sp>
        <p:nvSpPr>
          <p:cNvPr id="47" name="TextovéPole 46"/>
          <p:cNvSpPr txBox="1"/>
          <p:nvPr/>
        </p:nvSpPr>
        <p:spPr>
          <a:xfrm>
            <a:off x="5971747" y="3429000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4      0</a:t>
            </a:r>
            <a:endParaRPr lang="cs-CZ" dirty="0"/>
          </a:p>
        </p:txBody>
      </p:sp>
      <p:sp>
        <p:nvSpPr>
          <p:cNvPr id="48" name="TextovéPole 47"/>
          <p:cNvSpPr txBox="1"/>
          <p:nvPr/>
        </p:nvSpPr>
        <p:spPr>
          <a:xfrm>
            <a:off x="7329069" y="3429000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1+0 = 1</a:t>
            </a:r>
            <a:endParaRPr lang="cs-CZ" dirty="0"/>
          </a:p>
        </p:txBody>
      </p:sp>
      <p:sp>
        <p:nvSpPr>
          <p:cNvPr id="49" name="Obdélník 48"/>
          <p:cNvSpPr/>
          <p:nvPr/>
        </p:nvSpPr>
        <p:spPr>
          <a:xfrm>
            <a:off x="8186325" y="3214686"/>
            <a:ext cx="714380" cy="285752"/>
          </a:xfrm>
          <a:prstGeom prst="rect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Elipsa 49"/>
          <p:cNvSpPr/>
          <p:nvPr/>
        </p:nvSpPr>
        <p:spPr>
          <a:xfrm>
            <a:off x="6400375" y="3214686"/>
            <a:ext cx="357190" cy="285752"/>
          </a:xfrm>
          <a:prstGeom prst="ellipse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52" name="Tabulka 51"/>
          <p:cNvGraphicFramePr>
            <a:graphicFrameLocks noGrp="1"/>
          </p:cNvGraphicFramePr>
          <p:nvPr/>
        </p:nvGraphicFramePr>
        <p:xfrm>
          <a:off x="6215074" y="3929066"/>
          <a:ext cx="107157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3" name="Tabulka 52"/>
          <p:cNvGraphicFramePr>
            <a:graphicFrameLocks noGrp="1"/>
          </p:cNvGraphicFramePr>
          <p:nvPr/>
        </p:nvGraphicFramePr>
        <p:xfrm>
          <a:off x="7286644" y="3932254"/>
          <a:ext cx="100013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0,125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0,375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0,625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0,875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4" name="Tabulka 53"/>
          <p:cNvGraphicFramePr>
            <a:graphicFrameLocks noGrp="1"/>
          </p:cNvGraphicFramePr>
          <p:nvPr/>
        </p:nvGraphicFramePr>
        <p:xfrm>
          <a:off x="5143504" y="3929066"/>
          <a:ext cx="107157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err="1" smtClean="0"/>
                        <a:t>bi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4" grpId="0"/>
      <p:bldP spid="23" grpId="0"/>
      <p:bldP spid="24" grpId="0"/>
      <p:bldP spid="27" grpId="0" animBg="1"/>
      <p:bldP spid="28" grpId="0" animBg="1"/>
      <p:bldP spid="17" grpId="0"/>
      <p:bldP spid="18" grpId="0"/>
      <p:bldP spid="19" grpId="0"/>
      <p:bldP spid="20" grpId="0"/>
      <p:bldP spid="26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Výpočet</a:t>
            </a:r>
            <a:r>
              <a:rPr lang="cs-CZ" dirty="0" smtClean="0"/>
              <a:t>: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857220" y="1714488"/>
          <a:ext cx="742955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365"/>
                <a:gridCol w="1061365"/>
                <a:gridCol w="1061365"/>
                <a:gridCol w="1061365"/>
                <a:gridCol w="1061365"/>
                <a:gridCol w="1061365"/>
                <a:gridCol w="106136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85722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857224" y="4345552"/>
            <a:ext cx="7141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Zbývá nám zjistit hodnoty x</a:t>
            </a:r>
            <a:r>
              <a:rPr lang="cs-CZ" baseline="-25000" dirty="0" smtClean="0"/>
              <a:t>3</a:t>
            </a:r>
            <a:r>
              <a:rPr lang="cs-CZ" dirty="0" smtClean="0"/>
              <a:t> a F</a:t>
            </a:r>
            <a:r>
              <a:rPr lang="cs-CZ" baseline="-25000" dirty="0" smtClean="0"/>
              <a:t>3</a:t>
            </a:r>
            <a:r>
              <a:rPr lang="cs-CZ" dirty="0" smtClean="0"/>
              <a:t>(x</a:t>
            </a:r>
            <a:r>
              <a:rPr lang="cs-CZ" baseline="-25000" dirty="0" smtClean="0"/>
              <a:t>3</a:t>
            </a:r>
            <a:r>
              <a:rPr lang="cs-CZ" dirty="0" smtClean="0"/>
              <a:t>) , F</a:t>
            </a:r>
            <a:r>
              <a:rPr lang="cs-CZ" baseline="-25000" dirty="0" smtClean="0"/>
              <a:t>3</a:t>
            </a:r>
            <a:r>
              <a:rPr lang="cs-CZ" dirty="0" smtClean="0"/>
              <a:t>(x</a:t>
            </a:r>
            <a:r>
              <a:rPr lang="cs-CZ" baseline="-25000" dirty="0" smtClean="0"/>
              <a:t>3</a:t>
            </a:r>
            <a:r>
              <a:rPr lang="cs-CZ" dirty="0" smtClean="0"/>
              <a:t>) = min </a:t>
            </a:r>
            <a:r>
              <a:rPr lang="en-US" dirty="0" smtClean="0"/>
              <a:t>{</a:t>
            </a:r>
            <a:r>
              <a:rPr lang="cs-CZ" dirty="0" smtClean="0"/>
              <a:t>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 + f</a:t>
            </a:r>
            <a:r>
              <a:rPr lang="cs-CZ" baseline="-25000" dirty="0" smtClean="0"/>
              <a:t>3</a:t>
            </a:r>
            <a:r>
              <a:rPr lang="cs-CZ" dirty="0" smtClean="0"/>
              <a:t>(x</a:t>
            </a:r>
            <a:r>
              <a:rPr lang="cs-CZ" baseline="-25000" dirty="0" smtClean="0"/>
              <a:t>3</a:t>
            </a:r>
            <a:r>
              <a:rPr lang="cs-CZ" dirty="0" smtClean="0"/>
              <a:t>)</a:t>
            </a:r>
            <a:r>
              <a:rPr lang="en-US" dirty="0" smtClean="0"/>
              <a:t>}</a:t>
            </a:r>
            <a:endParaRPr lang="cs-CZ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92879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857224" y="5702874"/>
            <a:ext cx="5912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Výpočet provedeme stejným způsobem jako předchozí.</a:t>
            </a:r>
            <a:endParaRPr lang="cs-CZ" dirty="0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3000364" y="2071678"/>
          <a:ext cx="1071570" cy="185738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0,75</a:t>
                      </a:r>
                      <a:endParaRPr lang="cs-CZ" dirty="0"/>
                    </a:p>
                  </a:txBody>
                  <a:tcPr/>
                </a:tc>
              </a:tr>
              <a:tr h="374028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ulka 12"/>
          <p:cNvGraphicFramePr>
            <a:graphicFrameLocks noGrp="1"/>
          </p:cNvGraphicFramePr>
          <p:nvPr/>
        </p:nvGraphicFramePr>
        <p:xfrm>
          <a:off x="407193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ulka 13"/>
          <p:cNvGraphicFramePr>
            <a:graphicFrameLocks noGrp="1"/>
          </p:cNvGraphicFramePr>
          <p:nvPr/>
        </p:nvGraphicFramePr>
        <p:xfrm>
          <a:off x="5143504" y="2071678"/>
          <a:ext cx="1000132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001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0,125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0,375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0,625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0,875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ulka 14"/>
          <p:cNvGraphicFramePr>
            <a:graphicFrameLocks noGrp="1"/>
          </p:cNvGraphicFramePr>
          <p:nvPr/>
        </p:nvGraphicFramePr>
        <p:xfrm>
          <a:off x="6143636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Tabulka 15"/>
          <p:cNvGraphicFramePr>
            <a:graphicFrameLocks noGrp="1"/>
          </p:cNvGraphicFramePr>
          <p:nvPr/>
        </p:nvGraphicFramePr>
        <p:xfrm>
          <a:off x="7215206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TextovéPole 25"/>
          <p:cNvSpPr txBox="1"/>
          <p:nvPr/>
        </p:nvSpPr>
        <p:spPr>
          <a:xfrm>
            <a:off x="857224" y="4997247"/>
            <a:ext cx="7726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</a:t>
            </a:r>
            <a:r>
              <a:rPr lang="cs-CZ" dirty="0" smtClean="0"/>
              <a:t>Jelikož máme omezení ve tvaru rovnosti, stačí když vypočítáme hodnoty </a:t>
            </a:r>
          </a:p>
          <a:p>
            <a:pPr>
              <a:buClr>
                <a:schemeClr val="accent1"/>
              </a:buClr>
            </a:pPr>
            <a:r>
              <a:rPr lang="cs-CZ" dirty="0" smtClean="0"/>
              <a:t> </a:t>
            </a:r>
            <a:r>
              <a:rPr lang="cs-CZ" dirty="0" smtClean="0"/>
              <a:t>  funkce pro rozdělený celý zdroj (poslední řádek)</a:t>
            </a:r>
            <a:r>
              <a:rPr lang="cs-CZ" dirty="0" smtClean="0"/>
              <a:t>.</a:t>
            </a:r>
            <a:endParaRPr lang="cs-CZ" dirty="0"/>
          </a:p>
        </p:txBody>
      </p:sp>
      <p:cxnSp>
        <p:nvCxnSpPr>
          <p:cNvPr id="29" name="Přímá spojovací čára 28"/>
          <p:cNvCxnSpPr/>
          <p:nvPr/>
        </p:nvCxnSpPr>
        <p:spPr>
          <a:xfrm>
            <a:off x="6143636" y="2071678"/>
            <a:ext cx="2143140" cy="1500198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ovací čára 29"/>
          <p:cNvCxnSpPr/>
          <p:nvPr/>
        </p:nvCxnSpPr>
        <p:spPr>
          <a:xfrm>
            <a:off x="6143636" y="3571876"/>
            <a:ext cx="2143140" cy="1588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Výpočet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297167" y="1630908"/>
            <a:ext cx="4203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 Hodnoty F</a:t>
            </a:r>
            <a:r>
              <a:rPr lang="cs-CZ" baseline="-25000" dirty="0" smtClean="0"/>
              <a:t>3</a:t>
            </a:r>
            <a:r>
              <a:rPr lang="cs-CZ" dirty="0" smtClean="0"/>
              <a:t>(x</a:t>
            </a:r>
            <a:r>
              <a:rPr lang="cs-CZ" baseline="-25000" dirty="0" smtClean="0"/>
              <a:t>3</a:t>
            </a:r>
            <a:r>
              <a:rPr lang="cs-CZ" dirty="0" smtClean="0"/>
              <a:t>) = min </a:t>
            </a:r>
            <a:r>
              <a:rPr lang="en-US" dirty="0" smtClean="0"/>
              <a:t>{</a:t>
            </a:r>
            <a:r>
              <a:rPr lang="cs-CZ" dirty="0" smtClean="0"/>
              <a:t>F</a:t>
            </a:r>
            <a:r>
              <a:rPr lang="cs-CZ" baseline="-25000" dirty="0" smtClean="0"/>
              <a:t>2</a:t>
            </a:r>
            <a:r>
              <a:rPr lang="cs-CZ" dirty="0" smtClean="0"/>
              <a:t>(x</a:t>
            </a:r>
            <a:r>
              <a:rPr lang="cs-CZ" baseline="-25000" dirty="0" smtClean="0"/>
              <a:t>2</a:t>
            </a:r>
            <a:r>
              <a:rPr lang="cs-CZ" dirty="0" smtClean="0"/>
              <a:t>) + f</a:t>
            </a:r>
            <a:r>
              <a:rPr lang="cs-CZ" baseline="-25000" dirty="0" smtClean="0"/>
              <a:t>3</a:t>
            </a:r>
            <a:r>
              <a:rPr lang="cs-CZ" dirty="0" smtClean="0"/>
              <a:t>(x</a:t>
            </a:r>
            <a:r>
              <a:rPr lang="cs-CZ" baseline="-25000" dirty="0" smtClean="0"/>
              <a:t>3</a:t>
            </a:r>
            <a:r>
              <a:rPr lang="cs-CZ" dirty="0" smtClean="0"/>
              <a:t>)</a:t>
            </a:r>
            <a:r>
              <a:rPr lang="en-US" dirty="0" smtClean="0"/>
              <a:t>}</a:t>
            </a:r>
            <a:endParaRPr lang="cs-CZ" dirty="0"/>
          </a:p>
        </p:txBody>
      </p:sp>
      <p:sp>
        <p:nvSpPr>
          <p:cNvPr id="39" name="TextovéPole 38"/>
          <p:cNvSpPr txBox="1"/>
          <p:nvPr/>
        </p:nvSpPr>
        <p:spPr>
          <a:xfrm>
            <a:off x="1471153" y="3298266"/>
            <a:ext cx="960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0         4</a:t>
            </a:r>
            <a:endParaRPr lang="cs-CZ" dirty="0"/>
          </a:p>
        </p:txBody>
      </p:sp>
      <p:sp>
        <p:nvSpPr>
          <p:cNvPr id="40" name="TextovéPole 39"/>
          <p:cNvSpPr txBox="1"/>
          <p:nvPr/>
        </p:nvSpPr>
        <p:spPr>
          <a:xfrm>
            <a:off x="2764590" y="3298266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0+3,2 = 3,2</a:t>
            </a:r>
            <a:endParaRPr lang="cs-CZ" dirty="0"/>
          </a:p>
        </p:txBody>
      </p:sp>
      <p:sp>
        <p:nvSpPr>
          <p:cNvPr id="41" name="TextovéPole 40"/>
          <p:cNvSpPr txBox="1"/>
          <p:nvPr/>
        </p:nvSpPr>
        <p:spPr>
          <a:xfrm>
            <a:off x="1509651" y="3571876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1         3</a:t>
            </a:r>
            <a:endParaRPr lang="cs-CZ" dirty="0"/>
          </a:p>
        </p:txBody>
      </p:sp>
      <p:sp>
        <p:nvSpPr>
          <p:cNvPr id="42" name="TextovéPole 41"/>
          <p:cNvSpPr txBox="1"/>
          <p:nvPr/>
        </p:nvSpPr>
        <p:spPr>
          <a:xfrm>
            <a:off x="2414735" y="3571876"/>
            <a:ext cx="2255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   0,125+1,35 = 1,475</a:t>
            </a:r>
            <a:endParaRPr lang="cs-CZ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1479194" y="3857628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2         2</a:t>
            </a:r>
            <a:endParaRPr lang="cs-CZ" dirty="0"/>
          </a:p>
        </p:txBody>
      </p:sp>
      <p:sp>
        <p:nvSpPr>
          <p:cNvPr id="44" name="TextovéPole 43"/>
          <p:cNvSpPr txBox="1"/>
          <p:nvPr/>
        </p:nvSpPr>
        <p:spPr>
          <a:xfrm>
            <a:off x="2584565" y="3857628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0,375+0,4 = 0,775 </a:t>
            </a:r>
            <a:endParaRPr lang="cs-CZ" dirty="0"/>
          </a:p>
        </p:txBody>
      </p:sp>
      <p:sp>
        <p:nvSpPr>
          <p:cNvPr id="45" name="TextovéPole 44"/>
          <p:cNvSpPr txBox="1"/>
          <p:nvPr/>
        </p:nvSpPr>
        <p:spPr>
          <a:xfrm>
            <a:off x="1509651" y="4155522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3         1</a:t>
            </a:r>
            <a:endParaRPr lang="cs-CZ" dirty="0"/>
          </a:p>
        </p:txBody>
      </p:sp>
      <p:sp>
        <p:nvSpPr>
          <p:cNvPr id="46" name="TextovéPole 45"/>
          <p:cNvSpPr txBox="1"/>
          <p:nvPr/>
        </p:nvSpPr>
        <p:spPr>
          <a:xfrm>
            <a:off x="2256971" y="4155522"/>
            <a:ext cx="2496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    0,625+0,05 = 0,675</a:t>
            </a:r>
            <a:endParaRPr lang="cs-CZ" dirty="0"/>
          </a:p>
        </p:txBody>
      </p:sp>
      <p:sp>
        <p:nvSpPr>
          <p:cNvPr id="47" name="TextovéPole 46"/>
          <p:cNvSpPr txBox="1"/>
          <p:nvPr/>
        </p:nvSpPr>
        <p:spPr>
          <a:xfrm>
            <a:off x="1471153" y="4441274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4          0</a:t>
            </a:r>
            <a:endParaRPr lang="cs-CZ" dirty="0"/>
          </a:p>
        </p:txBody>
      </p:sp>
      <p:sp>
        <p:nvSpPr>
          <p:cNvPr id="48" name="TextovéPole 47"/>
          <p:cNvSpPr txBox="1"/>
          <p:nvPr/>
        </p:nvSpPr>
        <p:spPr>
          <a:xfrm>
            <a:off x="2643174" y="4441274"/>
            <a:ext cx="1893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0,875+0 = </a:t>
            </a:r>
            <a:r>
              <a:rPr lang="cs-CZ" dirty="0" err="1" smtClean="0"/>
              <a:t>0</a:t>
            </a:r>
            <a:r>
              <a:rPr lang="cs-CZ" dirty="0" smtClean="0"/>
              <a:t>,875</a:t>
            </a:r>
            <a:endParaRPr lang="cs-CZ" dirty="0"/>
          </a:p>
        </p:txBody>
      </p:sp>
      <p:sp>
        <p:nvSpPr>
          <p:cNvPr id="49" name="Obdélník 48"/>
          <p:cNvSpPr/>
          <p:nvPr/>
        </p:nvSpPr>
        <p:spPr>
          <a:xfrm>
            <a:off x="3929058" y="4226960"/>
            <a:ext cx="714380" cy="285752"/>
          </a:xfrm>
          <a:prstGeom prst="rect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Elipsa 49"/>
          <p:cNvSpPr/>
          <p:nvPr/>
        </p:nvSpPr>
        <p:spPr>
          <a:xfrm>
            <a:off x="2071670" y="4226960"/>
            <a:ext cx="357190" cy="285752"/>
          </a:xfrm>
          <a:prstGeom prst="ellipse">
            <a:avLst/>
          </a:prstGeom>
          <a:noFill/>
          <a:ln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52" name="Tabulka 51"/>
          <p:cNvGraphicFramePr>
            <a:graphicFrameLocks noGrp="1"/>
          </p:cNvGraphicFramePr>
          <p:nvPr/>
        </p:nvGraphicFramePr>
        <p:xfrm>
          <a:off x="6500826" y="2772408"/>
          <a:ext cx="107157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3" name="Tabulka 52"/>
          <p:cNvGraphicFramePr>
            <a:graphicFrameLocks noGrp="1"/>
          </p:cNvGraphicFramePr>
          <p:nvPr/>
        </p:nvGraphicFramePr>
        <p:xfrm>
          <a:off x="7572396" y="2775596"/>
          <a:ext cx="100013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0,675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4" name="Tabulka 53"/>
          <p:cNvGraphicFramePr>
            <a:graphicFrameLocks noGrp="1"/>
          </p:cNvGraphicFramePr>
          <p:nvPr/>
        </p:nvGraphicFramePr>
        <p:xfrm>
          <a:off x="5429256" y="2772408"/>
          <a:ext cx="107157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err="1" smtClean="0"/>
                        <a:t>bi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5" name="TextovéPole 54"/>
          <p:cNvSpPr txBox="1"/>
          <p:nvPr/>
        </p:nvSpPr>
        <p:spPr>
          <a:xfrm>
            <a:off x="500034" y="3000372"/>
            <a:ext cx="313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=4:     x</a:t>
            </a:r>
            <a:r>
              <a:rPr lang="cs-CZ" baseline="-25000" dirty="0" smtClean="0"/>
              <a:t>1</a:t>
            </a:r>
            <a:r>
              <a:rPr lang="cs-CZ" dirty="0" smtClean="0"/>
              <a:t>+x</a:t>
            </a:r>
            <a:r>
              <a:rPr lang="cs-CZ" baseline="-25000" dirty="0" smtClean="0"/>
              <a:t>2</a:t>
            </a:r>
            <a:r>
              <a:rPr lang="cs-CZ" dirty="0" smtClean="0"/>
              <a:t>    x</a:t>
            </a:r>
            <a:r>
              <a:rPr lang="cs-CZ" baseline="-25000" dirty="0" smtClean="0"/>
              <a:t>3</a:t>
            </a:r>
            <a:r>
              <a:rPr lang="cs-CZ" dirty="0" smtClean="0"/>
              <a:t>          F</a:t>
            </a:r>
            <a:r>
              <a:rPr lang="cs-CZ" baseline="-25000" dirty="0" smtClean="0"/>
              <a:t>3</a:t>
            </a:r>
            <a:r>
              <a:rPr lang="cs-CZ" dirty="0" smtClean="0"/>
              <a:t>(x</a:t>
            </a:r>
            <a:r>
              <a:rPr lang="cs-CZ" baseline="-25000" dirty="0" smtClean="0"/>
              <a:t>3</a:t>
            </a:r>
            <a:r>
              <a:rPr lang="cs-CZ" dirty="0" smtClean="0"/>
              <a:t>)</a:t>
            </a:r>
            <a:endParaRPr lang="cs-CZ" dirty="0"/>
          </a:p>
        </p:txBody>
      </p:sp>
      <p:cxnSp>
        <p:nvCxnSpPr>
          <p:cNvPr id="38" name="Přímá spojovací čára 37"/>
          <p:cNvCxnSpPr/>
          <p:nvPr/>
        </p:nvCxnSpPr>
        <p:spPr>
          <a:xfrm>
            <a:off x="6500826" y="3141660"/>
            <a:ext cx="2143140" cy="1500198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ovací čára 55"/>
          <p:cNvCxnSpPr/>
          <p:nvPr/>
        </p:nvCxnSpPr>
        <p:spPr>
          <a:xfrm>
            <a:off x="6500826" y="4641858"/>
            <a:ext cx="2143140" cy="1588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 animBg="1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500" dirty="0" smtClean="0"/>
              <a:t>Výpočet</a:t>
            </a:r>
            <a:r>
              <a:rPr lang="cs-CZ" dirty="0" smtClean="0"/>
              <a:t>: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857220" y="1714488"/>
          <a:ext cx="742955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365"/>
                <a:gridCol w="1061365"/>
                <a:gridCol w="1061365"/>
                <a:gridCol w="1061365"/>
                <a:gridCol w="1061365"/>
                <a:gridCol w="1061365"/>
                <a:gridCol w="106136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1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2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</a:t>
                      </a:r>
                      <a:r>
                        <a:rPr lang="cs-CZ" dirty="0" err="1" smtClean="0"/>
                        <a:t>b</a:t>
                      </a:r>
                      <a:r>
                        <a:rPr lang="cs-CZ" baseline="-25000" dirty="0" err="1" smtClean="0"/>
                        <a:t>i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F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(x</a:t>
                      </a:r>
                      <a:r>
                        <a:rPr lang="cs-CZ" baseline="-25000" dirty="0" smtClean="0"/>
                        <a:t>3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85722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857224" y="4059800"/>
            <a:ext cx="6364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Máme vyplněnou celou tabulku, tak z ní odečteme výsledky.</a:t>
            </a:r>
            <a:endParaRPr lang="cs-CZ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92879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3000364" y="2071678"/>
          <a:ext cx="1071570" cy="185738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0,75</a:t>
                      </a:r>
                      <a:endParaRPr lang="cs-CZ" dirty="0"/>
                    </a:p>
                  </a:txBody>
                  <a:tcPr/>
                </a:tc>
              </a:tr>
              <a:tr h="374028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ulka 12"/>
          <p:cNvGraphicFramePr>
            <a:graphicFrameLocks noGrp="1"/>
          </p:cNvGraphicFramePr>
          <p:nvPr/>
        </p:nvGraphicFramePr>
        <p:xfrm>
          <a:off x="4071934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ulka 13"/>
          <p:cNvGraphicFramePr>
            <a:graphicFrameLocks noGrp="1"/>
          </p:cNvGraphicFramePr>
          <p:nvPr/>
        </p:nvGraphicFramePr>
        <p:xfrm>
          <a:off x="5143504" y="2071678"/>
          <a:ext cx="1000132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001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0,125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0,375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0,625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0,875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ulka 14"/>
          <p:cNvGraphicFramePr>
            <a:graphicFrameLocks noGrp="1"/>
          </p:cNvGraphicFramePr>
          <p:nvPr/>
        </p:nvGraphicFramePr>
        <p:xfrm>
          <a:off x="6143636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Tabulka 15"/>
          <p:cNvGraphicFramePr>
            <a:graphicFrameLocks noGrp="1"/>
          </p:cNvGraphicFramePr>
          <p:nvPr/>
        </p:nvGraphicFramePr>
        <p:xfrm>
          <a:off x="7215206" y="2071678"/>
          <a:ext cx="107157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0,675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TextovéPole 25"/>
          <p:cNvSpPr txBox="1"/>
          <p:nvPr/>
        </p:nvSpPr>
        <p:spPr>
          <a:xfrm>
            <a:off x="857224" y="4345552"/>
            <a:ext cx="6252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Proměnnou x</a:t>
            </a:r>
            <a:r>
              <a:rPr lang="cs-CZ" baseline="-25000" dirty="0" smtClean="0"/>
              <a:t>3</a:t>
            </a:r>
            <a:r>
              <a:rPr lang="cs-CZ" dirty="0" smtClean="0"/>
              <a:t> odečteme z posledního řádku tabulky: x</a:t>
            </a:r>
            <a:r>
              <a:rPr lang="cs-CZ" baseline="-25000" dirty="0" smtClean="0"/>
              <a:t>3</a:t>
            </a:r>
            <a:r>
              <a:rPr lang="cs-CZ" dirty="0" smtClean="0"/>
              <a:t>=1</a:t>
            </a:r>
            <a:endParaRPr lang="cs-CZ" dirty="0"/>
          </a:p>
        </p:txBody>
      </p:sp>
      <p:sp>
        <p:nvSpPr>
          <p:cNvPr id="28" name="Zaoblený obdélník 27"/>
          <p:cNvSpPr/>
          <p:nvPr/>
        </p:nvSpPr>
        <p:spPr>
          <a:xfrm>
            <a:off x="6143636" y="3571876"/>
            <a:ext cx="1071570" cy="357190"/>
          </a:xfrm>
          <a:prstGeom prst="roundRect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TextovéPole 28"/>
          <p:cNvSpPr txBox="1"/>
          <p:nvPr/>
        </p:nvSpPr>
        <p:spPr>
          <a:xfrm>
            <a:off x="857224" y="4631304"/>
            <a:ext cx="8226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Zpětným odečítáním zjistíme i hodnoty ostatních proměnných: b=</a:t>
            </a:r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-x</a:t>
            </a:r>
            <a:r>
              <a:rPr lang="cs-CZ" baseline="-25000" dirty="0" smtClean="0"/>
              <a:t>3</a:t>
            </a:r>
            <a:r>
              <a:rPr lang="cs-CZ" dirty="0" smtClean="0"/>
              <a:t>=4-1=3</a:t>
            </a:r>
            <a:endParaRPr lang="cs-CZ" baseline="-25000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857224" y="4917056"/>
            <a:ext cx="6731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Proměnnou x</a:t>
            </a:r>
            <a:r>
              <a:rPr lang="cs-CZ" baseline="-25000" dirty="0" smtClean="0"/>
              <a:t>2</a:t>
            </a:r>
            <a:r>
              <a:rPr lang="cs-CZ" dirty="0" smtClean="0"/>
              <a:t> tedy odečteme z řádku tabulky, kde je </a:t>
            </a:r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=3 : x</a:t>
            </a:r>
            <a:r>
              <a:rPr lang="cs-CZ" baseline="-25000" dirty="0" smtClean="0"/>
              <a:t>2</a:t>
            </a:r>
            <a:r>
              <a:rPr lang="cs-CZ" dirty="0" smtClean="0"/>
              <a:t>=1</a:t>
            </a:r>
            <a:endParaRPr lang="cs-CZ" dirty="0"/>
          </a:p>
        </p:txBody>
      </p:sp>
      <p:sp>
        <p:nvSpPr>
          <p:cNvPr id="31" name="Zaoblený obdélník 30"/>
          <p:cNvSpPr/>
          <p:nvPr/>
        </p:nvSpPr>
        <p:spPr>
          <a:xfrm>
            <a:off x="4071934" y="3143248"/>
            <a:ext cx="1071570" cy="428628"/>
          </a:xfrm>
          <a:prstGeom prst="roundRect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Zaoblený obdélník 31"/>
          <p:cNvSpPr/>
          <p:nvPr/>
        </p:nvSpPr>
        <p:spPr>
          <a:xfrm>
            <a:off x="1928794" y="2857496"/>
            <a:ext cx="1071570" cy="285752"/>
          </a:xfrm>
          <a:prstGeom prst="roundRect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TextovéPole 32"/>
          <p:cNvSpPr txBox="1"/>
          <p:nvPr/>
        </p:nvSpPr>
        <p:spPr>
          <a:xfrm>
            <a:off x="857224" y="5202808"/>
            <a:ext cx="8029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Řádek proměnné x</a:t>
            </a:r>
            <a:r>
              <a:rPr lang="cs-CZ" baseline="-25000" dirty="0" smtClean="0"/>
              <a:t>1 </a:t>
            </a:r>
            <a:r>
              <a:rPr lang="cs-CZ" dirty="0" smtClean="0"/>
              <a:t> zjistíme stejným postupem jako u předchozí proměnné</a:t>
            </a:r>
          </a:p>
          <a:p>
            <a:pPr>
              <a:buClr>
                <a:schemeClr val="accent1"/>
              </a:buClr>
            </a:pPr>
            <a:r>
              <a:rPr lang="cs-CZ" dirty="0" smtClean="0"/>
              <a:t>  b=</a:t>
            </a:r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-x2=3-1=2</a:t>
            </a:r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857224" y="5774312"/>
            <a:ext cx="6731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cs-CZ" dirty="0" smtClean="0"/>
              <a:t>Proměnnou x</a:t>
            </a:r>
            <a:r>
              <a:rPr lang="cs-CZ" baseline="-25000" dirty="0" smtClean="0"/>
              <a:t>2</a:t>
            </a:r>
            <a:r>
              <a:rPr lang="cs-CZ" dirty="0" smtClean="0"/>
              <a:t> tedy odečteme z řádku tabulky, kde je </a:t>
            </a:r>
            <a:r>
              <a:rPr lang="cs-CZ" dirty="0" err="1" smtClean="0"/>
              <a:t>b</a:t>
            </a:r>
            <a:r>
              <a:rPr lang="cs-CZ" baseline="-25000" dirty="0" err="1" smtClean="0"/>
              <a:t>i</a:t>
            </a:r>
            <a:r>
              <a:rPr lang="cs-CZ" dirty="0" smtClean="0"/>
              <a:t>=2 : x</a:t>
            </a:r>
            <a:r>
              <a:rPr lang="cs-CZ" baseline="-25000" dirty="0" smtClean="0"/>
              <a:t>1</a:t>
            </a:r>
            <a:r>
              <a:rPr lang="cs-CZ" dirty="0" smtClean="0"/>
              <a:t>=2</a:t>
            </a:r>
            <a:endParaRPr lang="cs-CZ" dirty="0"/>
          </a:p>
        </p:txBody>
      </p:sp>
      <p:cxnSp>
        <p:nvCxnSpPr>
          <p:cNvPr id="20" name="Přímá spojovací čára 19"/>
          <p:cNvCxnSpPr/>
          <p:nvPr/>
        </p:nvCxnSpPr>
        <p:spPr>
          <a:xfrm>
            <a:off x="6143636" y="2071678"/>
            <a:ext cx="2143140" cy="1500198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>
            <a:off x="6143636" y="3571876"/>
            <a:ext cx="2143140" cy="1588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518</TotalTime>
  <Words>704</Words>
  <Application>Microsoft Office PowerPoint</Application>
  <PresentationFormat>Předvádění na obrazovce (4:3)</PresentationFormat>
  <Paragraphs>247</Paragraphs>
  <Slides>10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Administrativní</vt:lpstr>
      <vt:lpstr>Rovnice</vt:lpstr>
      <vt:lpstr>Animace pro předmět Optimalizace</vt:lpstr>
      <vt:lpstr>Zadání úlohy:</vt:lpstr>
      <vt:lpstr>Výpočet:</vt:lpstr>
      <vt:lpstr>Výpočet:</vt:lpstr>
      <vt:lpstr>Výpočet:</vt:lpstr>
      <vt:lpstr>Výpočet:</vt:lpstr>
      <vt:lpstr>Výpočet:</vt:lpstr>
      <vt:lpstr>Výpočet:</vt:lpstr>
      <vt:lpstr>Výpočet:</vt:lpstr>
      <vt:lpstr>Výsledky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Animace pro předmět Optimalizace</dc:title>
  <dc:creator>Pavel</dc:creator>
  <cp:lastModifiedBy>Pavel</cp:lastModifiedBy>
  <cp:revision>61</cp:revision>
  <dcterms:created xsi:type="dcterms:W3CDTF">2013-05-16T08:48:14Z</dcterms:created>
  <dcterms:modified xsi:type="dcterms:W3CDTF">2013-05-21T20:35:41Z</dcterms:modified>
</cp:coreProperties>
</file>