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2" r:id="rId37"/>
    <p:sldId id="293" r:id="rId38"/>
    <p:sldId id="294" r:id="rId3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Střední styl 3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řední styl 3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Střední styl 3 – zvýraznění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Světlý styl 2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434" autoAdjust="0"/>
    <p:restoredTop sz="94660"/>
  </p:normalViewPr>
  <p:slideViewPr>
    <p:cSldViewPr>
      <p:cViewPr>
        <p:scale>
          <a:sx n="80" d="100"/>
          <a:sy n="80" d="100"/>
        </p:scale>
        <p:origin x="-1224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9A85225-8430-432C-B379-83C804726B0C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9A85225-8430-432C-B379-83C804726B0C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9A85225-8430-432C-B379-83C804726B0C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880136" y="3071810"/>
            <a:ext cx="7406640" cy="1752600"/>
          </a:xfrm>
        </p:spPr>
        <p:txBody>
          <a:bodyPr/>
          <a:lstStyle/>
          <a:p>
            <a:r>
              <a:rPr lang="cs-CZ" dirty="0" smtClean="0"/>
              <a:t>DYNAMICKÉ  PROGRAMOVÁNÍ</a:t>
            </a:r>
          </a:p>
          <a:p>
            <a:r>
              <a:rPr lang="cs-CZ" dirty="0" smtClean="0"/>
              <a:t>SÍŤOVÁ FORMA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Animace pro předmět Optimalizace</a:t>
            </a:r>
            <a:endParaRPr lang="cs-CZ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8842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6" name="TextovéPole 95"/>
          <p:cNvSpPr txBox="1"/>
          <p:nvPr/>
        </p:nvSpPr>
        <p:spPr>
          <a:xfrm>
            <a:off x="357158" y="1785926"/>
            <a:ext cx="83439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Při ohodnocování dalších uzlů si musíme dát pozor, zda je daná cesta nejkratší.</a:t>
            </a:r>
          </a:p>
          <a:p>
            <a:r>
              <a:rPr lang="cs-CZ" dirty="0" smtClean="0"/>
              <a:t>Pokud by tomu tak nebylo, ponecháme v uzlu tu menší hodnotu.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07778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65034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65034" y="3774048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22290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22290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572132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579546" y="548856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>
            <a:stCxn id="99" idx="0"/>
            <a:endCxn id="115" idx="4"/>
          </p:cNvCxnSpPr>
          <p:nvPr/>
        </p:nvCxnSpPr>
        <p:spPr>
          <a:xfrm rot="5400000" flipH="1" flipV="1">
            <a:off x="2928926" y="525066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8842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6" name="TextovéPole 95"/>
          <p:cNvSpPr txBox="1"/>
          <p:nvPr/>
        </p:nvSpPr>
        <p:spPr>
          <a:xfrm>
            <a:off x="357158" y="1785926"/>
            <a:ext cx="83840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Daný postup opakujeme až do ohodnocení všech uzlů. </a:t>
            </a:r>
          </a:p>
          <a:p>
            <a:r>
              <a:rPr lang="cs-CZ" dirty="0" smtClean="0"/>
              <a:t>Výběr nenavštíveného bodu s nejmenší hodnotou, přesunutí jej do navštívených </a:t>
            </a:r>
          </a:p>
          <a:p>
            <a:r>
              <a:rPr lang="cs-CZ" dirty="0" smtClean="0"/>
              <a:t>bodů,  označení jeho předchůdce a ohodnocení dalších bodů. 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07778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65034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65034" y="3774048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22290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22290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572132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579546" y="548856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>
            <a:stCxn id="99" idx="0"/>
            <a:endCxn id="115" idx="4"/>
          </p:cNvCxnSpPr>
          <p:nvPr/>
        </p:nvCxnSpPr>
        <p:spPr>
          <a:xfrm rot="5400000" flipH="1" flipV="1">
            <a:off x="2928926" y="525066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8842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07778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65034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65034" y="3774048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22290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22290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572132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579546" y="548856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>
            <a:stCxn id="99" idx="0"/>
            <a:endCxn id="115" idx="4"/>
          </p:cNvCxnSpPr>
          <p:nvPr/>
        </p:nvCxnSpPr>
        <p:spPr>
          <a:xfrm rot="5400000" flipH="1" flipV="1">
            <a:off x="2928926" y="525066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8842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07778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65034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65034" y="3774048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22290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572132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>
            <a:stCxn id="99" idx="0"/>
            <a:endCxn id="115" idx="4"/>
          </p:cNvCxnSpPr>
          <p:nvPr/>
        </p:nvCxnSpPr>
        <p:spPr>
          <a:xfrm rot="5400000" flipH="1" flipV="1">
            <a:off x="2928926" y="525066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8842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07778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65034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65034" y="3774048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22290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572132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>
            <a:stCxn id="99" idx="0"/>
            <a:endCxn id="115" idx="4"/>
          </p:cNvCxnSpPr>
          <p:nvPr/>
        </p:nvCxnSpPr>
        <p:spPr>
          <a:xfrm rot="5400000" flipH="1" flipV="1">
            <a:off x="2928926" y="525066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07778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65034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22290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572132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>
            <a:stCxn id="99" idx="0"/>
            <a:endCxn id="115" idx="4"/>
          </p:cNvCxnSpPr>
          <p:nvPr/>
        </p:nvCxnSpPr>
        <p:spPr>
          <a:xfrm rot="5400000" flipH="1" flipV="1">
            <a:off x="2928926" y="525066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07778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65034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22290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572132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>
            <a:stCxn id="99" idx="0"/>
            <a:endCxn id="115" idx="4"/>
          </p:cNvCxnSpPr>
          <p:nvPr/>
        </p:nvCxnSpPr>
        <p:spPr>
          <a:xfrm rot="5400000" flipH="1" flipV="1">
            <a:off x="2928926" y="525066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07778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572132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>
            <a:stCxn id="99" idx="0"/>
            <a:endCxn id="115" idx="4"/>
          </p:cNvCxnSpPr>
          <p:nvPr/>
        </p:nvCxnSpPr>
        <p:spPr>
          <a:xfrm rot="5400000" flipH="1" flipV="1">
            <a:off x="2928926" y="525066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07778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572132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572132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Zadání: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sz="1800" dirty="0" smtClean="0"/>
              <a:t>Algoritmus řešení úloh DP je založen na </a:t>
            </a:r>
            <a:r>
              <a:rPr lang="cs-CZ" sz="1800" i="1" dirty="0" err="1" smtClean="0"/>
              <a:t>Bellmanově</a:t>
            </a:r>
            <a:r>
              <a:rPr lang="cs-CZ" sz="1800" i="1" dirty="0" smtClean="0"/>
              <a:t> principu </a:t>
            </a:r>
            <a:r>
              <a:rPr lang="cs-CZ" sz="1800" i="1" dirty="0" err="1" smtClean="0"/>
              <a:t>optimality</a:t>
            </a:r>
            <a:r>
              <a:rPr lang="cs-CZ" sz="1800" dirty="0" smtClean="0"/>
              <a:t>: "</a:t>
            </a:r>
            <a:r>
              <a:rPr lang="cs-CZ" sz="1800" dirty="0" err="1" smtClean="0"/>
              <a:t>Podstrategie</a:t>
            </a:r>
            <a:r>
              <a:rPr lang="cs-CZ" sz="1800" dirty="0" smtClean="0"/>
              <a:t> optimální strategie je opět optimální.„</a:t>
            </a:r>
          </a:p>
          <a:p>
            <a:endParaRPr lang="cs-CZ" sz="1800" dirty="0" smtClean="0"/>
          </a:p>
          <a:p>
            <a:r>
              <a:rPr lang="cs-CZ" sz="1800" dirty="0" smtClean="0"/>
              <a:t>Jiná formulace </a:t>
            </a:r>
            <a:r>
              <a:rPr lang="cs-CZ" sz="1800" dirty="0" err="1" smtClean="0"/>
              <a:t>Bellmanova</a:t>
            </a:r>
            <a:r>
              <a:rPr lang="cs-CZ" sz="1800" dirty="0" smtClean="0"/>
              <a:t> principu: </a:t>
            </a:r>
            <a:r>
              <a:rPr lang="cs-CZ" sz="1800" dirty="0" smtClean="0">
                <a:sym typeface="Symbol" pitchFamily="18" charset="2"/>
              </a:rPr>
              <a:t>Optimální trajektorie z libovolného bodu </a:t>
            </a:r>
            <a:r>
              <a:rPr lang="cs-CZ" sz="1800" i="1" dirty="0" smtClean="0">
                <a:sym typeface="Symbol" pitchFamily="18" charset="2"/>
              </a:rPr>
              <a:t>T</a:t>
            </a:r>
            <a:r>
              <a:rPr lang="cs-CZ" sz="1800" dirty="0" smtClean="0">
                <a:sym typeface="Symbol" pitchFamily="18" charset="2"/>
              </a:rPr>
              <a:t> do bodu </a:t>
            </a:r>
            <a:r>
              <a:rPr lang="cs-CZ" sz="1800" i="1" dirty="0" smtClean="0">
                <a:sym typeface="Symbol" pitchFamily="18" charset="2"/>
              </a:rPr>
              <a:t>Z</a:t>
            </a:r>
            <a:r>
              <a:rPr lang="cs-CZ" sz="1800" dirty="0" smtClean="0">
                <a:sym typeface="Symbol" pitchFamily="18" charset="2"/>
              </a:rPr>
              <a:t> nezáleží na trajektorii, která představuje cestu z bodu </a:t>
            </a:r>
            <a:r>
              <a:rPr lang="cs-CZ" sz="1800" i="1" dirty="0" smtClean="0">
                <a:sym typeface="Symbol" pitchFamily="18" charset="2"/>
              </a:rPr>
              <a:t>A</a:t>
            </a:r>
            <a:r>
              <a:rPr lang="cs-CZ" sz="1800" dirty="0" smtClean="0">
                <a:sym typeface="Symbol" pitchFamily="18" charset="2"/>
              </a:rPr>
              <a:t> do </a:t>
            </a:r>
            <a:r>
              <a:rPr lang="cs-CZ" sz="1800" i="1" dirty="0" smtClean="0">
                <a:sym typeface="Symbol" pitchFamily="18" charset="2"/>
              </a:rPr>
              <a:t>T</a:t>
            </a:r>
            <a:r>
              <a:rPr lang="cs-CZ" sz="1800" dirty="0" smtClean="0">
                <a:sym typeface="Symbol" pitchFamily="18" charset="2"/>
              </a:rPr>
              <a:t>.</a:t>
            </a:r>
          </a:p>
          <a:p>
            <a:endParaRPr lang="cs-CZ" sz="1800" dirty="0" smtClean="0">
              <a:sym typeface="Symbol" pitchFamily="18" charset="2"/>
            </a:endParaRPr>
          </a:p>
          <a:p>
            <a:endParaRPr lang="cs-CZ" sz="1800" dirty="0" smtClean="0"/>
          </a:p>
          <a:p>
            <a:endParaRPr lang="cs-CZ" sz="1800" dirty="0" smtClean="0"/>
          </a:p>
          <a:p>
            <a:endParaRPr lang="cs-CZ" sz="1800" dirty="0" smtClean="0"/>
          </a:p>
          <a:p>
            <a:endParaRPr lang="cs-CZ" sz="1800" dirty="0" smtClean="0"/>
          </a:p>
          <a:p>
            <a:r>
              <a:rPr lang="cs-CZ" sz="1800" dirty="0" smtClean="0">
                <a:sym typeface="Symbol" pitchFamily="18" charset="2"/>
              </a:rPr>
              <a:t>Pozn.: Řešení úloh DP pomocí Bell. principu má vždy dva chody – přímý a zpětný – po trase se musí „proběhnout dvakrát“.</a:t>
            </a:r>
            <a:endParaRPr lang="cs-CZ" sz="1800" dirty="0" smtClean="0"/>
          </a:p>
          <a:p>
            <a:endParaRPr lang="cs-CZ" sz="1800" dirty="0" smtClean="0"/>
          </a:p>
          <a:p>
            <a:r>
              <a:rPr lang="cs-CZ" sz="1800" dirty="0" smtClean="0"/>
              <a:t>Pomocí síťové formy se řeší tzv. dopravní úlohy, kde hledáme nejkratší cestu</a:t>
            </a:r>
          </a:p>
          <a:p>
            <a:pPr>
              <a:buNone/>
            </a:pPr>
            <a:r>
              <a:rPr lang="cs-CZ" sz="1800" dirty="0" smtClean="0"/>
              <a:t>      z bodu A do bodu B</a:t>
            </a:r>
            <a:endParaRPr lang="cs-CZ" sz="1800" dirty="0"/>
          </a:p>
        </p:txBody>
      </p:sp>
      <p:grpSp>
        <p:nvGrpSpPr>
          <p:cNvPr id="4" name="Group 354"/>
          <p:cNvGrpSpPr>
            <a:grpSpLocks/>
          </p:cNvGrpSpPr>
          <p:nvPr/>
        </p:nvGrpSpPr>
        <p:grpSpPr bwMode="auto">
          <a:xfrm>
            <a:off x="3500430" y="3062293"/>
            <a:ext cx="1836737" cy="1152525"/>
            <a:chOff x="4354" y="958"/>
            <a:chExt cx="1157" cy="726"/>
          </a:xfrm>
        </p:grpSpPr>
        <p:graphicFrame>
          <p:nvGraphicFramePr>
            <p:cNvPr id="5" name="Object 340"/>
            <p:cNvGraphicFramePr>
              <a:graphicFrameLocks noChangeAspect="1"/>
            </p:cNvGraphicFramePr>
            <p:nvPr/>
          </p:nvGraphicFramePr>
          <p:xfrm>
            <a:off x="4867" y="1154"/>
            <a:ext cx="122" cy="144"/>
          </p:xfrm>
          <a:graphic>
            <a:graphicData uri="http://schemas.openxmlformats.org/presentationml/2006/ole">
              <p:oleObj spid="_x0000_s47106" name="Rovnice" r:id="rId3" imgW="139680" imgH="164880" progId="Equation.3">
                <p:embed/>
              </p:oleObj>
            </a:graphicData>
          </a:graphic>
        </p:graphicFrame>
        <p:grpSp>
          <p:nvGrpSpPr>
            <p:cNvPr id="6" name="Group 353"/>
            <p:cNvGrpSpPr>
              <a:grpSpLocks/>
            </p:cNvGrpSpPr>
            <p:nvPr/>
          </p:nvGrpSpPr>
          <p:grpSpPr bwMode="auto">
            <a:xfrm>
              <a:off x="4354" y="958"/>
              <a:ext cx="1157" cy="726"/>
              <a:chOff x="4354" y="958"/>
              <a:chExt cx="1157" cy="726"/>
            </a:xfrm>
          </p:grpSpPr>
          <p:sp>
            <p:nvSpPr>
              <p:cNvPr id="7" name="Oval 336"/>
              <p:cNvSpPr>
                <a:spLocks noChangeArrowheads="1"/>
              </p:cNvSpPr>
              <p:nvPr/>
            </p:nvSpPr>
            <p:spPr bwMode="auto">
              <a:xfrm flipV="1">
                <a:off x="4474" y="1540"/>
                <a:ext cx="25" cy="25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eaLnBrk="0" hangingPunct="0">
                  <a:lnSpc>
                    <a:spcPct val="100000"/>
                  </a:lnSpc>
                  <a:buClrTx/>
                  <a:buFontTx/>
                  <a:buNone/>
                </a:pPr>
                <a:endParaRPr lang="cs-CZ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Oval 337"/>
              <p:cNvSpPr>
                <a:spLocks noChangeArrowheads="1"/>
              </p:cNvSpPr>
              <p:nvPr/>
            </p:nvSpPr>
            <p:spPr bwMode="auto">
              <a:xfrm flipV="1">
                <a:off x="4919" y="1298"/>
                <a:ext cx="25" cy="25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eaLnBrk="0" hangingPunct="0">
                  <a:lnSpc>
                    <a:spcPct val="100000"/>
                  </a:lnSpc>
                  <a:buClrTx/>
                  <a:buFontTx/>
                  <a:buNone/>
                </a:pPr>
                <a:endParaRPr lang="cs-CZ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Oval 338"/>
              <p:cNvSpPr>
                <a:spLocks noChangeArrowheads="1"/>
              </p:cNvSpPr>
              <p:nvPr/>
            </p:nvSpPr>
            <p:spPr bwMode="auto">
              <a:xfrm flipV="1">
                <a:off x="5338" y="1108"/>
                <a:ext cx="25" cy="25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eaLnBrk="0" hangingPunct="0">
                  <a:lnSpc>
                    <a:spcPct val="100000"/>
                  </a:lnSpc>
                  <a:buClrTx/>
                  <a:buFontTx/>
                  <a:buNone/>
                </a:pPr>
                <a:endParaRPr lang="cs-CZ" sz="1600">
                  <a:solidFill>
                    <a:schemeClr val="tx1"/>
                  </a:solidFill>
                </a:endParaRPr>
              </a:p>
            </p:txBody>
          </p:sp>
          <p:graphicFrame>
            <p:nvGraphicFramePr>
              <p:cNvPr id="10" name="Object 339"/>
              <p:cNvGraphicFramePr>
                <a:graphicFrameLocks noChangeAspect="1"/>
              </p:cNvGraphicFramePr>
              <p:nvPr/>
            </p:nvGraphicFramePr>
            <p:xfrm>
              <a:off x="4354" y="1540"/>
              <a:ext cx="133" cy="144"/>
            </p:xfrm>
            <a:graphic>
              <a:graphicData uri="http://schemas.openxmlformats.org/presentationml/2006/ole">
                <p:oleObj spid="_x0000_s47107" name="Rovnice" r:id="rId4" imgW="152280" imgH="164880" progId="Equation.3">
                  <p:embed/>
                </p:oleObj>
              </a:graphicData>
            </a:graphic>
          </p:graphicFrame>
          <p:graphicFrame>
            <p:nvGraphicFramePr>
              <p:cNvPr id="11" name="Object 341"/>
              <p:cNvGraphicFramePr>
                <a:graphicFrameLocks noChangeAspect="1"/>
              </p:cNvGraphicFramePr>
              <p:nvPr/>
            </p:nvGraphicFramePr>
            <p:xfrm>
              <a:off x="5378" y="958"/>
              <a:ext cx="133" cy="144"/>
            </p:xfrm>
            <a:graphic>
              <a:graphicData uri="http://schemas.openxmlformats.org/presentationml/2006/ole">
                <p:oleObj spid="_x0000_s47108" name="Rovnice" r:id="rId5" imgW="152280" imgH="164880" progId="Equation.3">
                  <p:embed/>
                </p:oleObj>
              </a:graphicData>
            </a:graphic>
          </p:graphicFrame>
          <p:cxnSp>
            <p:nvCxnSpPr>
              <p:cNvPr id="12" name="AutoShape 342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4613" y="1232"/>
                <a:ext cx="236" cy="423"/>
              </a:xfrm>
              <a:prstGeom prst="curvedConnector3">
                <a:avLst>
                  <a:gd name="adj1" fmla="val -62287"/>
                </a:avLst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3" name="Line 346"/>
              <p:cNvSpPr>
                <a:spLocks noChangeShapeType="1"/>
              </p:cNvSpPr>
              <p:nvPr/>
            </p:nvSpPr>
            <p:spPr bwMode="auto">
              <a:xfrm flipV="1">
                <a:off x="4513" y="1344"/>
                <a:ext cx="384" cy="192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cs-CZ"/>
              </a:p>
            </p:txBody>
          </p:sp>
          <p:cxnSp>
            <p:nvCxnSpPr>
              <p:cNvPr id="14" name="AutoShape 351"/>
              <p:cNvCxnSpPr>
                <a:cxnSpLocks noChangeShapeType="1"/>
              </p:cNvCxnSpPr>
              <p:nvPr/>
            </p:nvCxnSpPr>
            <p:spPr bwMode="auto">
              <a:xfrm flipV="1">
                <a:off x="4983" y="1139"/>
                <a:ext cx="324" cy="15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572132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1171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1171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1171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89074" y="568848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1171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84311" y="568848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 rot="16200000" flipH="1">
            <a:off x="5642776" y="517140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římá spojovací čára 137"/>
          <p:cNvCxnSpPr/>
          <p:nvPr/>
        </p:nvCxnSpPr>
        <p:spPr>
          <a:xfrm rot="10800000" flipV="1">
            <a:off x="5642776" y="517219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1171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84311" y="568848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 rot="16200000" flipH="1">
            <a:off x="5642776" y="517140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římá spojovací čára 137"/>
          <p:cNvCxnSpPr/>
          <p:nvPr/>
        </p:nvCxnSpPr>
        <p:spPr>
          <a:xfrm rot="10800000" flipV="1">
            <a:off x="5642776" y="517219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ipsa 138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0" name="Přímá spojovací šipka 139"/>
          <p:cNvCxnSpPr/>
          <p:nvPr/>
        </p:nvCxnSpPr>
        <p:spPr>
          <a:xfrm>
            <a:off x="4231818" y="3972381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03990" y="2907162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11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57774" y="3775304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10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1171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89074" y="568848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 rot="16200000" flipH="1">
            <a:off x="5642776" y="517140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římá spojovací čára 137"/>
          <p:cNvCxnSpPr/>
          <p:nvPr/>
        </p:nvCxnSpPr>
        <p:spPr>
          <a:xfrm rot="10800000" flipV="1">
            <a:off x="5642776" y="517219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ipsa 138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0" name="Přímá spojovací šipka 139"/>
          <p:cNvCxnSpPr/>
          <p:nvPr/>
        </p:nvCxnSpPr>
        <p:spPr>
          <a:xfrm>
            <a:off x="4227055" y="3967618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03990" y="2907162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11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57774" y="3775304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10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168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5046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1171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79548" y="568848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 rot="16200000" flipH="1">
            <a:off x="5642776" y="517140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římá spojovací čára 137"/>
          <p:cNvCxnSpPr/>
          <p:nvPr/>
        </p:nvCxnSpPr>
        <p:spPr>
          <a:xfrm rot="10800000" flipV="1">
            <a:off x="5642776" y="517219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ipsa 138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0" name="Přímá spojovací šipka 139"/>
          <p:cNvCxnSpPr/>
          <p:nvPr/>
        </p:nvCxnSpPr>
        <p:spPr>
          <a:xfrm>
            <a:off x="4222292" y="3972381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Elipsa 140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2" name="Přímá spojovací šipka 141"/>
          <p:cNvCxnSpPr/>
          <p:nvPr/>
        </p:nvCxnSpPr>
        <p:spPr>
          <a:xfrm rot="5400000" flipH="1" flipV="1">
            <a:off x="2932781" y="352447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60786" y="276303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03990" y="2907162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11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57774" y="3775304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10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86634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5934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89074" y="568848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 rot="16200000" flipH="1">
            <a:off x="5642776" y="517140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římá spojovací čára 137"/>
          <p:cNvCxnSpPr/>
          <p:nvPr/>
        </p:nvCxnSpPr>
        <p:spPr>
          <a:xfrm rot="10800000" flipV="1">
            <a:off x="5642776" y="517219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ipsa 138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0" name="Přímá spojovací šipka 139"/>
          <p:cNvCxnSpPr/>
          <p:nvPr/>
        </p:nvCxnSpPr>
        <p:spPr>
          <a:xfrm>
            <a:off x="4227055" y="3972381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Elipsa 140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2" name="Přímá spojovací šipka 141"/>
          <p:cNvCxnSpPr/>
          <p:nvPr/>
        </p:nvCxnSpPr>
        <p:spPr>
          <a:xfrm rot="5400000" flipH="1" flipV="1">
            <a:off x="2932781" y="352447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Přímá spojovací čára 142"/>
          <p:cNvCxnSpPr/>
          <p:nvPr/>
        </p:nvCxnSpPr>
        <p:spPr>
          <a:xfrm rot="16200000" flipH="1">
            <a:off x="3500431" y="3000373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Přímá spojovací čára 143"/>
          <p:cNvCxnSpPr/>
          <p:nvPr/>
        </p:nvCxnSpPr>
        <p:spPr>
          <a:xfrm rot="10800000" flipV="1">
            <a:off x="3500431" y="3001167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60786" y="276303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03990" y="2907162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11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57774" y="3775304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10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5934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89074" y="568848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 rot="16200000" flipH="1">
            <a:off x="5642776" y="517140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římá spojovací čára 137"/>
          <p:cNvCxnSpPr/>
          <p:nvPr/>
        </p:nvCxnSpPr>
        <p:spPr>
          <a:xfrm rot="10800000" flipV="1">
            <a:off x="5642776" y="517219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ipsa 138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0" name="Přímá spojovací šipka 139"/>
          <p:cNvCxnSpPr/>
          <p:nvPr/>
        </p:nvCxnSpPr>
        <p:spPr>
          <a:xfrm>
            <a:off x="4227055" y="3972381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Elipsa 140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2" name="Přímá spojovací šipka 141"/>
          <p:cNvCxnSpPr/>
          <p:nvPr/>
        </p:nvCxnSpPr>
        <p:spPr>
          <a:xfrm rot="5400000" flipH="1" flipV="1">
            <a:off x="2932781" y="352447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Přímá spojovací čára 142"/>
          <p:cNvCxnSpPr/>
          <p:nvPr/>
        </p:nvCxnSpPr>
        <p:spPr>
          <a:xfrm rot="16200000" flipH="1">
            <a:off x="3500431" y="3000373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Přímá spojovací čára 143"/>
          <p:cNvCxnSpPr/>
          <p:nvPr/>
        </p:nvCxnSpPr>
        <p:spPr>
          <a:xfrm rot="10800000" flipV="1">
            <a:off x="3500431" y="3001167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Elipsa 144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6" name="Přímá spojovací šipka 145"/>
          <p:cNvCxnSpPr/>
          <p:nvPr/>
        </p:nvCxnSpPr>
        <p:spPr>
          <a:xfrm rot="5400000" flipH="1" flipV="1">
            <a:off x="3791398" y="353536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60786" y="276303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47534" y="28853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57774" y="3775304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10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1171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79548" y="568848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 rot="16200000" flipH="1">
            <a:off x="5642776" y="517140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římá spojovací čára 137"/>
          <p:cNvCxnSpPr/>
          <p:nvPr/>
        </p:nvCxnSpPr>
        <p:spPr>
          <a:xfrm rot="10800000" flipV="1">
            <a:off x="5642776" y="517219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ipsa 138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0" name="Přímá spojovací šipka 139"/>
          <p:cNvCxnSpPr/>
          <p:nvPr/>
        </p:nvCxnSpPr>
        <p:spPr>
          <a:xfrm>
            <a:off x="4227055" y="3970338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Elipsa 140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2" name="Přímá spojovací šipka 141"/>
          <p:cNvCxnSpPr/>
          <p:nvPr/>
        </p:nvCxnSpPr>
        <p:spPr>
          <a:xfrm rot="5400000" flipH="1" flipV="1">
            <a:off x="2932781" y="352447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Přímá spojovací čára 142"/>
          <p:cNvCxnSpPr/>
          <p:nvPr/>
        </p:nvCxnSpPr>
        <p:spPr>
          <a:xfrm rot="16200000" flipH="1">
            <a:off x="3500431" y="3000373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Přímá spojovací čára 143"/>
          <p:cNvCxnSpPr/>
          <p:nvPr/>
        </p:nvCxnSpPr>
        <p:spPr>
          <a:xfrm rot="10800000" flipV="1">
            <a:off x="3500431" y="3001167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Elipsa 144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6" name="Přímá spojovací šipka 145"/>
          <p:cNvCxnSpPr/>
          <p:nvPr/>
        </p:nvCxnSpPr>
        <p:spPr>
          <a:xfrm rot="5400000" flipH="1" flipV="1">
            <a:off x="3791398" y="353536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Zadání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88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8842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6" name="TextovéPole 95"/>
          <p:cNvSpPr txBox="1"/>
          <p:nvPr/>
        </p:nvSpPr>
        <p:spPr>
          <a:xfrm>
            <a:off x="357158" y="1773784"/>
            <a:ext cx="842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Máme zadanou čtvercovou síť a za úkol nalézt nejkratší cestu z bodu A do bodu B</a:t>
            </a:r>
            <a:endParaRPr lang="cs-CZ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60786" y="276303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47534" y="28853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57774" y="3775304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10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1171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79548" y="56837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 rot="16200000" flipH="1">
            <a:off x="5642776" y="517140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římá spojovací čára 137"/>
          <p:cNvCxnSpPr/>
          <p:nvPr/>
        </p:nvCxnSpPr>
        <p:spPr>
          <a:xfrm rot="10800000" flipV="1">
            <a:off x="5642776" y="517219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ipsa 138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0" name="Přímá spojovací šipka 139"/>
          <p:cNvCxnSpPr/>
          <p:nvPr/>
        </p:nvCxnSpPr>
        <p:spPr>
          <a:xfrm>
            <a:off x="4231818" y="3972381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Elipsa 140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2" name="Přímá spojovací šipka 141"/>
          <p:cNvCxnSpPr/>
          <p:nvPr/>
        </p:nvCxnSpPr>
        <p:spPr>
          <a:xfrm rot="5400000" flipH="1" flipV="1">
            <a:off x="2932781" y="352447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Přímá spojovací čára 142"/>
          <p:cNvCxnSpPr/>
          <p:nvPr/>
        </p:nvCxnSpPr>
        <p:spPr>
          <a:xfrm rot="16200000" flipH="1">
            <a:off x="3500431" y="3000373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Přímá spojovací čára 143"/>
          <p:cNvCxnSpPr/>
          <p:nvPr/>
        </p:nvCxnSpPr>
        <p:spPr>
          <a:xfrm rot="10800000" flipV="1">
            <a:off x="3500431" y="3001167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Elipsa 144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6" name="Přímá spojovací šipka 145"/>
          <p:cNvCxnSpPr/>
          <p:nvPr/>
        </p:nvCxnSpPr>
        <p:spPr>
          <a:xfrm rot="5400000" flipH="1" flipV="1">
            <a:off x="3791398" y="353536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Elipsa 147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9" name="Přímá spojovací šipka 148"/>
          <p:cNvCxnSpPr/>
          <p:nvPr/>
        </p:nvCxnSpPr>
        <p:spPr>
          <a:xfrm>
            <a:off x="5082952" y="482646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60786" y="276303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47534" y="28853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601318" y="374264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9092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6496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5934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84311" y="568848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 rot="16200000" flipH="1">
            <a:off x="5642776" y="517140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římá spojovací čára 137"/>
          <p:cNvCxnSpPr/>
          <p:nvPr/>
        </p:nvCxnSpPr>
        <p:spPr>
          <a:xfrm rot="10800000" flipV="1">
            <a:off x="5642776" y="517219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ipsa 138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0" name="Přímá spojovací šipka 139"/>
          <p:cNvCxnSpPr/>
          <p:nvPr/>
        </p:nvCxnSpPr>
        <p:spPr>
          <a:xfrm>
            <a:off x="4231818" y="3972381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Elipsa 140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2" name="Přímá spojovací šipka 141"/>
          <p:cNvCxnSpPr/>
          <p:nvPr/>
        </p:nvCxnSpPr>
        <p:spPr>
          <a:xfrm rot="5400000" flipH="1" flipV="1">
            <a:off x="2932781" y="352447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Přímá spojovací čára 142"/>
          <p:cNvCxnSpPr/>
          <p:nvPr/>
        </p:nvCxnSpPr>
        <p:spPr>
          <a:xfrm rot="16200000" flipH="1">
            <a:off x="3500431" y="3000373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Přímá spojovací čára 143"/>
          <p:cNvCxnSpPr/>
          <p:nvPr/>
        </p:nvCxnSpPr>
        <p:spPr>
          <a:xfrm rot="10800000" flipV="1">
            <a:off x="3500431" y="3001167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Elipsa 144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6" name="Přímá spojovací šipka 145"/>
          <p:cNvCxnSpPr/>
          <p:nvPr/>
        </p:nvCxnSpPr>
        <p:spPr>
          <a:xfrm rot="5400000" flipH="1" flipV="1">
            <a:off x="3791398" y="353536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Elipsa 147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9" name="Přímá spojovací šipka 148"/>
          <p:cNvCxnSpPr/>
          <p:nvPr/>
        </p:nvCxnSpPr>
        <p:spPr>
          <a:xfrm>
            <a:off x="5082952" y="483122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60786" y="276303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47534" y="28853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601318" y="374264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1171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89074" y="568848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 rot="16200000" flipH="1">
            <a:off x="5642776" y="517140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římá spojovací čára 137"/>
          <p:cNvCxnSpPr/>
          <p:nvPr/>
        </p:nvCxnSpPr>
        <p:spPr>
          <a:xfrm rot="10800000" flipV="1">
            <a:off x="5642776" y="517219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ipsa 138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0" name="Přímá spojovací šipka 139"/>
          <p:cNvCxnSpPr/>
          <p:nvPr/>
        </p:nvCxnSpPr>
        <p:spPr>
          <a:xfrm>
            <a:off x="4227055" y="3972381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Elipsa 140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2" name="Přímá spojovací šipka 141"/>
          <p:cNvCxnSpPr/>
          <p:nvPr/>
        </p:nvCxnSpPr>
        <p:spPr>
          <a:xfrm rot="5400000" flipH="1" flipV="1">
            <a:off x="2932781" y="352447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Přímá spojovací čára 142"/>
          <p:cNvCxnSpPr/>
          <p:nvPr/>
        </p:nvCxnSpPr>
        <p:spPr>
          <a:xfrm rot="16200000" flipH="1">
            <a:off x="3500431" y="3000373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Přímá spojovací čára 143"/>
          <p:cNvCxnSpPr/>
          <p:nvPr/>
        </p:nvCxnSpPr>
        <p:spPr>
          <a:xfrm rot="10800000" flipV="1">
            <a:off x="3500431" y="3001167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Elipsa 144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6" name="Přímá spojovací šipka 145"/>
          <p:cNvCxnSpPr/>
          <p:nvPr/>
        </p:nvCxnSpPr>
        <p:spPr>
          <a:xfrm rot="5400000" flipH="1" flipV="1">
            <a:off x="3791398" y="353536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Elipsa 147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9" name="Přímá spojovací šipka 148"/>
          <p:cNvCxnSpPr/>
          <p:nvPr/>
        </p:nvCxnSpPr>
        <p:spPr>
          <a:xfrm>
            <a:off x="5082952" y="483122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Elipsa 146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0" name="Přímá spojovací šipka 149"/>
          <p:cNvCxnSpPr/>
          <p:nvPr/>
        </p:nvCxnSpPr>
        <p:spPr>
          <a:xfrm>
            <a:off x="4225696" y="3111580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60786" y="276303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47534" y="28853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57774" y="2895020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13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601318" y="374264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33689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1171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95874" y="5686431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 rot="16200000" flipH="1">
            <a:off x="5642776" y="517140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římá spojovací čára 137"/>
          <p:cNvCxnSpPr/>
          <p:nvPr/>
        </p:nvCxnSpPr>
        <p:spPr>
          <a:xfrm rot="10800000" flipV="1">
            <a:off x="5642776" y="517219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ipsa 138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0" name="Přímá spojovací šipka 139"/>
          <p:cNvCxnSpPr/>
          <p:nvPr/>
        </p:nvCxnSpPr>
        <p:spPr>
          <a:xfrm>
            <a:off x="4231818" y="3972381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Elipsa 140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2" name="Přímá spojovací šipka 141"/>
          <p:cNvCxnSpPr/>
          <p:nvPr/>
        </p:nvCxnSpPr>
        <p:spPr>
          <a:xfrm rot="5400000" flipH="1" flipV="1">
            <a:off x="2932781" y="352447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Přímá spojovací čára 142"/>
          <p:cNvCxnSpPr/>
          <p:nvPr/>
        </p:nvCxnSpPr>
        <p:spPr>
          <a:xfrm rot="16200000" flipH="1">
            <a:off x="3500431" y="3000373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Přímá spojovací čára 143"/>
          <p:cNvCxnSpPr/>
          <p:nvPr/>
        </p:nvCxnSpPr>
        <p:spPr>
          <a:xfrm rot="10800000" flipV="1">
            <a:off x="3500431" y="3001167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Elipsa 144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6" name="Přímá spojovací šipka 145"/>
          <p:cNvCxnSpPr/>
          <p:nvPr/>
        </p:nvCxnSpPr>
        <p:spPr>
          <a:xfrm rot="5400000" flipH="1" flipV="1">
            <a:off x="3791398" y="353536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Elipsa 147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9" name="Přímá spojovací šipka 148"/>
          <p:cNvCxnSpPr/>
          <p:nvPr/>
        </p:nvCxnSpPr>
        <p:spPr>
          <a:xfrm>
            <a:off x="5082952" y="483122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Elipsa 146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0" name="Přímá spojovací šipka 149"/>
          <p:cNvCxnSpPr/>
          <p:nvPr/>
        </p:nvCxnSpPr>
        <p:spPr>
          <a:xfrm>
            <a:off x="4225696" y="3111580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60786" y="276303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47534" y="28853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57774" y="2895020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13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601318" y="374264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6160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1171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79548" y="568848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 rot="16200000" flipH="1">
            <a:off x="5642776" y="517140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římá spojovací čára 137"/>
          <p:cNvCxnSpPr/>
          <p:nvPr/>
        </p:nvCxnSpPr>
        <p:spPr>
          <a:xfrm rot="10800000" flipV="1">
            <a:off x="5642776" y="517219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ipsa 138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0" name="Přímá spojovací šipka 139"/>
          <p:cNvCxnSpPr/>
          <p:nvPr/>
        </p:nvCxnSpPr>
        <p:spPr>
          <a:xfrm>
            <a:off x="4231818" y="3972381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Elipsa 140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2" name="Přímá spojovací šipka 141"/>
          <p:cNvCxnSpPr/>
          <p:nvPr/>
        </p:nvCxnSpPr>
        <p:spPr>
          <a:xfrm rot="5400000" flipH="1" flipV="1">
            <a:off x="2932781" y="352447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Přímá spojovací čára 142"/>
          <p:cNvCxnSpPr/>
          <p:nvPr/>
        </p:nvCxnSpPr>
        <p:spPr>
          <a:xfrm rot="16200000" flipH="1">
            <a:off x="3500431" y="3000373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Přímá spojovací čára 143"/>
          <p:cNvCxnSpPr/>
          <p:nvPr/>
        </p:nvCxnSpPr>
        <p:spPr>
          <a:xfrm rot="10800000" flipV="1">
            <a:off x="3500431" y="3001167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Elipsa 144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6" name="Přímá spojovací šipka 145"/>
          <p:cNvCxnSpPr/>
          <p:nvPr/>
        </p:nvCxnSpPr>
        <p:spPr>
          <a:xfrm rot="5400000" flipH="1" flipV="1">
            <a:off x="3791398" y="353536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Elipsa 147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9" name="Přímá spojovací šipka 148"/>
          <p:cNvCxnSpPr/>
          <p:nvPr/>
        </p:nvCxnSpPr>
        <p:spPr>
          <a:xfrm>
            <a:off x="5082952" y="483122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Elipsa 146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0" name="Přímá spojovací šipka 149"/>
          <p:cNvCxnSpPr/>
          <p:nvPr/>
        </p:nvCxnSpPr>
        <p:spPr>
          <a:xfrm>
            <a:off x="4225696" y="3111580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Elipsa 150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2" name="Přímá spojovací šipka 151"/>
          <p:cNvCxnSpPr/>
          <p:nvPr/>
        </p:nvCxnSpPr>
        <p:spPr>
          <a:xfrm rot="5400000" flipH="1" flipV="1">
            <a:off x="5504321" y="439738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60786" y="276303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47534" y="28853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57774" y="289502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10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601318" y="374264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1171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84311" y="56837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 rot="16200000" flipH="1">
            <a:off x="5642776" y="517140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římá spojovací čára 137"/>
          <p:cNvCxnSpPr/>
          <p:nvPr/>
        </p:nvCxnSpPr>
        <p:spPr>
          <a:xfrm rot="10800000" flipV="1">
            <a:off x="5642776" y="517219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ipsa 138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0" name="Přímá spojovací šipka 139"/>
          <p:cNvCxnSpPr/>
          <p:nvPr/>
        </p:nvCxnSpPr>
        <p:spPr>
          <a:xfrm>
            <a:off x="4231818" y="3972381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Elipsa 140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2" name="Přímá spojovací šipka 141"/>
          <p:cNvCxnSpPr/>
          <p:nvPr/>
        </p:nvCxnSpPr>
        <p:spPr>
          <a:xfrm rot="5400000" flipH="1" flipV="1">
            <a:off x="2932781" y="352447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Přímá spojovací čára 142"/>
          <p:cNvCxnSpPr/>
          <p:nvPr/>
        </p:nvCxnSpPr>
        <p:spPr>
          <a:xfrm rot="16200000" flipH="1">
            <a:off x="3500431" y="3000373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Přímá spojovací čára 143"/>
          <p:cNvCxnSpPr/>
          <p:nvPr/>
        </p:nvCxnSpPr>
        <p:spPr>
          <a:xfrm rot="10800000" flipV="1">
            <a:off x="3500431" y="3001167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Elipsa 144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6" name="Přímá spojovací šipka 145"/>
          <p:cNvCxnSpPr/>
          <p:nvPr/>
        </p:nvCxnSpPr>
        <p:spPr>
          <a:xfrm rot="5400000" flipH="1" flipV="1">
            <a:off x="3791398" y="353536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Elipsa 147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9" name="Přímá spojovací šipka 148"/>
          <p:cNvCxnSpPr/>
          <p:nvPr/>
        </p:nvCxnSpPr>
        <p:spPr>
          <a:xfrm>
            <a:off x="5082952" y="483122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Elipsa 146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0" name="Přímá spojovací šipka 149"/>
          <p:cNvCxnSpPr/>
          <p:nvPr/>
        </p:nvCxnSpPr>
        <p:spPr>
          <a:xfrm>
            <a:off x="4225696" y="3111580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Elipsa 150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2" name="Přímá spojovací šipka 151"/>
          <p:cNvCxnSpPr/>
          <p:nvPr/>
        </p:nvCxnSpPr>
        <p:spPr>
          <a:xfrm rot="5400000" flipH="1" flipV="1">
            <a:off x="5504321" y="439738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60786" y="276303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47534" y="28853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57774" y="289502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10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601318" y="374264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689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1171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84311" y="568848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 rot="16200000" flipH="1">
            <a:off x="5642776" y="517140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římá spojovací čára 137"/>
          <p:cNvCxnSpPr/>
          <p:nvPr/>
        </p:nvCxnSpPr>
        <p:spPr>
          <a:xfrm rot="10800000" flipV="1">
            <a:off x="5642776" y="517219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ipsa 138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0" name="Přímá spojovací šipka 139"/>
          <p:cNvCxnSpPr/>
          <p:nvPr/>
        </p:nvCxnSpPr>
        <p:spPr>
          <a:xfrm>
            <a:off x="4231818" y="3972381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Elipsa 140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2" name="Přímá spojovací šipka 141"/>
          <p:cNvCxnSpPr/>
          <p:nvPr/>
        </p:nvCxnSpPr>
        <p:spPr>
          <a:xfrm rot="5400000" flipH="1" flipV="1">
            <a:off x="2932781" y="352447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Přímá spojovací čára 142"/>
          <p:cNvCxnSpPr/>
          <p:nvPr/>
        </p:nvCxnSpPr>
        <p:spPr>
          <a:xfrm rot="16200000" flipH="1">
            <a:off x="3500431" y="3000373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Přímá spojovací čára 143"/>
          <p:cNvCxnSpPr/>
          <p:nvPr/>
        </p:nvCxnSpPr>
        <p:spPr>
          <a:xfrm rot="10800000" flipV="1">
            <a:off x="3500431" y="3001167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Elipsa 144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6" name="Přímá spojovací šipka 145"/>
          <p:cNvCxnSpPr/>
          <p:nvPr/>
        </p:nvCxnSpPr>
        <p:spPr>
          <a:xfrm rot="5400000" flipH="1" flipV="1">
            <a:off x="3791398" y="3530600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Elipsa 147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9" name="Přímá spojovací šipka 148"/>
          <p:cNvCxnSpPr/>
          <p:nvPr/>
        </p:nvCxnSpPr>
        <p:spPr>
          <a:xfrm>
            <a:off x="5082952" y="483122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Elipsa 146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0" name="Přímá spojovací šipka 149"/>
          <p:cNvCxnSpPr/>
          <p:nvPr/>
        </p:nvCxnSpPr>
        <p:spPr>
          <a:xfrm>
            <a:off x="4225696" y="3111580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Elipsa 150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2" name="Přímá spojovací šipka 151"/>
          <p:cNvCxnSpPr/>
          <p:nvPr/>
        </p:nvCxnSpPr>
        <p:spPr>
          <a:xfrm rot="5400000" flipH="1" flipV="1">
            <a:off x="5499558" y="439738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Elipsa 152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4" name="Přímá spojovací šipka 153"/>
          <p:cNvCxnSpPr/>
          <p:nvPr/>
        </p:nvCxnSpPr>
        <p:spPr>
          <a:xfrm rot="5400000" flipH="1" flipV="1">
            <a:off x="5498427" y="3529241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60786" y="276303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47534" y="28853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57774" y="289502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10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601318" y="374264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25696" y="568510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4375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1422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1171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84311" y="568848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 rot="16200000" flipH="1">
            <a:off x="5642776" y="517140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římá spojovací čára 137"/>
          <p:cNvCxnSpPr/>
          <p:nvPr/>
        </p:nvCxnSpPr>
        <p:spPr>
          <a:xfrm rot="10800000" flipV="1">
            <a:off x="5642776" y="517219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ipsa 138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0" name="Přímá spojovací šipka 139"/>
          <p:cNvCxnSpPr/>
          <p:nvPr/>
        </p:nvCxnSpPr>
        <p:spPr>
          <a:xfrm>
            <a:off x="4231818" y="3972381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Elipsa 140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2" name="Přímá spojovací šipka 141"/>
          <p:cNvCxnSpPr/>
          <p:nvPr/>
        </p:nvCxnSpPr>
        <p:spPr>
          <a:xfrm rot="5400000" flipH="1" flipV="1">
            <a:off x="2932781" y="352447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Přímá spojovací čára 142"/>
          <p:cNvCxnSpPr/>
          <p:nvPr/>
        </p:nvCxnSpPr>
        <p:spPr>
          <a:xfrm rot="16200000" flipH="1">
            <a:off x="3500431" y="3000373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Přímá spojovací čára 143"/>
          <p:cNvCxnSpPr/>
          <p:nvPr/>
        </p:nvCxnSpPr>
        <p:spPr>
          <a:xfrm rot="10800000" flipV="1">
            <a:off x="3500431" y="3001167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Elipsa 144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6" name="Přímá spojovací šipka 145"/>
          <p:cNvCxnSpPr/>
          <p:nvPr/>
        </p:nvCxnSpPr>
        <p:spPr>
          <a:xfrm rot="5400000" flipH="1" flipV="1">
            <a:off x="3791398" y="353536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Elipsa 147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9" name="Přímá spojovací šipka 148"/>
          <p:cNvCxnSpPr/>
          <p:nvPr/>
        </p:nvCxnSpPr>
        <p:spPr>
          <a:xfrm>
            <a:off x="5082952" y="483122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Elipsa 146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0" name="Přímá spojovací šipka 149"/>
          <p:cNvCxnSpPr/>
          <p:nvPr/>
        </p:nvCxnSpPr>
        <p:spPr>
          <a:xfrm>
            <a:off x="4225696" y="3111580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Elipsa 150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2" name="Přímá spojovací šipka 151"/>
          <p:cNvCxnSpPr/>
          <p:nvPr/>
        </p:nvCxnSpPr>
        <p:spPr>
          <a:xfrm rot="5400000" flipH="1" flipV="1">
            <a:off x="5504321" y="439738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Elipsa 152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4" name="Přímá spojovací šipka 153"/>
          <p:cNvCxnSpPr/>
          <p:nvPr/>
        </p:nvCxnSpPr>
        <p:spPr>
          <a:xfrm rot="5400000" flipH="1" flipV="1">
            <a:off x="5498427" y="3529241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ovéPole 154"/>
          <p:cNvSpPr txBox="1"/>
          <p:nvPr/>
        </p:nvSpPr>
        <p:spPr>
          <a:xfrm>
            <a:off x="428596" y="1785926"/>
            <a:ext cx="79383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Nyní máme všechny body v množině navštívených, výpočet máme ukončen. </a:t>
            </a:r>
          </a:p>
          <a:p>
            <a:r>
              <a:rPr lang="cs-CZ" dirty="0" err="1" smtClean="0"/>
              <a:t>Bellmanův</a:t>
            </a:r>
            <a:r>
              <a:rPr lang="cs-CZ" dirty="0" smtClean="0"/>
              <a:t> princip je ale založen také na zpětném chodu.</a:t>
            </a:r>
          </a:p>
          <a:p>
            <a:r>
              <a:rPr lang="cs-CZ" dirty="0" smtClean="0"/>
              <a:t> Zpětným chodem vyznačíme nejkratší cestu.</a:t>
            </a:r>
            <a:endParaRPr lang="cs-CZ" dirty="0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169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1222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57674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60786" y="276303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18664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18664" y="37970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86806" y="2939820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47534" y="28853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57774" y="289502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10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97430" y="37522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54948" y="37644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601318" y="374264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33176" y="46421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604790" y="46434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612204" y="54776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0070C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/>
          <p:nvPr/>
        </p:nvCxnSpPr>
        <p:spPr>
          <a:xfrm rot="5400000" flipH="1" flipV="1">
            <a:off x="2928926" y="5249875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ovací čára 118"/>
          <p:cNvCxnSpPr/>
          <p:nvPr/>
        </p:nvCxnSpPr>
        <p:spPr>
          <a:xfrm rot="16200000" flipH="1">
            <a:off x="3500431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ovací čára 119"/>
          <p:cNvCxnSpPr/>
          <p:nvPr/>
        </p:nvCxnSpPr>
        <p:spPr>
          <a:xfrm rot="10800000" flipV="1">
            <a:off x="3500431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Elipsa 117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1" name="Přímá spojovací šipka 120"/>
          <p:cNvCxnSpPr/>
          <p:nvPr/>
        </p:nvCxnSpPr>
        <p:spPr>
          <a:xfrm>
            <a:off x="4216170" y="5682130"/>
            <a:ext cx="500066" cy="1588"/>
          </a:xfrm>
          <a:prstGeom prst="straightConnector1">
            <a:avLst/>
          </a:prstGeom>
          <a:ln w="19050">
            <a:solidFill>
              <a:srgbClr val="0070C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Elipsa 95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2" name="Přímá spojovací šipka 121"/>
          <p:cNvCxnSpPr/>
          <p:nvPr/>
        </p:nvCxnSpPr>
        <p:spPr>
          <a:xfrm rot="5400000" flipH="1" flipV="1">
            <a:off x="3791397" y="523898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ovací čára 122"/>
          <p:cNvCxnSpPr/>
          <p:nvPr/>
        </p:nvCxnSpPr>
        <p:spPr>
          <a:xfrm rot="16200000" flipH="1">
            <a:off x="4368573" y="471488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ovací čára 123"/>
          <p:cNvCxnSpPr/>
          <p:nvPr/>
        </p:nvCxnSpPr>
        <p:spPr>
          <a:xfrm rot="10800000" flipV="1">
            <a:off x="4368573" y="471567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Elipsa 124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6" name="Přímá spojovací šipka 125"/>
          <p:cNvCxnSpPr/>
          <p:nvPr/>
        </p:nvCxnSpPr>
        <p:spPr>
          <a:xfrm rot="5400000" flipH="1" flipV="1">
            <a:off x="3789809" y="438173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Elipsa 126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8" name="Přímá spojovací šipka 127"/>
          <p:cNvCxnSpPr/>
          <p:nvPr/>
        </p:nvCxnSpPr>
        <p:spPr>
          <a:xfrm rot="5400000" flipH="1" flipV="1">
            <a:off x="2933771" y="439261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římá spojovací čára 128"/>
          <p:cNvCxnSpPr/>
          <p:nvPr/>
        </p:nvCxnSpPr>
        <p:spPr>
          <a:xfrm rot="16200000" flipH="1">
            <a:off x="3500431" y="3857628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římá spojovací čára 129"/>
          <p:cNvCxnSpPr/>
          <p:nvPr/>
        </p:nvCxnSpPr>
        <p:spPr>
          <a:xfrm rot="10800000" flipV="1">
            <a:off x="3500431" y="3858422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Elipsa 13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2" name="Přímá spojovací šipka 131"/>
          <p:cNvCxnSpPr/>
          <p:nvPr/>
        </p:nvCxnSpPr>
        <p:spPr>
          <a:xfrm rot="5400000" flipH="1" flipV="1">
            <a:off x="4641171" y="5243752"/>
            <a:ext cx="500066" cy="1588"/>
          </a:xfrm>
          <a:prstGeom prst="straightConnector1">
            <a:avLst/>
          </a:prstGeom>
          <a:ln w="19050">
            <a:solidFill>
              <a:srgbClr val="0070C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římá spojovací čára 132"/>
          <p:cNvCxnSpPr/>
          <p:nvPr/>
        </p:nvCxnSpPr>
        <p:spPr>
          <a:xfrm rot="16200000" flipH="1">
            <a:off x="4786315" y="4286257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římá spojovací čára 133"/>
          <p:cNvCxnSpPr/>
          <p:nvPr/>
        </p:nvCxnSpPr>
        <p:spPr>
          <a:xfrm rot="10800000" flipV="1">
            <a:off x="4786315" y="4287051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Elipsa 135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7" name="Přímá spojovací šipka 136"/>
          <p:cNvCxnSpPr/>
          <p:nvPr/>
        </p:nvCxnSpPr>
        <p:spPr>
          <a:xfrm>
            <a:off x="5089074" y="5688482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 rot="16200000" flipH="1">
            <a:off x="5642776" y="5171405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římá spojovací čára 137"/>
          <p:cNvCxnSpPr/>
          <p:nvPr/>
        </p:nvCxnSpPr>
        <p:spPr>
          <a:xfrm rot="10800000" flipV="1">
            <a:off x="5642776" y="5172199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ipsa 138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0" name="Přímá spojovací šipka 139"/>
          <p:cNvCxnSpPr/>
          <p:nvPr/>
        </p:nvCxnSpPr>
        <p:spPr>
          <a:xfrm>
            <a:off x="4231818" y="3972381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Elipsa 140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2" name="Přímá spojovací šipka 141"/>
          <p:cNvCxnSpPr/>
          <p:nvPr/>
        </p:nvCxnSpPr>
        <p:spPr>
          <a:xfrm rot="5400000" flipH="1" flipV="1">
            <a:off x="2932781" y="352447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Přímá spojovací čára 142"/>
          <p:cNvCxnSpPr/>
          <p:nvPr/>
        </p:nvCxnSpPr>
        <p:spPr>
          <a:xfrm rot="16200000" flipH="1">
            <a:off x="3500431" y="3000373"/>
            <a:ext cx="214314" cy="21431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Přímá spojovací čára 143"/>
          <p:cNvCxnSpPr/>
          <p:nvPr/>
        </p:nvCxnSpPr>
        <p:spPr>
          <a:xfrm rot="10800000" flipV="1">
            <a:off x="3500431" y="3001167"/>
            <a:ext cx="215108" cy="2135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Elipsa 144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6" name="Přímá spojovací šipka 145"/>
          <p:cNvCxnSpPr/>
          <p:nvPr/>
        </p:nvCxnSpPr>
        <p:spPr>
          <a:xfrm rot="5400000" flipH="1" flipV="1">
            <a:off x="3791398" y="3535363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Elipsa 147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9" name="Přímá spojovací šipka 148"/>
          <p:cNvCxnSpPr/>
          <p:nvPr/>
        </p:nvCxnSpPr>
        <p:spPr>
          <a:xfrm>
            <a:off x="5078189" y="4826462"/>
            <a:ext cx="500066" cy="1588"/>
          </a:xfrm>
          <a:prstGeom prst="straightConnector1">
            <a:avLst/>
          </a:prstGeom>
          <a:ln w="19050">
            <a:solidFill>
              <a:srgbClr val="0070C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Elipsa 146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0" name="Přímá spojovací šipka 149"/>
          <p:cNvCxnSpPr/>
          <p:nvPr/>
        </p:nvCxnSpPr>
        <p:spPr>
          <a:xfrm>
            <a:off x="4225696" y="3104468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Elipsa 150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2" name="Přímá spojovací šipka 151"/>
          <p:cNvCxnSpPr/>
          <p:nvPr/>
        </p:nvCxnSpPr>
        <p:spPr>
          <a:xfrm rot="5400000" flipH="1" flipV="1">
            <a:off x="5504321" y="4397383"/>
            <a:ext cx="500066" cy="1588"/>
          </a:xfrm>
          <a:prstGeom prst="straightConnector1">
            <a:avLst/>
          </a:prstGeom>
          <a:ln w="19050">
            <a:solidFill>
              <a:srgbClr val="0070C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Elipsa 152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4" name="Přímá spojovací šipka 153"/>
          <p:cNvCxnSpPr/>
          <p:nvPr/>
        </p:nvCxnSpPr>
        <p:spPr>
          <a:xfrm rot="5400000" flipH="1" flipV="1">
            <a:off x="5498427" y="3529241"/>
            <a:ext cx="500066" cy="1588"/>
          </a:xfrm>
          <a:prstGeom prst="straightConnector1">
            <a:avLst/>
          </a:prstGeom>
          <a:ln w="19050">
            <a:solidFill>
              <a:srgbClr val="0070C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ovéPole 155"/>
          <p:cNvSpPr txBox="1"/>
          <p:nvPr/>
        </p:nvSpPr>
        <p:spPr>
          <a:xfrm flipH="1">
            <a:off x="617191" y="6072206"/>
            <a:ext cx="7883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Nejkratší cesta z bodu A do bodu B má vzdálenost 10</a:t>
            </a:r>
            <a:endParaRPr lang="cs-CZ" dirty="0"/>
          </a:p>
        </p:txBody>
      </p:sp>
      <p:sp>
        <p:nvSpPr>
          <p:cNvPr id="157" name="TextovéPole 156"/>
          <p:cNvSpPr txBox="1"/>
          <p:nvPr/>
        </p:nvSpPr>
        <p:spPr>
          <a:xfrm>
            <a:off x="428596" y="1785926"/>
            <a:ext cx="79383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Nyní máme všechny body v množině navštívených, výpočet máme ukončen. </a:t>
            </a:r>
          </a:p>
          <a:p>
            <a:r>
              <a:rPr lang="cs-CZ" dirty="0" err="1" smtClean="0"/>
              <a:t>Bellmanův</a:t>
            </a:r>
            <a:r>
              <a:rPr lang="cs-CZ" dirty="0" smtClean="0"/>
              <a:t> princip je ale založen také na zpětném chodu.</a:t>
            </a:r>
          </a:p>
          <a:p>
            <a:r>
              <a:rPr lang="cs-CZ" dirty="0" smtClean="0"/>
              <a:t> Zpětným chodem vyznačíme nejkratší cestu.</a:t>
            </a:r>
            <a:endParaRPr lang="cs-CZ" dirty="0"/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Zadání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88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8842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6" name="TextovéPole 95"/>
          <p:cNvSpPr txBox="1"/>
          <p:nvPr/>
        </p:nvSpPr>
        <p:spPr>
          <a:xfrm>
            <a:off x="428596" y="1782537"/>
            <a:ext cx="7593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 daném příkladě pracujeme s dvěma množinami. Množina navštívených</a:t>
            </a:r>
          </a:p>
          <a:p>
            <a:r>
              <a:rPr lang="cs-CZ" dirty="0" smtClean="0"/>
              <a:t> a nenavštívených bodů.</a:t>
            </a:r>
            <a:endParaRPr lang="cs-CZ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88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8842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6" name="TextovéPole 95"/>
          <p:cNvSpPr txBox="1"/>
          <p:nvPr/>
        </p:nvSpPr>
        <p:spPr>
          <a:xfrm>
            <a:off x="357158" y="1785926"/>
            <a:ext cx="7898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Zvolíme startovací bod, přiřadíme mu hodnotu nula a všechny ostatní body </a:t>
            </a:r>
          </a:p>
          <a:p>
            <a:r>
              <a:rPr lang="cs-CZ" dirty="0" smtClean="0"/>
              <a:t>mají hodnotu nekonečno.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07778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07778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00364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65034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65034" y="3774048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65034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22290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22290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572132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65034" y="548856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22290" y="548856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579546" y="548856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88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8842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6" name="TextovéPole 95"/>
          <p:cNvSpPr txBox="1"/>
          <p:nvPr/>
        </p:nvSpPr>
        <p:spPr>
          <a:xfrm>
            <a:off x="357158" y="1785926"/>
            <a:ext cx="86405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Najdeme bod s nejmenší hodnotou a ohodnotíme další uzly o vzdálenosti.</a:t>
            </a:r>
          </a:p>
          <a:p>
            <a:r>
              <a:rPr lang="cs-CZ" dirty="0" smtClean="0"/>
              <a:t>Pokud bude hodnota menší jako hodnota v bodě uložená, přepíšeme ji.</a:t>
            </a:r>
          </a:p>
          <a:p>
            <a:r>
              <a:rPr lang="cs-CZ" dirty="0" smtClean="0"/>
              <a:t>Pokud ovšem hodnota menší nebude, necháme v něm uloženou předešlou hodnotu</a:t>
            </a:r>
          </a:p>
          <a:p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07778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07778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65034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65034" y="3774048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65034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22290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22290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572132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22290" y="548856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579546" y="548856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88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8842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6" name="TextovéPole 95"/>
          <p:cNvSpPr txBox="1"/>
          <p:nvPr/>
        </p:nvSpPr>
        <p:spPr>
          <a:xfrm>
            <a:off x="357158" y="1785926"/>
            <a:ext cx="85282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Najdeme bod s nejmenší hodnotou přesuneme ho do množiny navštívených bodů </a:t>
            </a:r>
          </a:p>
          <a:p>
            <a:r>
              <a:rPr lang="cs-CZ" dirty="0" smtClean="0"/>
              <a:t>a označíme jeho předchůdce. 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07778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07778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65034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65034" y="3774048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65034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22290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22290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572132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22290" y="548856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579546" y="548856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88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8842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6" name="TextovéPole 95"/>
          <p:cNvSpPr txBox="1"/>
          <p:nvPr/>
        </p:nvSpPr>
        <p:spPr>
          <a:xfrm>
            <a:off x="442619" y="1785926"/>
            <a:ext cx="5477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Z daného bodu ohodnotíme další uzly o vzdálenosti.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07778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07778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65034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65034" y="3774048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86806" y="4609532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22290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22290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572132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579546" y="548856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 příkladu:</a:t>
            </a:r>
            <a:endParaRPr lang="cs-CZ" sz="3000" dirty="0"/>
          </a:p>
        </p:txBody>
      </p:sp>
      <p:sp>
        <p:nvSpPr>
          <p:cNvPr id="5" name="Elipsa 4"/>
          <p:cNvSpPr/>
          <p:nvPr/>
        </p:nvSpPr>
        <p:spPr>
          <a:xfrm>
            <a:off x="5572132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572132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572132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572132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714876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714876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4714876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4714876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857620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7620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857620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3000364" y="2928934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3000364" y="3786190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Elipsa 19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2" name="Přímá spojovací čára 21"/>
          <p:cNvCxnSpPr>
            <a:stCxn id="17" idx="6"/>
            <a:endCxn id="13" idx="2"/>
          </p:cNvCxnSpPr>
          <p:nvPr/>
        </p:nvCxnSpPr>
        <p:spPr>
          <a:xfrm>
            <a:off x="3357554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stCxn id="17" idx="4"/>
            <a:endCxn id="18" idx="0"/>
          </p:cNvCxnSpPr>
          <p:nvPr/>
        </p:nvCxnSpPr>
        <p:spPr>
          <a:xfrm rot="5400000">
            <a:off x="2928926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>
            <a:stCxn id="18" idx="4"/>
            <a:endCxn id="19" idx="0"/>
          </p:cNvCxnSpPr>
          <p:nvPr/>
        </p:nvCxnSpPr>
        <p:spPr>
          <a:xfrm rot="5400000">
            <a:off x="2928926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>
            <a:stCxn id="19" idx="4"/>
            <a:endCxn id="20" idx="0"/>
          </p:cNvCxnSpPr>
          <p:nvPr/>
        </p:nvCxnSpPr>
        <p:spPr>
          <a:xfrm rot="5400000">
            <a:off x="2928926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>
            <a:stCxn id="18" idx="6"/>
            <a:endCxn id="14" idx="2"/>
          </p:cNvCxnSpPr>
          <p:nvPr/>
        </p:nvCxnSpPr>
        <p:spPr>
          <a:xfrm>
            <a:off x="3357554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čára 32"/>
          <p:cNvCxnSpPr>
            <a:stCxn id="19" idx="6"/>
            <a:endCxn id="15" idx="2"/>
          </p:cNvCxnSpPr>
          <p:nvPr/>
        </p:nvCxnSpPr>
        <p:spPr>
          <a:xfrm>
            <a:off x="3357554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ovací čára 34"/>
          <p:cNvCxnSpPr>
            <a:stCxn id="20" idx="6"/>
            <a:endCxn id="16" idx="2"/>
          </p:cNvCxnSpPr>
          <p:nvPr/>
        </p:nvCxnSpPr>
        <p:spPr>
          <a:xfrm>
            <a:off x="3357554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čára 36"/>
          <p:cNvCxnSpPr>
            <a:stCxn id="13" idx="6"/>
            <a:endCxn id="9" idx="2"/>
          </p:cNvCxnSpPr>
          <p:nvPr/>
        </p:nvCxnSpPr>
        <p:spPr>
          <a:xfrm>
            <a:off x="4214810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>
            <a:stCxn id="14" idx="6"/>
            <a:endCxn id="10" idx="2"/>
          </p:cNvCxnSpPr>
          <p:nvPr/>
        </p:nvCxnSpPr>
        <p:spPr>
          <a:xfrm>
            <a:off x="4214810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>
            <a:stCxn id="15" idx="6"/>
            <a:endCxn id="11" idx="2"/>
          </p:cNvCxnSpPr>
          <p:nvPr/>
        </p:nvCxnSpPr>
        <p:spPr>
          <a:xfrm>
            <a:off x="4214810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ovací čára 42"/>
          <p:cNvCxnSpPr>
            <a:stCxn id="16" idx="6"/>
            <a:endCxn id="12" idx="2"/>
          </p:cNvCxnSpPr>
          <p:nvPr/>
        </p:nvCxnSpPr>
        <p:spPr>
          <a:xfrm>
            <a:off x="4214810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ovací čára 44"/>
          <p:cNvCxnSpPr>
            <a:stCxn id="9" idx="6"/>
            <a:endCxn id="5" idx="2"/>
          </p:cNvCxnSpPr>
          <p:nvPr/>
        </p:nvCxnSpPr>
        <p:spPr>
          <a:xfrm>
            <a:off x="5072066" y="310752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>
            <a:stCxn id="10" idx="6"/>
            <a:endCxn id="6" idx="2"/>
          </p:cNvCxnSpPr>
          <p:nvPr/>
        </p:nvCxnSpPr>
        <p:spPr>
          <a:xfrm>
            <a:off x="5072066" y="3964785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>
            <a:stCxn id="11" idx="6"/>
            <a:endCxn id="7" idx="2"/>
          </p:cNvCxnSpPr>
          <p:nvPr/>
        </p:nvCxnSpPr>
        <p:spPr>
          <a:xfrm>
            <a:off x="5072066" y="4822041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>
            <a:stCxn id="12" idx="6"/>
            <a:endCxn id="8" idx="2"/>
          </p:cNvCxnSpPr>
          <p:nvPr/>
        </p:nvCxnSpPr>
        <p:spPr>
          <a:xfrm>
            <a:off x="5072066" y="567929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>
            <a:stCxn id="13" idx="4"/>
            <a:endCxn id="14" idx="0"/>
          </p:cNvCxnSpPr>
          <p:nvPr/>
        </p:nvCxnSpPr>
        <p:spPr>
          <a:xfrm rot="5400000">
            <a:off x="3786182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ovací čára 54"/>
          <p:cNvCxnSpPr>
            <a:stCxn id="14" idx="4"/>
            <a:endCxn id="15" idx="0"/>
          </p:cNvCxnSpPr>
          <p:nvPr/>
        </p:nvCxnSpPr>
        <p:spPr>
          <a:xfrm rot="5400000">
            <a:off x="3786182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>
            <a:stCxn id="15" idx="4"/>
            <a:endCxn id="16" idx="0"/>
          </p:cNvCxnSpPr>
          <p:nvPr/>
        </p:nvCxnSpPr>
        <p:spPr>
          <a:xfrm rot="5400000">
            <a:off x="3786182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ovací čára 58"/>
          <p:cNvCxnSpPr>
            <a:stCxn id="9" idx="4"/>
            <a:endCxn id="10" idx="0"/>
          </p:cNvCxnSpPr>
          <p:nvPr/>
        </p:nvCxnSpPr>
        <p:spPr>
          <a:xfrm rot="5400000">
            <a:off x="4643438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>
            <a:stCxn id="5" idx="4"/>
            <a:endCxn id="6" idx="0"/>
          </p:cNvCxnSpPr>
          <p:nvPr/>
        </p:nvCxnSpPr>
        <p:spPr>
          <a:xfrm rot="5400000">
            <a:off x="5500694" y="3536157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>
            <a:stCxn id="6" idx="4"/>
            <a:endCxn id="7" idx="0"/>
          </p:cNvCxnSpPr>
          <p:nvPr/>
        </p:nvCxnSpPr>
        <p:spPr>
          <a:xfrm rot="5400000">
            <a:off x="5500694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ovací čára 64"/>
          <p:cNvCxnSpPr>
            <a:stCxn id="7" idx="4"/>
            <a:endCxn id="8" idx="0"/>
          </p:cNvCxnSpPr>
          <p:nvPr/>
        </p:nvCxnSpPr>
        <p:spPr>
          <a:xfrm rot="5400000">
            <a:off x="5500694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ovací čára 66"/>
          <p:cNvCxnSpPr>
            <a:stCxn id="11" idx="4"/>
            <a:endCxn id="12" idx="0"/>
          </p:cNvCxnSpPr>
          <p:nvPr/>
        </p:nvCxnSpPr>
        <p:spPr>
          <a:xfrm rot="5400000">
            <a:off x="4643438" y="5250669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ovací čára 68"/>
          <p:cNvCxnSpPr>
            <a:stCxn id="10" idx="4"/>
            <a:endCxn id="11" idx="0"/>
          </p:cNvCxnSpPr>
          <p:nvPr/>
        </p:nvCxnSpPr>
        <p:spPr>
          <a:xfrm rot="5400000">
            <a:off x="4643438" y="4393413"/>
            <a:ext cx="50006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ovéPole 69"/>
          <p:cNvSpPr txBox="1"/>
          <p:nvPr/>
        </p:nvSpPr>
        <p:spPr>
          <a:xfrm>
            <a:off x="2901772" y="33575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4330532" y="36433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5187788" y="45005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3" name="TextovéPole 72"/>
          <p:cNvSpPr txBox="1"/>
          <p:nvPr/>
        </p:nvSpPr>
        <p:spPr>
          <a:xfrm>
            <a:off x="3759028" y="50720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4" name="TextovéPole 73"/>
          <p:cNvSpPr txBox="1"/>
          <p:nvPr/>
        </p:nvSpPr>
        <p:spPr>
          <a:xfrm>
            <a:off x="3473276" y="53578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5" name="TextovéPole 74"/>
          <p:cNvSpPr txBox="1"/>
          <p:nvPr/>
        </p:nvSpPr>
        <p:spPr>
          <a:xfrm>
            <a:off x="3786182" y="421481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TextovéPole 75"/>
          <p:cNvSpPr txBox="1"/>
          <p:nvPr/>
        </p:nvSpPr>
        <p:spPr>
          <a:xfrm>
            <a:off x="4357686" y="534568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7" name="TextovéPole 76"/>
          <p:cNvSpPr txBox="1"/>
          <p:nvPr/>
        </p:nvSpPr>
        <p:spPr>
          <a:xfrm>
            <a:off x="4359386" y="278605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8" name="TextovéPole 77"/>
          <p:cNvSpPr txBox="1"/>
          <p:nvPr/>
        </p:nvSpPr>
        <p:spPr>
          <a:xfrm>
            <a:off x="5500694" y="32861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9" name="TextovéPole 78"/>
          <p:cNvSpPr txBox="1"/>
          <p:nvPr/>
        </p:nvSpPr>
        <p:spPr>
          <a:xfrm>
            <a:off x="3473276" y="4488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0" name="TextovéPole 79"/>
          <p:cNvSpPr txBox="1"/>
          <p:nvPr/>
        </p:nvSpPr>
        <p:spPr>
          <a:xfrm>
            <a:off x="4332134" y="448842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617886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2903374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5475142" y="50599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5214942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3474878" y="36311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29033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5186184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643438" y="33454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3471672" y="277391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3760630" y="334542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186184" y="53456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5502394" y="420267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616284" y="42026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2714612" y="571501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5929322" y="27024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96" name="TextovéPole 95"/>
          <p:cNvSpPr txBox="1"/>
          <p:nvPr/>
        </p:nvSpPr>
        <p:spPr>
          <a:xfrm>
            <a:off x="357158" y="1785926"/>
            <a:ext cx="7776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Vybereme z nenavštívených bodů bod, který má nejmenší hodnotu.</a:t>
            </a:r>
          </a:p>
          <a:p>
            <a:r>
              <a:rPr lang="cs-CZ" dirty="0" smtClean="0"/>
              <a:t>V tomto případě je jedno, který bod s hodnotou tři si vybereme a označíme</a:t>
            </a:r>
          </a:p>
          <a:p>
            <a:r>
              <a:rPr lang="cs-CZ" dirty="0" smtClean="0"/>
              <a:t> jeho předchůdce</a:t>
            </a:r>
            <a:endParaRPr lang="cs-CZ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031824" y="548856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99" name="Elipsa 98"/>
          <p:cNvSpPr/>
          <p:nvPr/>
        </p:nvSpPr>
        <p:spPr>
          <a:xfrm>
            <a:off x="3000364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TextovéPole 99"/>
          <p:cNvSpPr txBox="1"/>
          <p:nvPr/>
        </p:nvSpPr>
        <p:spPr>
          <a:xfrm>
            <a:off x="3007778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3007778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2" name="TextovéPole 101"/>
          <p:cNvSpPr txBox="1"/>
          <p:nvPr/>
        </p:nvSpPr>
        <p:spPr>
          <a:xfrm>
            <a:off x="3035364" y="460953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3" name="TextovéPole 102"/>
          <p:cNvSpPr txBox="1"/>
          <p:nvPr/>
        </p:nvSpPr>
        <p:spPr>
          <a:xfrm>
            <a:off x="3865034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4" name="TextovéPole 103"/>
          <p:cNvSpPr txBox="1"/>
          <p:nvPr/>
        </p:nvSpPr>
        <p:spPr>
          <a:xfrm>
            <a:off x="4714876" y="292893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5" name="TextovéPole 104"/>
          <p:cNvSpPr txBox="1"/>
          <p:nvPr/>
        </p:nvSpPr>
        <p:spPr>
          <a:xfrm>
            <a:off x="5579546" y="2916792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6" name="TextovéPole 105"/>
          <p:cNvSpPr txBox="1"/>
          <p:nvPr/>
        </p:nvSpPr>
        <p:spPr>
          <a:xfrm>
            <a:off x="3865034" y="3774048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7" name="TextovéPole 106"/>
          <p:cNvSpPr txBox="1"/>
          <p:nvPr/>
        </p:nvSpPr>
        <p:spPr>
          <a:xfrm>
            <a:off x="3879392" y="461691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08" name="TextovéPole 107"/>
          <p:cNvSpPr txBox="1"/>
          <p:nvPr/>
        </p:nvSpPr>
        <p:spPr>
          <a:xfrm>
            <a:off x="4722290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09" name="TextovéPole 108"/>
          <p:cNvSpPr txBox="1"/>
          <p:nvPr/>
        </p:nvSpPr>
        <p:spPr>
          <a:xfrm>
            <a:off x="5579546" y="378619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0" name="TextovéPole 109"/>
          <p:cNvSpPr txBox="1"/>
          <p:nvPr/>
        </p:nvSpPr>
        <p:spPr>
          <a:xfrm>
            <a:off x="4722290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1" name="TextovéPole 110"/>
          <p:cNvSpPr txBox="1"/>
          <p:nvPr/>
        </p:nvSpPr>
        <p:spPr>
          <a:xfrm>
            <a:off x="5572132" y="4631304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112" name="TextovéPole 111"/>
          <p:cNvSpPr txBox="1"/>
          <p:nvPr/>
        </p:nvSpPr>
        <p:spPr>
          <a:xfrm>
            <a:off x="3886806" y="54994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13" name="TextovéPole 112"/>
          <p:cNvSpPr txBox="1"/>
          <p:nvPr/>
        </p:nvSpPr>
        <p:spPr>
          <a:xfrm>
            <a:off x="4744062" y="54667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14" name="TextovéPole 113"/>
          <p:cNvSpPr txBox="1"/>
          <p:nvPr/>
        </p:nvSpPr>
        <p:spPr>
          <a:xfrm>
            <a:off x="5579546" y="5488560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∞</a:t>
            </a:r>
            <a:endParaRPr lang="cs-CZ" dirty="0"/>
          </a:p>
        </p:txBody>
      </p:sp>
      <p:sp>
        <p:nvSpPr>
          <p:cNvPr id="98" name="Elipsa 97"/>
          <p:cNvSpPr/>
          <p:nvPr/>
        </p:nvSpPr>
        <p:spPr>
          <a:xfrm>
            <a:off x="3857620" y="5500702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6" name="Přímá spojovací šipka 115"/>
          <p:cNvCxnSpPr>
            <a:stCxn id="99" idx="6"/>
            <a:endCxn id="98" idx="2"/>
          </p:cNvCxnSpPr>
          <p:nvPr/>
        </p:nvCxnSpPr>
        <p:spPr>
          <a:xfrm>
            <a:off x="3357554" y="5679297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Elipsa 114"/>
          <p:cNvSpPr/>
          <p:nvPr/>
        </p:nvSpPr>
        <p:spPr>
          <a:xfrm>
            <a:off x="3000364" y="4643446"/>
            <a:ext cx="357190" cy="35719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ovací šipka 116"/>
          <p:cNvCxnSpPr>
            <a:stCxn id="99" idx="0"/>
            <a:endCxn id="115" idx="4"/>
          </p:cNvCxnSpPr>
          <p:nvPr/>
        </p:nvCxnSpPr>
        <p:spPr>
          <a:xfrm rot="5400000" flipH="1" flipV="1">
            <a:off x="2928926" y="5250669"/>
            <a:ext cx="500066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667</TotalTime>
  <Words>1956</Words>
  <Application>Microsoft Office PowerPoint</Application>
  <PresentationFormat>Předvádění na obrazovce (4:3)</PresentationFormat>
  <Paragraphs>1558</Paragraphs>
  <Slides>38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38</vt:i4>
      </vt:variant>
    </vt:vector>
  </HeadingPairs>
  <TitlesOfParts>
    <vt:vector size="40" baseType="lpstr">
      <vt:lpstr>Administrativní</vt:lpstr>
      <vt:lpstr>Rovnice</vt:lpstr>
      <vt:lpstr>Animace pro předmět Optimalizace</vt:lpstr>
      <vt:lpstr>Zadání:</vt:lpstr>
      <vt:lpstr>Zadání příkladu:</vt:lpstr>
      <vt:lpstr>Zadání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  <vt:lpstr>Výpočet příkladu: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Animace pro předmět Optimalizace</dc:title>
  <dc:creator>Pavel</dc:creator>
  <cp:lastModifiedBy>Pavel</cp:lastModifiedBy>
  <cp:revision>78</cp:revision>
  <dcterms:created xsi:type="dcterms:W3CDTF">2013-05-16T08:48:14Z</dcterms:created>
  <dcterms:modified xsi:type="dcterms:W3CDTF">2013-05-24T12:03:59Z</dcterms:modified>
</cp:coreProperties>
</file>