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9A85225-8430-432C-B379-83C804726B0C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880136" y="3105160"/>
            <a:ext cx="7406640" cy="1752600"/>
          </a:xfrm>
        </p:spPr>
        <p:txBody>
          <a:bodyPr/>
          <a:lstStyle/>
          <a:p>
            <a:r>
              <a:rPr lang="cs-CZ" dirty="0" smtClean="0"/>
              <a:t>LINEÁRNÍ  PROGRAMOVÁNÍ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Animace pro předmět Optimalizace</a:t>
            </a:r>
            <a:endParaRPr lang="cs-CZ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</p:nvPr>
        </p:nvGraphicFramePr>
        <p:xfrm>
          <a:off x="428597" y="1563042"/>
          <a:ext cx="721523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1928802"/>
          <a:ext cx="7215236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Zástupný symbol pro obsah 3"/>
          <p:cNvGraphicFramePr>
            <a:graphicFrameLocks/>
          </p:cNvGraphicFramePr>
          <p:nvPr/>
        </p:nvGraphicFramePr>
        <p:xfrm>
          <a:off x="428596" y="3071810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600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12000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146" name="Rovnice" r:id="rId3" imgW="114120" imgH="215640" progId="Equation.3">
              <p:embed/>
            </p:oleObj>
          </a:graphicData>
        </a:graphic>
      </p:graphicFrame>
      <p:sp>
        <p:nvSpPr>
          <p:cNvPr id="17" name="Zaoblený obdélník 16"/>
          <p:cNvSpPr/>
          <p:nvPr/>
        </p:nvSpPr>
        <p:spPr>
          <a:xfrm>
            <a:off x="2571736" y="1571612"/>
            <a:ext cx="928694" cy="185738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aoblený obdélník 17"/>
          <p:cNvSpPr/>
          <p:nvPr/>
        </p:nvSpPr>
        <p:spPr>
          <a:xfrm>
            <a:off x="428596" y="2714620"/>
            <a:ext cx="7215238" cy="35719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20" name="Zástupný symbol pro obsah 3"/>
          <p:cNvGraphicFramePr>
            <a:graphicFrameLocks/>
          </p:cNvGraphicFramePr>
          <p:nvPr/>
        </p:nvGraphicFramePr>
        <p:xfrm>
          <a:off x="428596" y="3571876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1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-1,5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Zástupný symbol pro obsah 3"/>
          <p:cNvGraphicFramePr>
            <a:graphicFrameLocks/>
          </p:cNvGraphicFramePr>
          <p:nvPr/>
        </p:nvGraphicFramePr>
        <p:xfrm>
          <a:off x="428596" y="3920496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1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-0,25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Zástupný symbol pro obsah 3"/>
          <p:cNvGraphicFramePr>
            <a:graphicFrameLocks/>
          </p:cNvGraphicFramePr>
          <p:nvPr/>
        </p:nvGraphicFramePr>
        <p:xfrm>
          <a:off x="428596" y="4286256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Zástupný symbol pro obsah 3"/>
          <p:cNvGraphicFramePr>
            <a:graphicFrameLocks/>
          </p:cNvGraphicFramePr>
          <p:nvPr/>
        </p:nvGraphicFramePr>
        <p:xfrm>
          <a:off x="428596" y="4706314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50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12600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ovéPole 23"/>
          <p:cNvSpPr txBox="1"/>
          <p:nvPr/>
        </p:nvSpPr>
        <p:spPr>
          <a:xfrm>
            <a:off x="428596" y="5214950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3. Řádek </a:t>
            </a:r>
            <a:r>
              <a:rPr lang="cs-CZ" dirty="0" smtClean="0">
                <a:cs typeface="Times New Roman"/>
              </a:rPr>
              <a:t>×0,25 + 1. řádek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428596" y="5500702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3. Řádek </a:t>
            </a:r>
            <a:r>
              <a:rPr lang="cs-CZ" dirty="0" smtClean="0">
                <a:cs typeface="Times New Roman"/>
              </a:rPr>
              <a:t>×(-0,25) + 2. řádek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428596" y="5774312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3. Řádek </a:t>
            </a:r>
            <a:r>
              <a:rPr lang="cs-CZ" dirty="0" smtClean="0">
                <a:latin typeface="Times New Roman"/>
                <a:cs typeface="Times New Roman"/>
              </a:rPr>
              <a:t>×</a:t>
            </a:r>
            <a:r>
              <a:rPr lang="cs-CZ" dirty="0" smtClean="0">
                <a:cs typeface="Times New Roman"/>
              </a:rPr>
              <a:t>0,25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428596" y="6072206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3. Řádek </a:t>
            </a:r>
            <a:r>
              <a:rPr lang="cs-CZ" dirty="0" smtClean="0">
                <a:cs typeface="Times New Roman"/>
              </a:rPr>
              <a:t>×50</a:t>
            </a:r>
            <a:r>
              <a:rPr lang="cs-CZ" dirty="0" smtClean="0"/>
              <a:t> + 4. řádek</a:t>
            </a:r>
            <a:endParaRPr lang="cs-CZ" dirty="0"/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Odečtení výsledků:</a:t>
            </a:r>
            <a:endParaRPr lang="cs-CZ" sz="3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</p:nvPr>
        </p:nvGraphicFramePr>
        <p:xfrm>
          <a:off x="428597" y="1563042"/>
          <a:ext cx="721523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1928802"/>
          <a:ext cx="7215236" cy="1483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Zástupný symbol pro obsah 3"/>
          <p:cNvGraphicFramePr>
            <a:graphicFrameLocks/>
          </p:cNvGraphicFramePr>
          <p:nvPr/>
        </p:nvGraphicFramePr>
        <p:xfrm>
          <a:off x="428596" y="3071810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50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12600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7170" name="Rovnice" r:id="rId3" imgW="114120" imgH="215640" progId="Equation.3">
              <p:embed/>
            </p:oleObj>
          </a:graphicData>
        </a:graphic>
      </p:graphicFrame>
      <p:sp>
        <p:nvSpPr>
          <p:cNvPr id="28" name="TextovéPole 27"/>
          <p:cNvSpPr txBox="1"/>
          <p:nvPr/>
        </p:nvSpPr>
        <p:spPr>
          <a:xfrm>
            <a:off x="428596" y="3714752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Jelikož nemáme v posledním řádku žádné záporné číslo, tak je výpočet ukončen a odečteme výsledky.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00034" y="4357694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Ze simplexové tabulky můžeme odečíst:</a:t>
            </a:r>
          </a:p>
        </p:txBody>
      </p:sp>
      <p:sp>
        <p:nvSpPr>
          <p:cNvPr id="25" name="Zaoblený obdélník 24"/>
          <p:cNvSpPr/>
          <p:nvPr/>
        </p:nvSpPr>
        <p:spPr>
          <a:xfrm>
            <a:off x="6643702" y="1928802"/>
            <a:ext cx="928694" cy="107157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Zaoblený obdélník 28"/>
          <p:cNvSpPr/>
          <p:nvPr/>
        </p:nvSpPr>
        <p:spPr>
          <a:xfrm>
            <a:off x="6643702" y="3071810"/>
            <a:ext cx="928694" cy="35719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Zaoblený obdélník 29"/>
          <p:cNvSpPr/>
          <p:nvPr/>
        </p:nvSpPr>
        <p:spPr>
          <a:xfrm>
            <a:off x="3643306" y="3071810"/>
            <a:ext cx="3000396" cy="35719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Zaoblený obdélník 30"/>
          <p:cNvSpPr/>
          <p:nvPr/>
        </p:nvSpPr>
        <p:spPr>
          <a:xfrm>
            <a:off x="500034" y="3071810"/>
            <a:ext cx="3000396" cy="35719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TextovéPole 31"/>
          <p:cNvSpPr txBox="1"/>
          <p:nvPr/>
        </p:nvSpPr>
        <p:spPr>
          <a:xfrm>
            <a:off x="7572396" y="2130974"/>
            <a:ext cx="34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A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3" name="TextovéPole 32"/>
          <p:cNvSpPr txBox="1"/>
          <p:nvPr/>
        </p:nvSpPr>
        <p:spPr>
          <a:xfrm>
            <a:off x="7610268" y="307181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B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1714480" y="341685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C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5072066" y="3416858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D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500034" y="4714885"/>
            <a:ext cx="5391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cs-CZ" dirty="0" smtClean="0"/>
              <a:t>Hodnoty základních a </a:t>
            </a:r>
            <a:r>
              <a:rPr lang="cs-CZ" dirty="0" err="1" smtClean="0"/>
              <a:t>přidatných</a:t>
            </a:r>
            <a:r>
              <a:rPr lang="cs-CZ" dirty="0" smtClean="0"/>
              <a:t> proměnných</a:t>
            </a:r>
          </a:p>
          <a:p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500034" y="5072074"/>
            <a:ext cx="30832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cs-CZ" dirty="0" smtClean="0"/>
              <a:t>B.	Hodnotu účelové funkce</a:t>
            </a:r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500034" y="5429264"/>
            <a:ext cx="4176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cs-CZ" dirty="0" smtClean="0"/>
              <a:t>C.	Dočerpání a nedočerpání omezení</a:t>
            </a:r>
          </a:p>
          <a:p>
            <a:endParaRPr lang="cs-CZ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500034" y="5786454"/>
            <a:ext cx="2492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D.   Citlivostní analýzu</a:t>
            </a:r>
          </a:p>
          <a:p>
            <a:endParaRPr lang="cs-CZ" dirty="0"/>
          </a:p>
        </p:txBody>
      </p:sp>
    </p:spTree>
  </p:cSld>
  <p:clrMapOvr>
    <a:masterClrMapping/>
  </p:clrMapOvr>
  <p:transition advClick="0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1" grpId="0" animBg="1"/>
      <p:bldP spid="32" grpId="0"/>
      <p:bldP spid="33" grpId="0"/>
      <p:bldP spid="35" grpId="0"/>
      <p:bldP spid="36" grpId="0"/>
      <p:bldP spid="17" grpId="0"/>
      <p:bldP spid="18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000" dirty="0" smtClean="0"/>
              <a:t>Řešení: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sz="1800" dirty="0" smtClean="0"/>
              <a:t>Základní řešení = hodnota proměnných odpovídající hodnotě pravých stran jednotkové matice.</a:t>
            </a:r>
          </a:p>
          <a:p>
            <a:pPr>
              <a:buNone/>
            </a:pPr>
            <a:r>
              <a:rPr lang="cs-CZ" sz="1800" dirty="0" smtClean="0"/>
              <a:t>Ze simplexové tabulky jsme odečetli výsledky jednotlivých základních proměnných:  x</a:t>
            </a:r>
            <a:r>
              <a:rPr lang="cs-CZ" sz="1800" baseline="-25000" dirty="0" smtClean="0"/>
              <a:t>1</a:t>
            </a:r>
            <a:r>
              <a:rPr lang="cs-CZ" sz="1800" dirty="0" smtClean="0"/>
              <a:t>=7 , x</a:t>
            </a:r>
            <a:r>
              <a:rPr lang="cs-CZ" sz="1800" baseline="-25000" dirty="0" smtClean="0"/>
              <a:t>2</a:t>
            </a:r>
            <a:r>
              <a:rPr lang="cs-CZ" sz="1800" dirty="0" smtClean="0"/>
              <a:t>=1 , x</a:t>
            </a:r>
            <a:r>
              <a:rPr lang="cs-CZ" sz="1800" baseline="-25000" dirty="0" smtClean="0"/>
              <a:t>3</a:t>
            </a:r>
            <a:r>
              <a:rPr lang="cs-CZ" sz="1800" dirty="0" smtClean="0"/>
              <a:t>=3</a:t>
            </a:r>
          </a:p>
          <a:p>
            <a:pPr>
              <a:buNone/>
            </a:pPr>
            <a:r>
              <a:rPr lang="cs-CZ" sz="1800" dirty="0" smtClean="0"/>
              <a:t>Hodnota účelové funkce je 12600.</a:t>
            </a:r>
          </a:p>
          <a:p>
            <a:pPr>
              <a:buNone/>
            </a:pPr>
            <a:r>
              <a:rPr lang="cs-CZ" sz="1800" dirty="0" smtClean="0"/>
              <a:t>Omezení bylo dočerpáno, jelikož jsou hodnoty nulové.</a:t>
            </a:r>
          </a:p>
          <a:p>
            <a:pPr>
              <a:buNone/>
            </a:pPr>
            <a:r>
              <a:rPr lang="cs-CZ" sz="1800" dirty="0" smtClean="0"/>
              <a:t>Citlivostní analýza znamená, o kolik se zvedne hodnota účelové funkce, pokud zvedneme omezení o 1.</a:t>
            </a:r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Pro tento příklad jsme tedy vyřešili, že maximální zisk bude 12600 při optimálním natěžení 700g zlata, 100g platiny a 300g paladia.</a:t>
            </a:r>
          </a:p>
          <a:p>
            <a:pPr>
              <a:buNone/>
            </a:pPr>
            <a:r>
              <a:rPr lang="cs-CZ" sz="1800" dirty="0" smtClean="0"/>
              <a:t>Citlivostní analýza nám říká:</a:t>
            </a:r>
          </a:p>
          <a:p>
            <a:pPr>
              <a:buFont typeface="Arial" pitchFamily="34" charset="0"/>
              <a:buChar char="•"/>
            </a:pPr>
            <a:r>
              <a:rPr lang="cs-CZ" sz="1800" dirty="0" smtClean="0"/>
              <a:t>Pokud bude k dispozici o 1 povrchový stroj více, zisk by byl o 200 větší</a:t>
            </a:r>
          </a:p>
          <a:p>
            <a:pPr>
              <a:buFont typeface="Arial" pitchFamily="34" charset="0"/>
              <a:buChar char="•"/>
            </a:pPr>
            <a:r>
              <a:rPr lang="cs-CZ" sz="1800" dirty="0" smtClean="0"/>
              <a:t>Pokud bude k dispozici o 1 hlubinný stroj více, tak zisk bude o 300 větší</a:t>
            </a:r>
          </a:p>
          <a:p>
            <a:pPr>
              <a:buFont typeface="Arial" pitchFamily="34" charset="0"/>
              <a:buChar char="•"/>
            </a:pPr>
            <a:r>
              <a:rPr lang="cs-CZ" sz="1800" dirty="0" smtClean="0"/>
              <a:t>Pokud bude k dispozici o 1 pracovníka více, tak zisk bude o 50 větší</a:t>
            </a:r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endParaRPr lang="cs-CZ" sz="1800" dirty="0"/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25056"/>
          </a:xfrm>
        </p:spPr>
        <p:txBody>
          <a:bodyPr>
            <a:normAutofit/>
          </a:bodyPr>
          <a:lstStyle/>
          <a:p>
            <a:pPr algn="l"/>
            <a:r>
              <a:rPr lang="cs-CZ" sz="4000" dirty="0" smtClean="0"/>
              <a:t>Zadání úlohy: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545926"/>
            <a:ext cx="8229600" cy="4954908"/>
          </a:xfrm>
        </p:spPr>
        <p:txBody>
          <a:bodyPr>
            <a:normAutofit fontScale="92500" lnSpcReduction="10000"/>
          </a:bodyPr>
          <a:lstStyle/>
          <a:p>
            <a:r>
              <a:rPr lang="cs-CZ" sz="1800" dirty="0" smtClean="0"/>
              <a:t>Společnost na těžbu tří druhů surovin ( Zlato, Platina a Paladium) má k dispozici 20 povrchových strojů, 12 hlubinných strojů a 100 pracovníků.</a:t>
            </a:r>
          </a:p>
          <a:p>
            <a:r>
              <a:rPr lang="cs-CZ" sz="1800" dirty="0" smtClean="0"/>
              <a:t>Každý stroj nebo pracovník vytěží jiný počet jednotek suroviny (jednotka=100g) , které popisuje následující tabulka.</a:t>
            </a:r>
          </a:p>
          <a:p>
            <a:endParaRPr lang="cs-CZ" sz="2500" dirty="0" smtClean="0"/>
          </a:p>
          <a:p>
            <a:endParaRPr lang="cs-CZ" sz="2500" dirty="0" smtClean="0"/>
          </a:p>
          <a:p>
            <a:endParaRPr lang="cs-CZ" sz="2500" dirty="0" smtClean="0"/>
          </a:p>
          <a:p>
            <a:endParaRPr lang="cs-CZ" sz="2500" dirty="0" smtClean="0"/>
          </a:p>
          <a:p>
            <a:endParaRPr lang="cs-CZ" sz="2500" dirty="0" smtClean="0"/>
          </a:p>
          <a:p>
            <a:endParaRPr lang="cs-CZ" sz="2500" dirty="0" smtClean="0"/>
          </a:p>
          <a:p>
            <a:endParaRPr lang="cs-CZ" sz="2500" dirty="0" smtClean="0"/>
          </a:p>
          <a:p>
            <a:r>
              <a:rPr lang="cs-CZ" sz="1800" dirty="0" smtClean="0"/>
              <a:t>Zisky za jednotlivé suroviny jsou: </a:t>
            </a:r>
          </a:p>
          <a:p>
            <a:pPr>
              <a:buNone/>
            </a:pPr>
            <a:r>
              <a:rPr lang="cs-CZ" sz="1800" dirty="0" smtClean="0"/>
              <a:t>     Zlato – 1200,  Platina – 1800, Paladium – 800.</a:t>
            </a:r>
          </a:p>
          <a:p>
            <a:r>
              <a:rPr lang="cs-CZ" sz="1800" dirty="0" smtClean="0"/>
              <a:t>Vypočítejte, jaký bude maximální zisk a kolik gramů jednotlivých surovin se vytěží při maximálním zisku</a:t>
            </a:r>
            <a:endParaRPr lang="cs-CZ" sz="18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1571602" y="2774642"/>
          <a:ext cx="5786480" cy="2011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46620"/>
                <a:gridCol w="1446620"/>
                <a:gridCol w="1446620"/>
                <a:gridCol w="1446620"/>
              </a:tblGrid>
              <a:tr h="327574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Zlato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Platina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Paladium</a:t>
                      </a:r>
                      <a:endParaRPr lang="cs-CZ" dirty="0"/>
                    </a:p>
                  </a:txBody>
                  <a:tcPr/>
                </a:tc>
              </a:tr>
              <a:tr h="565401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Povrchové stroje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 jednotky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 jednotky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 jednotku</a:t>
                      </a:r>
                      <a:endParaRPr lang="cs-CZ" dirty="0"/>
                    </a:p>
                  </a:txBody>
                  <a:tcPr/>
                </a:tc>
              </a:tr>
              <a:tr h="565401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Hlubinné stroje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 jednotku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 jednotky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 jednotku</a:t>
                      </a:r>
                      <a:endParaRPr lang="cs-CZ" dirty="0"/>
                    </a:p>
                  </a:txBody>
                  <a:tcPr/>
                </a:tc>
              </a:tr>
              <a:tr h="327574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Pracovníci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 jednotek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 jednotek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 jednotek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25056"/>
          </a:xfrm>
        </p:spPr>
        <p:txBody>
          <a:bodyPr>
            <a:normAutofit/>
          </a:bodyPr>
          <a:lstStyle/>
          <a:p>
            <a:pPr algn="l"/>
            <a:r>
              <a:rPr lang="cs-CZ" sz="4000" dirty="0" smtClean="0"/>
              <a:t>Matematická formulace úlohy: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545926"/>
            <a:ext cx="8229600" cy="538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700" dirty="0" smtClean="0"/>
              <a:t>  </a:t>
            </a:r>
            <a:r>
              <a:rPr lang="cs-CZ" sz="1700" dirty="0" err="1" smtClean="0"/>
              <a:t>max</a:t>
            </a:r>
            <a:r>
              <a:rPr lang="cs-CZ" sz="1700" dirty="0" smtClean="0"/>
              <a:t> f(x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,x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,x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) = 1200x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+1800x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+800x</a:t>
            </a:r>
            <a:r>
              <a:rPr lang="cs-CZ" sz="1700" baseline="-25000" dirty="0" smtClean="0"/>
              <a:t>3           </a:t>
            </a:r>
            <a:r>
              <a:rPr lang="cs-CZ" sz="1700" dirty="0" smtClean="0"/>
              <a:t>-maximalizování zisků  </a:t>
            </a:r>
            <a:endParaRPr lang="cs-CZ" sz="1700" baseline="-25000" dirty="0" smtClean="0"/>
          </a:p>
          <a:p>
            <a:pPr>
              <a:buNone/>
            </a:pPr>
            <a:endParaRPr lang="cs-CZ" sz="1700" baseline="-25000" dirty="0" smtClean="0"/>
          </a:p>
          <a:p>
            <a:pPr>
              <a:buNone/>
            </a:pPr>
            <a:r>
              <a:rPr lang="cs-CZ" sz="1700" dirty="0" smtClean="0"/>
              <a:t>       2x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+3x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 ≤ 20                                    -omezení pro povrchový stroj </a:t>
            </a:r>
          </a:p>
          <a:p>
            <a:pPr>
              <a:buNone/>
            </a:pPr>
            <a:r>
              <a:rPr lang="cs-CZ" sz="1700" dirty="0" smtClean="0"/>
              <a:t>         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+2x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 ≤ 12                                    -omezení pro hlubinný stroj</a:t>
            </a:r>
          </a:p>
          <a:p>
            <a:pPr>
              <a:buNone/>
            </a:pPr>
            <a:r>
              <a:rPr lang="cs-CZ" sz="1700" dirty="0" smtClean="0"/>
              <a:t>10x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+12x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+6x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 ≤ 100                                  -omezení pro pracovníky</a:t>
            </a:r>
          </a:p>
          <a:p>
            <a:pPr>
              <a:buNone/>
            </a:pPr>
            <a:endParaRPr lang="cs-CZ" sz="1700" dirty="0" smtClean="0"/>
          </a:p>
          <a:p>
            <a:pPr>
              <a:buNone/>
            </a:pPr>
            <a:r>
              <a:rPr lang="cs-CZ" sz="1700" dirty="0" smtClean="0"/>
              <a:t>Nerovnost předěláme na rovnost tím, že přidáme ke každé rovnici </a:t>
            </a:r>
            <a:r>
              <a:rPr lang="cs-CZ" sz="1700" dirty="0" err="1" smtClean="0"/>
              <a:t>přidatnou</a:t>
            </a:r>
            <a:r>
              <a:rPr lang="cs-CZ" sz="1700" dirty="0" smtClean="0"/>
              <a:t> proměnnou:</a:t>
            </a:r>
          </a:p>
          <a:p>
            <a:pPr>
              <a:buNone/>
            </a:pPr>
            <a:endParaRPr lang="cs-CZ" sz="1700" dirty="0" smtClean="0"/>
          </a:p>
          <a:p>
            <a:pPr>
              <a:buNone/>
            </a:pPr>
            <a:r>
              <a:rPr lang="cs-CZ" sz="1700" dirty="0" smtClean="0"/>
              <a:t> </a:t>
            </a:r>
            <a:r>
              <a:rPr lang="cs-CZ" sz="1700" dirty="0" err="1" smtClean="0"/>
              <a:t>max</a:t>
            </a:r>
            <a:r>
              <a:rPr lang="cs-CZ" sz="1700" dirty="0" smtClean="0"/>
              <a:t> f(x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,x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,x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) = 1200x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+1800x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+800x</a:t>
            </a:r>
            <a:r>
              <a:rPr lang="cs-CZ" sz="1700" baseline="-25000" dirty="0" smtClean="0"/>
              <a:t>3           </a:t>
            </a:r>
            <a:r>
              <a:rPr lang="cs-CZ" sz="1700" dirty="0" smtClean="0"/>
              <a:t>-maximalizování zisků  </a:t>
            </a:r>
            <a:endParaRPr lang="cs-CZ" sz="1700" baseline="-25000" dirty="0" smtClean="0"/>
          </a:p>
          <a:p>
            <a:pPr>
              <a:buNone/>
            </a:pPr>
            <a:endParaRPr lang="cs-CZ" sz="1700" baseline="-25000" dirty="0" smtClean="0"/>
          </a:p>
          <a:p>
            <a:pPr>
              <a:buNone/>
            </a:pPr>
            <a:r>
              <a:rPr lang="cs-CZ" sz="1700" dirty="0" smtClean="0"/>
              <a:t>       2x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+3x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4</a:t>
            </a:r>
            <a:r>
              <a:rPr lang="cs-CZ" sz="1700" dirty="0" smtClean="0"/>
              <a:t> = 20                              -omezení pro povrchový stroj </a:t>
            </a:r>
          </a:p>
          <a:p>
            <a:pPr>
              <a:buNone/>
            </a:pPr>
            <a:r>
              <a:rPr lang="cs-CZ" sz="1700" dirty="0" smtClean="0"/>
              <a:t>         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+2x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5</a:t>
            </a:r>
            <a:r>
              <a:rPr lang="cs-CZ" sz="1700" dirty="0" smtClean="0"/>
              <a:t> = 12                              -omezení pro hlubinný stroj</a:t>
            </a:r>
          </a:p>
          <a:p>
            <a:pPr>
              <a:buNone/>
            </a:pPr>
            <a:r>
              <a:rPr lang="cs-CZ" sz="1700" dirty="0" smtClean="0"/>
              <a:t>10x</a:t>
            </a:r>
            <a:r>
              <a:rPr lang="cs-CZ" sz="1700" baseline="-25000" dirty="0" smtClean="0"/>
              <a:t>1</a:t>
            </a:r>
            <a:r>
              <a:rPr lang="cs-CZ" sz="1700" dirty="0" smtClean="0"/>
              <a:t>+12x</a:t>
            </a:r>
            <a:r>
              <a:rPr lang="cs-CZ" sz="1700" baseline="-25000" dirty="0" smtClean="0"/>
              <a:t>2</a:t>
            </a:r>
            <a:r>
              <a:rPr lang="cs-CZ" sz="1700" dirty="0" smtClean="0"/>
              <a:t>+6x</a:t>
            </a:r>
            <a:r>
              <a:rPr lang="cs-CZ" sz="1700" baseline="-25000" dirty="0" smtClean="0"/>
              <a:t>3</a:t>
            </a:r>
            <a:r>
              <a:rPr lang="cs-CZ" sz="1700" dirty="0" smtClean="0"/>
              <a:t>+x</a:t>
            </a:r>
            <a:r>
              <a:rPr lang="cs-CZ" sz="1700" baseline="-25000" dirty="0" smtClean="0"/>
              <a:t>6</a:t>
            </a:r>
            <a:r>
              <a:rPr lang="cs-CZ" sz="1700" dirty="0" smtClean="0"/>
              <a:t> = 100                            -omezení pro pracovníky</a:t>
            </a:r>
          </a:p>
          <a:p>
            <a:pPr>
              <a:buNone/>
            </a:pPr>
            <a:endParaRPr lang="cs-CZ" sz="1700" dirty="0" smtClean="0"/>
          </a:p>
          <a:p>
            <a:pPr>
              <a:buNone/>
            </a:pPr>
            <a:r>
              <a:rPr lang="cs-CZ" sz="1700" dirty="0" smtClean="0"/>
              <a:t>Následuje sestavení simplexové tabulky</a:t>
            </a:r>
            <a:endParaRPr lang="cs-CZ" sz="17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4000" dirty="0" smtClean="0"/>
              <a:t>Sestavení simplexové tabulky</a:t>
            </a:r>
            <a:endParaRPr lang="cs-CZ" sz="4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</p:nvPr>
        </p:nvGraphicFramePr>
        <p:xfrm>
          <a:off x="428597" y="1563042"/>
          <a:ext cx="82153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624"/>
                <a:gridCol w="1173624"/>
                <a:gridCol w="1173624"/>
                <a:gridCol w="1173624"/>
                <a:gridCol w="1173624"/>
                <a:gridCol w="1173624"/>
                <a:gridCol w="1173624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1928802"/>
          <a:ext cx="8215368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73624"/>
                <a:gridCol w="1173624"/>
                <a:gridCol w="1173624"/>
                <a:gridCol w="1173624"/>
                <a:gridCol w="1173624"/>
                <a:gridCol w="1173624"/>
                <a:gridCol w="11736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Zástupný symbol pro obsah 3"/>
          <p:cNvGraphicFramePr>
            <a:graphicFrameLocks/>
          </p:cNvGraphicFramePr>
          <p:nvPr/>
        </p:nvGraphicFramePr>
        <p:xfrm>
          <a:off x="428596" y="3071810"/>
          <a:ext cx="8215368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73624"/>
                <a:gridCol w="1173624"/>
                <a:gridCol w="1173624"/>
                <a:gridCol w="1173624"/>
                <a:gridCol w="1173624"/>
                <a:gridCol w="1173624"/>
                <a:gridCol w="1173624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-1200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-1800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-800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285720" y="3929066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</a:t>
            </a:r>
            <a:r>
              <a:rPr lang="cs-CZ" dirty="0" smtClean="0"/>
              <a:t>Zápis jednotlivých omezení do simplexové  tabulky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214282" y="4631304"/>
            <a:ext cx="5595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 Zápis zisků do tabulky, ale s opačným znaménkem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214282" y="5291752"/>
            <a:ext cx="8883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 Následuje kontrola, zda existuje v posledním řádku tabulky nějaké záporné číslo. </a:t>
            </a:r>
          </a:p>
          <a:p>
            <a:r>
              <a:rPr lang="cs-CZ" dirty="0" smtClean="0"/>
              <a:t> Pokud ne, tak výpočet ukončíme.  Pokud ano, tak pokračujeme ve výpočtu.</a:t>
            </a:r>
          </a:p>
          <a:p>
            <a:endParaRPr lang="cs-CZ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</p:nvPr>
        </p:nvGraphicFramePr>
        <p:xfrm>
          <a:off x="428597" y="1563042"/>
          <a:ext cx="721523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1928802"/>
          <a:ext cx="7215236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428596" y="4100460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Výběr klíčového sloupce: nejzápornější číslo v posledním řádku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428596" y="4786322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Výběr klíčového řádku: nejmenší nezáporný poměr </a:t>
            </a:r>
            <a:r>
              <a:rPr lang="el-GR" sz="2000" dirty="0" smtClean="0">
                <a:latin typeface="Times New Roman"/>
                <a:cs typeface="Times New Roman"/>
              </a:rPr>
              <a:t>β</a:t>
            </a:r>
            <a:r>
              <a:rPr lang="cs-CZ" sz="2000" dirty="0" smtClean="0">
                <a:latin typeface="Times New Roman"/>
                <a:cs typeface="Times New Roman"/>
              </a:rPr>
              <a:t>=</a:t>
            </a:r>
            <a:r>
              <a:rPr lang="cs-CZ" sz="2000" dirty="0" err="1" smtClean="0">
                <a:latin typeface="Times New Roman"/>
                <a:cs typeface="Times New Roman"/>
              </a:rPr>
              <a:t>b</a:t>
            </a:r>
            <a:r>
              <a:rPr lang="cs-CZ" sz="2000" baseline="-25000" dirty="0" err="1" smtClean="0">
                <a:latin typeface="Times New Roman"/>
                <a:cs typeface="Times New Roman"/>
              </a:rPr>
              <a:t>i</a:t>
            </a:r>
            <a:r>
              <a:rPr lang="cs-CZ" sz="2000" dirty="0" smtClean="0">
                <a:latin typeface="Times New Roman"/>
                <a:cs typeface="Times New Roman"/>
              </a:rPr>
              <a:t>/</a:t>
            </a:r>
            <a:r>
              <a:rPr lang="cs-CZ" sz="2000" dirty="0" err="1" smtClean="0">
                <a:latin typeface="Times New Roman"/>
                <a:cs typeface="Times New Roman"/>
              </a:rPr>
              <a:t>a</a:t>
            </a:r>
            <a:r>
              <a:rPr lang="cs-CZ" sz="2000" baseline="-25000" dirty="0" err="1" smtClean="0">
                <a:latin typeface="Times New Roman"/>
                <a:cs typeface="Times New Roman"/>
              </a:rPr>
              <a:t>ij</a:t>
            </a:r>
            <a:endParaRPr lang="cs-CZ" sz="2000" baseline="-25000" dirty="0" smtClean="0"/>
          </a:p>
        </p:txBody>
      </p:sp>
      <p:graphicFrame>
        <p:nvGraphicFramePr>
          <p:cNvPr id="11" name="Zástupný symbol pro obsah 3"/>
          <p:cNvGraphicFramePr>
            <a:graphicFrameLocks/>
          </p:cNvGraphicFramePr>
          <p:nvPr/>
        </p:nvGraphicFramePr>
        <p:xfrm>
          <a:off x="428596" y="3071810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-1200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-1800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-800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Rovnice" r:id="rId3" imgW="114120" imgH="215640" progId="Equation.3">
              <p:embed/>
            </p:oleObj>
          </a:graphicData>
        </a:graphic>
      </p:graphicFrame>
      <p:sp>
        <p:nvSpPr>
          <p:cNvPr id="14" name="TextovéPole 13"/>
          <p:cNvSpPr txBox="1"/>
          <p:nvPr/>
        </p:nvSpPr>
        <p:spPr>
          <a:xfrm>
            <a:off x="7643834" y="1928802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Times New Roman"/>
                <a:cs typeface="Times New Roman"/>
              </a:rPr>
              <a:t>β</a:t>
            </a:r>
            <a:r>
              <a:rPr lang="cs-CZ" sz="1600" dirty="0" smtClean="0">
                <a:latin typeface="Times New Roman"/>
                <a:cs typeface="Times New Roman"/>
              </a:rPr>
              <a:t>=6,6</a:t>
            </a:r>
            <a:endParaRPr lang="cs-CZ" sz="16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7643834" y="2285992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Times New Roman"/>
                <a:cs typeface="Times New Roman"/>
              </a:rPr>
              <a:t>β</a:t>
            </a:r>
            <a:r>
              <a:rPr lang="cs-CZ" sz="1600" dirty="0" smtClean="0">
                <a:latin typeface="Times New Roman"/>
                <a:cs typeface="Times New Roman"/>
              </a:rPr>
              <a:t>=6</a:t>
            </a:r>
            <a:endParaRPr lang="cs-CZ" sz="16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643834" y="2661818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Times New Roman"/>
                <a:cs typeface="Times New Roman"/>
              </a:rPr>
              <a:t>β</a:t>
            </a:r>
            <a:r>
              <a:rPr lang="cs-CZ" sz="1600" dirty="0" smtClean="0">
                <a:latin typeface="Times New Roman"/>
                <a:cs typeface="Times New Roman"/>
              </a:rPr>
              <a:t>=8,3</a:t>
            </a:r>
            <a:endParaRPr lang="cs-CZ" sz="1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1500166" y="1571612"/>
            <a:ext cx="928694" cy="1857388"/>
          </a:xfrm>
          <a:prstGeom prst="roundRect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aoblený obdélník 17"/>
          <p:cNvSpPr/>
          <p:nvPr/>
        </p:nvSpPr>
        <p:spPr>
          <a:xfrm>
            <a:off x="428596" y="2285992"/>
            <a:ext cx="7215238" cy="357190"/>
          </a:xfrm>
          <a:prstGeom prst="roundRect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428596" y="5500702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Eliminace klíčového prvku:  Klíčový prvek musí být = 1 a ostatní prvky ve sloupci = 0. Docílíme toho řádkovými úpravami</a:t>
            </a:r>
            <a:endParaRPr lang="cs-CZ" sz="2000" baseline="-25000" dirty="0" smtClean="0"/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5" grpId="0"/>
      <p:bldP spid="16" grpId="0"/>
      <p:bldP spid="17" grpId="0" animBg="1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</p:nvPr>
        </p:nvGraphicFramePr>
        <p:xfrm>
          <a:off x="428597" y="1563042"/>
          <a:ext cx="721523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1928802"/>
          <a:ext cx="7215236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Zástupný symbol pro obsah 3"/>
          <p:cNvGraphicFramePr>
            <a:graphicFrameLocks/>
          </p:cNvGraphicFramePr>
          <p:nvPr/>
        </p:nvGraphicFramePr>
        <p:xfrm>
          <a:off x="428596" y="3071810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-1200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-1800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-800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050" name="Rovnice" r:id="rId3" imgW="114120" imgH="215640" progId="Equation.3">
              <p:embed/>
            </p:oleObj>
          </a:graphicData>
        </a:graphic>
      </p:graphicFrame>
      <p:sp>
        <p:nvSpPr>
          <p:cNvPr id="17" name="Zaoblený obdélník 16"/>
          <p:cNvSpPr/>
          <p:nvPr/>
        </p:nvSpPr>
        <p:spPr>
          <a:xfrm>
            <a:off x="1500166" y="1571612"/>
            <a:ext cx="928694" cy="1857388"/>
          </a:xfrm>
          <a:prstGeom prst="roundRect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aoblený obdélník 17"/>
          <p:cNvSpPr/>
          <p:nvPr/>
        </p:nvSpPr>
        <p:spPr>
          <a:xfrm>
            <a:off x="428596" y="2285992"/>
            <a:ext cx="7215238" cy="357190"/>
          </a:xfrm>
          <a:prstGeom prst="roundRect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20" name="Zástupný symbol pro obsah 3"/>
          <p:cNvGraphicFramePr>
            <a:graphicFrameLocks/>
          </p:cNvGraphicFramePr>
          <p:nvPr/>
        </p:nvGraphicFramePr>
        <p:xfrm>
          <a:off x="428596" y="3571876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0,5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1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-1,5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Zástupný symbol pro obsah 3"/>
          <p:cNvGraphicFramePr>
            <a:graphicFrameLocks/>
          </p:cNvGraphicFramePr>
          <p:nvPr/>
        </p:nvGraphicFramePr>
        <p:xfrm>
          <a:off x="428596" y="3920496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0,5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1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Zástupný symbol pro obsah 3"/>
          <p:cNvGraphicFramePr>
            <a:graphicFrameLocks/>
          </p:cNvGraphicFramePr>
          <p:nvPr/>
        </p:nvGraphicFramePr>
        <p:xfrm>
          <a:off x="428596" y="4286256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4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Zástupný symbol pro obsah 3"/>
          <p:cNvGraphicFramePr>
            <a:graphicFrameLocks/>
          </p:cNvGraphicFramePr>
          <p:nvPr/>
        </p:nvGraphicFramePr>
        <p:xfrm>
          <a:off x="428596" y="4706314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-300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900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10800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ovéPole 23"/>
          <p:cNvSpPr txBox="1"/>
          <p:nvPr/>
        </p:nvSpPr>
        <p:spPr>
          <a:xfrm>
            <a:off x="428596" y="5214950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2. Řádek </a:t>
            </a:r>
            <a:r>
              <a:rPr lang="cs-CZ" dirty="0" smtClean="0">
                <a:latin typeface="Times New Roman"/>
                <a:cs typeface="Times New Roman"/>
              </a:rPr>
              <a:t>×(</a:t>
            </a:r>
            <a:r>
              <a:rPr lang="cs-CZ" dirty="0" smtClean="0"/>
              <a:t>-1,5) + 1. řádek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428596" y="5488560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2. Řádek </a:t>
            </a:r>
            <a:r>
              <a:rPr lang="cs-CZ" dirty="0" smtClean="0">
                <a:latin typeface="Times New Roman"/>
                <a:cs typeface="Times New Roman"/>
              </a:rPr>
              <a:t>×0</a:t>
            </a:r>
            <a:r>
              <a:rPr lang="cs-CZ" dirty="0" smtClean="0"/>
              <a:t>,5 </a:t>
            </a:r>
            <a:endParaRPr lang="cs-CZ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428596" y="5774312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2. Řádek </a:t>
            </a:r>
            <a:r>
              <a:rPr lang="cs-CZ" dirty="0" smtClean="0">
                <a:latin typeface="Times New Roman"/>
                <a:cs typeface="Times New Roman"/>
              </a:rPr>
              <a:t>×(</a:t>
            </a:r>
            <a:r>
              <a:rPr lang="cs-CZ" dirty="0" smtClean="0"/>
              <a:t>-6) + 3. řádek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428596" y="6072206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2. Řádek </a:t>
            </a:r>
            <a:r>
              <a:rPr lang="cs-CZ" dirty="0" smtClean="0">
                <a:latin typeface="Times New Roman"/>
                <a:cs typeface="Times New Roman"/>
              </a:rPr>
              <a:t>×900</a:t>
            </a:r>
            <a:r>
              <a:rPr lang="cs-CZ" dirty="0" smtClean="0"/>
              <a:t> + 4. řádek</a:t>
            </a:r>
            <a:endParaRPr lang="cs-CZ" dirty="0"/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</p:nvPr>
        </p:nvGraphicFramePr>
        <p:xfrm>
          <a:off x="428597" y="1563042"/>
          <a:ext cx="721523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1928802"/>
          <a:ext cx="7215236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28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428596" y="4100460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Výběr klíčového sloupce: nejzápornější číslo v posledním řádku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428596" y="4786322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Výběr klíčového řádku: nejmenší nezáporný poměr </a:t>
            </a:r>
            <a:r>
              <a:rPr lang="el-GR" sz="2000" dirty="0" smtClean="0">
                <a:latin typeface="Times New Roman"/>
                <a:cs typeface="Times New Roman"/>
              </a:rPr>
              <a:t>β</a:t>
            </a:r>
            <a:r>
              <a:rPr lang="cs-CZ" sz="2000" dirty="0" smtClean="0">
                <a:latin typeface="Times New Roman"/>
                <a:cs typeface="Times New Roman"/>
              </a:rPr>
              <a:t>=</a:t>
            </a:r>
            <a:r>
              <a:rPr lang="cs-CZ" sz="2000" dirty="0" err="1" smtClean="0">
                <a:latin typeface="Times New Roman"/>
                <a:cs typeface="Times New Roman"/>
              </a:rPr>
              <a:t>b</a:t>
            </a:r>
            <a:r>
              <a:rPr lang="cs-CZ" sz="2000" baseline="-25000" dirty="0" err="1" smtClean="0">
                <a:latin typeface="Times New Roman"/>
                <a:cs typeface="Times New Roman"/>
              </a:rPr>
              <a:t>i</a:t>
            </a:r>
            <a:r>
              <a:rPr lang="cs-CZ" sz="2000" dirty="0" smtClean="0">
                <a:latin typeface="Times New Roman"/>
                <a:cs typeface="Times New Roman"/>
              </a:rPr>
              <a:t>/</a:t>
            </a:r>
            <a:r>
              <a:rPr lang="cs-CZ" sz="2000" dirty="0" err="1" smtClean="0">
                <a:latin typeface="Times New Roman"/>
                <a:cs typeface="Times New Roman"/>
              </a:rPr>
              <a:t>a</a:t>
            </a:r>
            <a:r>
              <a:rPr lang="cs-CZ" sz="2000" baseline="-25000" dirty="0" err="1" smtClean="0">
                <a:latin typeface="Times New Roman"/>
                <a:cs typeface="Times New Roman"/>
              </a:rPr>
              <a:t>ij</a:t>
            </a:r>
            <a:endParaRPr lang="cs-CZ" sz="2000" baseline="-25000" dirty="0" smtClean="0"/>
          </a:p>
        </p:txBody>
      </p:sp>
      <p:graphicFrame>
        <p:nvGraphicFramePr>
          <p:cNvPr id="11" name="Zástupný symbol pro obsah 3"/>
          <p:cNvGraphicFramePr>
            <a:graphicFrameLocks/>
          </p:cNvGraphicFramePr>
          <p:nvPr/>
        </p:nvGraphicFramePr>
        <p:xfrm>
          <a:off x="428596" y="3071810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-300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900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10800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074" name="Rovnice" r:id="rId3" imgW="114120" imgH="215640" progId="Equation.3">
              <p:embed/>
            </p:oleObj>
          </a:graphicData>
        </a:graphic>
      </p:graphicFrame>
      <p:sp>
        <p:nvSpPr>
          <p:cNvPr id="14" name="TextovéPole 13"/>
          <p:cNvSpPr txBox="1"/>
          <p:nvPr/>
        </p:nvSpPr>
        <p:spPr>
          <a:xfrm>
            <a:off x="7643834" y="1928802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Times New Roman"/>
                <a:cs typeface="Times New Roman"/>
              </a:rPr>
              <a:t>β</a:t>
            </a:r>
            <a:r>
              <a:rPr lang="cs-CZ" sz="1600" dirty="0" smtClean="0">
                <a:latin typeface="Times New Roman"/>
                <a:cs typeface="Times New Roman"/>
              </a:rPr>
              <a:t>=4</a:t>
            </a:r>
            <a:endParaRPr lang="cs-CZ" sz="16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7643834" y="2285992"/>
            <a:ext cx="609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Times New Roman"/>
                <a:cs typeface="Times New Roman"/>
              </a:rPr>
              <a:t>β</a:t>
            </a:r>
            <a:r>
              <a:rPr lang="cs-CZ" sz="1600" dirty="0" smtClean="0">
                <a:latin typeface="Times New Roman"/>
                <a:cs typeface="Times New Roman"/>
              </a:rPr>
              <a:t>=12</a:t>
            </a:r>
            <a:endParaRPr lang="cs-CZ" sz="16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643834" y="2661818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Times New Roman"/>
                <a:cs typeface="Times New Roman"/>
              </a:rPr>
              <a:t>β</a:t>
            </a:r>
            <a:r>
              <a:rPr lang="cs-CZ" sz="1600" dirty="0" smtClean="0">
                <a:latin typeface="Times New Roman"/>
                <a:cs typeface="Times New Roman"/>
              </a:rPr>
              <a:t>=7</a:t>
            </a:r>
            <a:endParaRPr lang="cs-CZ" sz="1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500034" y="1571612"/>
            <a:ext cx="928694" cy="185738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aoblený obdélník 17"/>
          <p:cNvSpPr/>
          <p:nvPr/>
        </p:nvSpPr>
        <p:spPr>
          <a:xfrm>
            <a:off x="428596" y="1928802"/>
            <a:ext cx="7215238" cy="35719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428596" y="5500702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Eliminace klíčového prvku:  Klíčový prvek musí být = 1 a ostatní prvky ve sloupci = 0. Docílíme toho řádkovými úpravami</a:t>
            </a:r>
            <a:endParaRPr lang="cs-CZ" sz="2000" baseline="-25000" dirty="0" smtClean="0"/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5" grpId="0"/>
      <p:bldP spid="16" grpId="0"/>
      <p:bldP spid="17" grpId="0" animBg="1"/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</p:nvPr>
        </p:nvGraphicFramePr>
        <p:xfrm>
          <a:off x="428597" y="1563042"/>
          <a:ext cx="721523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1928802"/>
          <a:ext cx="7215236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Zástupný symbol pro obsah 3"/>
          <p:cNvGraphicFramePr>
            <a:graphicFrameLocks/>
          </p:cNvGraphicFramePr>
          <p:nvPr/>
        </p:nvGraphicFramePr>
        <p:xfrm>
          <a:off x="428596" y="3071810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-300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900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10800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4098" name="Rovnice" r:id="rId3" imgW="114120" imgH="215640" progId="Equation.3">
              <p:embed/>
            </p:oleObj>
          </a:graphicData>
        </a:graphic>
      </p:graphicFrame>
      <p:sp>
        <p:nvSpPr>
          <p:cNvPr id="17" name="Zaoblený obdélník 16"/>
          <p:cNvSpPr/>
          <p:nvPr/>
        </p:nvSpPr>
        <p:spPr>
          <a:xfrm>
            <a:off x="500034" y="1571612"/>
            <a:ext cx="928694" cy="185738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aoblený obdélník 17"/>
          <p:cNvSpPr/>
          <p:nvPr/>
        </p:nvSpPr>
        <p:spPr>
          <a:xfrm>
            <a:off x="428596" y="1928802"/>
            <a:ext cx="7215238" cy="35719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20" name="Zástupný symbol pro obsah 3"/>
          <p:cNvGraphicFramePr>
            <a:graphicFrameLocks/>
          </p:cNvGraphicFramePr>
          <p:nvPr/>
        </p:nvGraphicFramePr>
        <p:xfrm>
          <a:off x="428596" y="3571876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1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2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-3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Zástupný symbol pro obsah 3"/>
          <p:cNvGraphicFramePr>
            <a:graphicFrameLocks/>
          </p:cNvGraphicFramePr>
          <p:nvPr/>
        </p:nvGraphicFramePr>
        <p:xfrm>
          <a:off x="428596" y="3920496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1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Zástupný symbol pro obsah 3"/>
          <p:cNvGraphicFramePr>
            <a:graphicFrameLocks/>
          </p:cNvGraphicFramePr>
          <p:nvPr/>
        </p:nvGraphicFramePr>
        <p:xfrm>
          <a:off x="428596" y="4286256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-8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Zástupný symbol pro obsah 3"/>
          <p:cNvGraphicFramePr>
            <a:graphicFrameLocks/>
          </p:cNvGraphicFramePr>
          <p:nvPr/>
        </p:nvGraphicFramePr>
        <p:xfrm>
          <a:off x="428596" y="4706314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12000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ovéPole 23"/>
          <p:cNvSpPr txBox="1"/>
          <p:nvPr/>
        </p:nvSpPr>
        <p:spPr>
          <a:xfrm>
            <a:off x="428596" y="5214950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1</a:t>
            </a:r>
            <a:r>
              <a:rPr lang="cs-CZ" dirty="0" smtClean="0"/>
              <a:t>. Řádek </a:t>
            </a:r>
            <a:r>
              <a:rPr lang="cs-CZ" dirty="0" smtClean="0">
                <a:cs typeface="Times New Roman"/>
              </a:rPr>
              <a:t>×2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428596" y="5500702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1</a:t>
            </a:r>
            <a:r>
              <a:rPr lang="cs-CZ" dirty="0" smtClean="0"/>
              <a:t>. Řádek </a:t>
            </a:r>
            <a:r>
              <a:rPr lang="cs-CZ" dirty="0" smtClean="0">
                <a:cs typeface="Times New Roman"/>
              </a:rPr>
              <a:t>×(-1) + 2. řádek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428596" y="5774312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1</a:t>
            </a:r>
            <a:r>
              <a:rPr lang="cs-CZ" dirty="0" smtClean="0"/>
              <a:t>. Řádek </a:t>
            </a:r>
            <a:r>
              <a:rPr lang="cs-CZ" dirty="0" smtClean="0">
                <a:latin typeface="Times New Roman"/>
                <a:cs typeface="Times New Roman"/>
              </a:rPr>
              <a:t>×(</a:t>
            </a:r>
            <a:r>
              <a:rPr lang="cs-CZ" dirty="0" smtClean="0"/>
              <a:t>-8) + 3. řádek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428596" y="6072206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1</a:t>
            </a:r>
            <a:r>
              <a:rPr lang="cs-CZ" dirty="0" smtClean="0"/>
              <a:t>. Řádek </a:t>
            </a:r>
            <a:r>
              <a:rPr lang="cs-CZ" dirty="0" smtClean="0">
                <a:cs typeface="Times New Roman"/>
              </a:rPr>
              <a:t>×600</a:t>
            </a:r>
            <a:r>
              <a:rPr lang="cs-CZ" dirty="0" smtClean="0"/>
              <a:t> + 4. řádek</a:t>
            </a:r>
            <a:endParaRPr lang="cs-CZ" dirty="0"/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/>
          </a:bodyPr>
          <a:lstStyle/>
          <a:p>
            <a:pPr algn="l"/>
            <a:r>
              <a:rPr lang="cs-CZ" sz="3000" dirty="0" smtClean="0"/>
              <a:t>Výpočet:</a:t>
            </a:r>
            <a:endParaRPr lang="cs-CZ" sz="3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</p:nvPr>
        </p:nvGraphicFramePr>
        <p:xfrm>
          <a:off x="428597" y="1563042"/>
          <a:ext cx="721523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1928802"/>
          <a:ext cx="7215236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428596" y="4100460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Výběr klíčového sloupce: nejzápornější číslo v posledním řádku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428596" y="4786322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Výběr klíčového řádku: nejmenší nezáporný poměr </a:t>
            </a:r>
            <a:r>
              <a:rPr lang="el-GR" sz="2000" dirty="0" smtClean="0">
                <a:latin typeface="Times New Roman"/>
                <a:cs typeface="Times New Roman"/>
              </a:rPr>
              <a:t>β</a:t>
            </a:r>
            <a:r>
              <a:rPr lang="cs-CZ" sz="2000" dirty="0" smtClean="0">
                <a:latin typeface="Times New Roman"/>
                <a:cs typeface="Times New Roman"/>
              </a:rPr>
              <a:t>=</a:t>
            </a:r>
            <a:r>
              <a:rPr lang="cs-CZ" sz="2000" dirty="0" err="1" smtClean="0">
                <a:latin typeface="Times New Roman"/>
                <a:cs typeface="Times New Roman"/>
              </a:rPr>
              <a:t>b</a:t>
            </a:r>
            <a:r>
              <a:rPr lang="cs-CZ" sz="2000" baseline="-25000" dirty="0" err="1" smtClean="0">
                <a:latin typeface="Times New Roman"/>
                <a:cs typeface="Times New Roman"/>
              </a:rPr>
              <a:t>i</a:t>
            </a:r>
            <a:r>
              <a:rPr lang="cs-CZ" sz="2000" dirty="0" smtClean="0">
                <a:latin typeface="Times New Roman"/>
                <a:cs typeface="Times New Roman"/>
              </a:rPr>
              <a:t>/</a:t>
            </a:r>
            <a:r>
              <a:rPr lang="cs-CZ" sz="2000" dirty="0" err="1" smtClean="0">
                <a:latin typeface="Times New Roman"/>
                <a:cs typeface="Times New Roman"/>
              </a:rPr>
              <a:t>a</a:t>
            </a:r>
            <a:r>
              <a:rPr lang="cs-CZ" sz="2000" baseline="-25000" dirty="0" err="1" smtClean="0">
                <a:latin typeface="Times New Roman"/>
                <a:cs typeface="Times New Roman"/>
              </a:rPr>
              <a:t>ij</a:t>
            </a:r>
            <a:endParaRPr lang="cs-CZ" sz="2000" baseline="-25000" dirty="0" smtClean="0"/>
          </a:p>
        </p:txBody>
      </p:sp>
      <p:graphicFrame>
        <p:nvGraphicFramePr>
          <p:cNvPr id="11" name="Zástupný symbol pro obsah 3"/>
          <p:cNvGraphicFramePr>
            <a:graphicFrameLocks/>
          </p:cNvGraphicFramePr>
          <p:nvPr/>
        </p:nvGraphicFramePr>
        <p:xfrm>
          <a:off x="428596" y="3071810"/>
          <a:ext cx="7215236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30748"/>
                <a:gridCol w="1030748"/>
                <a:gridCol w="1030748"/>
                <a:gridCol w="1030748"/>
                <a:gridCol w="1030748"/>
                <a:gridCol w="1030748"/>
                <a:gridCol w="1030748"/>
              </a:tblGrid>
              <a:tr h="231152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-200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600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0</a:t>
                      </a:r>
                      <a:endParaRPr lang="cs-CZ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12000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122" name="Rovnice" r:id="rId3" imgW="114120" imgH="215640" progId="Equation.3">
              <p:embed/>
            </p:oleObj>
          </a:graphicData>
        </a:graphic>
      </p:graphicFrame>
      <p:sp>
        <p:nvSpPr>
          <p:cNvPr id="14" name="TextovéPole 13"/>
          <p:cNvSpPr txBox="1"/>
          <p:nvPr/>
        </p:nvSpPr>
        <p:spPr>
          <a:xfrm>
            <a:off x="7643834" y="1928802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Times New Roman"/>
                <a:cs typeface="Times New Roman"/>
              </a:rPr>
              <a:t>β</a:t>
            </a:r>
            <a:r>
              <a:rPr lang="cs-CZ" sz="1600" dirty="0" smtClean="0">
                <a:latin typeface="Times New Roman"/>
                <a:cs typeface="Times New Roman"/>
              </a:rPr>
              <a:t>=-4</a:t>
            </a:r>
            <a:endParaRPr lang="cs-CZ" sz="16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7643834" y="2285992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Times New Roman"/>
                <a:cs typeface="Times New Roman"/>
              </a:rPr>
              <a:t>β</a:t>
            </a:r>
            <a:r>
              <a:rPr lang="cs-CZ" sz="1600" dirty="0" smtClean="0">
                <a:latin typeface="Times New Roman"/>
                <a:cs typeface="Times New Roman"/>
              </a:rPr>
              <a:t>=4</a:t>
            </a:r>
            <a:endParaRPr lang="cs-CZ" sz="16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643834" y="2661818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Times New Roman"/>
                <a:cs typeface="Times New Roman"/>
              </a:rPr>
              <a:t>β</a:t>
            </a:r>
            <a:r>
              <a:rPr lang="cs-CZ" sz="1600" dirty="0" smtClean="0">
                <a:latin typeface="Times New Roman"/>
                <a:cs typeface="Times New Roman"/>
              </a:rPr>
              <a:t>=3</a:t>
            </a:r>
            <a:endParaRPr lang="cs-CZ" sz="1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2571736" y="1571612"/>
            <a:ext cx="928694" cy="185738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aoblený obdélník 17"/>
          <p:cNvSpPr/>
          <p:nvPr/>
        </p:nvSpPr>
        <p:spPr>
          <a:xfrm>
            <a:off x="428596" y="2714620"/>
            <a:ext cx="7215238" cy="35719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428596" y="5500702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 Eliminace klíčového prvku:  Klíčový prvek musí být = 1 a ostatní prvky ve sloupci = 0. Docílíme toho řádkovými úpravami</a:t>
            </a:r>
            <a:endParaRPr lang="cs-CZ" sz="2000" baseline="-25000" dirty="0" smtClean="0"/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5" grpId="0"/>
      <p:bldP spid="16" grpId="0"/>
      <p:bldP spid="17" grpId="0" animBg="1"/>
      <p:bldP spid="18" grpId="0" animBg="1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301</TotalTime>
  <Words>1103</Words>
  <Application>Microsoft Office PowerPoint</Application>
  <PresentationFormat>Předvádění na obrazovce (4:3)</PresentationFormat>
  <Paragraphs>475</Paragraphs>
  <Slides>12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4" baseType="lpstr">
      <vt:lpstr>Administrativní</vt:lpstr>
      <vt:lpstr>Rovnice</vt:lpstr>
      <vt:lpstr>Animace pro předmět Optimalizace</vt:lpstr>
      <vt:lpstr>Zadání úlohy:</vt:lpstr>
      <vt:lpstr>Matematická formulace úlohy:</vt:lpstr>
      <vt:lpstr>Sestavení simplexové tabulky</vt:lpstr>
      <vt:lpstr>Výpočet:</vt:lpstr>
      <vt:lpstr>Výpočet:</vt:lpstr>
      <vt:lpstr>Výpočet:</vt:lpstr>
      <vt:lpstr>Výpočet:</vt:lpstr>
      <vt:lpstr>Výpočet:</vt:lpstr>
      <vt:lpstr>Výpočet:</vt:lpstr>
      <vt:lpstr>Odečtení výsledků:</vt:lpstr>
      <vt:lpstr>Řešení: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Animace pro předmět Optimalizace</dc:title>
  <dc:creator>Pavel</dc:creator>
  <cp:lastModifiedBy>Pavel</cp:lastModifiedBy>
  <cp:revision>33</cp:revision>
  <dcterms:created xsi:type="dcterms:W3CDTF">2013-05-16T08:48:14Z</dcterms:created>
  <dcterms:modified xsi:type="dcterms:W3CDTF">2013-05-21T18:40:09Z</dcterms:modified>
</cp:coreProperties>
</file>