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2"/>
  </p:notesMasterIdLst>
  <p:handoutMasterIdLst>
    <p:handoutMasterId r:id="rId23"/>
  </p:handoutMasterIdLst>
  <p:sldIdLst>
    <p:sldId id="265" r:id="rId3"/>
    <p:sldId id="310" r:id="rId4"/>
    <p:sldId id="311" r:id="rId5"/>
    <p:sldId id="318" r:id="rId6"/>
    <p:sldId id="319" r:id="rId7"/>
    <p:sldId id="312" r:id="rId8"/>
    <p:sldId id="320" r:id="rId9"/>
    <p:sldId id="321" r:id="rId10"/>
    <p:sldId id="313" r:id="rId11"/>
    <p:sldId id="322" r:id="rId12"/>
    <p:sldId id="323" r:id="rId13"/>
    <p:sldId id="324" r:id="rId14"/>
    <p:sldId id="314" r:id="rId15"/>
    <p:sldId id="325" r:id="rId16"/>
    <p:sldId id="315" r:id="rId17"/>
    <p:sldId id="326" r:id="rId18"/>
    <p:sldId id="327" r:id="rId19"/>
    <p:sldId id="328" r:id="rId20"/>
    <p:sldId id="329" r:id="rId21"/>
  </p:sldIdLst>
  <p:sldSz cx="12188825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200">
          <p15:clr>
            <a:srgbClr val="A4A3A4"/>
          </p15:clr>
        </p15:guide>
        <p15:guide id="4" orient="horz" pos="1008">
          <p15:clr>
            <a:srgbClr val="A4A3A4"/>
          </p15:clr>
        </p15:guide>
        <p15:guide id="5" orient="horz" pos="3792">
          <p15:clr>
            <a:srgbClr val="A4A3A4"/>
          </p15:clr>
        </p15:guide>
        <p15:guide id="6" orient="horz">
          <p15:clr>
            <a:srgbClr val="A4A3A4"/>
          </p15:clr>
        </p15:guide>
        <p15:guide id="7" orient="horz" pos="3360">
          <p15:clr>
            <a:srgbClr val="A4A3A4"/>
          </p15:clr>
        </p15:guide>
        <p15:guide id="8" orient="horz" pos="3312">
          <p15:clr>
            <a:srgbClr val="A4A3A4"/>
          </p15:clr>
        </p15:guide>
        <p15:guide id="9" orient="horz" pos="240">
          <p15:clr>
            <a:srgbClr val="A4A3A4"/>
          </p15:clr>
        </p15:guide>
        <p15:guide id="10" orient="horz" pos="432">
          <p15:clr>
            <a:srgbClr val="A4A3A4"/>
          </p15:clr>
        </p15:guide>
        <p15:guide id="11" orient="horz" pos="2784">
          <p15:clr>
            <a:srgbClr val="A4A3A4"/>
          </p15:clr>
        </p15:guide>
        <p15:guide id="12" pos="3839">
          <p15:clr>
            <a:srgbClr val="A4A3A4"/>
          </p15:clr>
        </p15:guide>
        <p15:guide id="13" pos="959">
          <p15:clr>
            <a:srgbClr val="A4A3A4"/>
          </p15:clr>
        </p15:guide>
        <p15:guide id="14" pos="6143">
          <p15:clr>
            <a:srgbClr val="A4A3A4"/>
          </p15:clr>
        </p15:guide>
        <p15:guide id="15" pos="1247">
          <p15:clr>
            <a:srgbClr val="A4A3A4"/>
          </p15:clr>
        </p15:guide>
        <p15:guide id="16" pos="7007">
          <p15:clr>
            <a:srgbClr val="A4A3A4"/>
          </p15:clr>
        </p15:guide>
        <p15:guide id="17" pos="5855">
          <p15:clr>
            <a:srgbClr val="A4A3A4"/>
          </p15:clr>
        </p15:guide>
        <p15:guide id="18" pos="671">
          <p15:clr>
            <a:srgbClr val="A4A3A4"/>
          </p15:clr>
        </p15:guide>
        <p15:guide id="19" pos="7151">
          <p15:clr>
            <a:srgbClr val="A4A3A4"/>
          </p15:clr>
        </p15:guide>
        <p15:guide id="20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29" autoAdjust="0"/>
  </p:normalViewPr>
  <p:slideViewPr>
    <p:cSldViewPr showGuides="1">
      <p:cViewPr varScale="1">
        <p:scale>
          <a:sx n="79" d="100"/>
          <a:sy n="79" d="100"/>
        </p:scale>
        <p:origin x="558" y="84"/>
      </p:cViewPr>
      <p:guideLst>
        <p:guide orient="horz" pos="2160"/>
        <p:guide orient="horz" pos="4030"/>
        <p:guide orient="horz" pos="1200"/>
        <p:guide orient="horz" pos="1008"/>
        <p:guide orient="horz" pos="3792"/>
        <p:guide orient="horz"/>
        <p:guide orient="horz" pos="3360"/>
        <p:guide orient="horz" pos="3312"/>
        <p:guide orient="horz" pos="240"/>
        <p:guide orient="horz" pos="432"/>
        <p:guide orient="horz" pos="2784"/>
        <p:guide pos="3839"/>
        <p:guide pos="959"/>
        <p:guide pos="6143"/>
        <p:guide pos="1247"/>
        <p:guide pos="7007"/>
        <p:guide pos="5855"/>
        <p:guide pos="671"/>
        <p:guide pos="7151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124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3716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t>23. 5. 2016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cs-CZ" smtClean="0"/>
              <a:pPr/>
              <a:t>23. 5. 2016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cs-CZ" smtClean="0"/>
              <a:pPr/>
              <a:t>23. 5. 2016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defTabSz="914400">
              <a:lnSpc>
                <a:spcPct val="80000"/>
              </a:lnSpc>
              <a:spcBef>
                <a:spcPts val="0"/>
              </a:spcBef>
              <a:buNone/>
            </a:pPr>
            <a:r>
              <a:rPr lang="cs-CZ" sz="6600" b="0" i="0" spc="100" baseline="0" dirty="0" smtClean="0">
                <a:solidFill>
                  <a:schemeClr val="tx1"/>
                </a:solidFill>
                <a:latin typeface="Corbel"/>
                <a:ea typeface="+mj-ea"/>
                <a:cs typeface="+mj-cs"/>
              </a:rPr>
              <a:t>Práce s textem</a:t>
            </a:r>
            <a:endParaRPr lang="cs-CZ" sz="6600" b="0" i="0" spc="100" baseline="0" dirty="0">
              <a:solidFill>
                <a:schemeClr val="tx1"/>
              </a:solidFill>
              <a:latin typeface="Corbel"/>
              <a:ea typeface="+mj-ea"/>
              <a:cs typeface="+mj-cs"/>
            </a:endParaRPr>
          </a:p>
        </p:txBody>
      </p:sp>
      <p:sp>
        <p:nvSpPr>
          <p:cNvPr id="4" name="Podnadpis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>
              <a:spcBef>
                <a:spcPts val="0"/>
              </a:spcBef>
              <a:buNone/>
            </a:pPr>
            <a:endParaRPr lang="cs-CZ" sz="2000" b="0" i="0" spc="200" baseline="0" dirty="0">
              <a:solidFill>
                <a:srgbClr val="56C5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Fonty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Tag </a:t>
            </a:r>
            <a:r>
              <a:rPr lang="cs-CZ" b="1" dirty="0" smtClean="0"/>
              <a:t>&lt;font&gt;</a:t>
            </a:r>
            <a:r>
              <a:rPr lang="cs-CZ" dirty="0" smtClean="0"/>
              <a:t> obsahuje tyto parametry:</a:t>
            </a:r>
          </a:p>
          <a:p>
            <a:pPr lvl="0"/>
            <a:r>
              <a:rPr lang="cs-CZ" b="1" dirty="0"/>
              <a:t>Face</a:t>
            </a:r>
            <a:r>
              <a:rPr lang="cs-CZ" dirty="0"/>
              <a:t> – tímto parametrem se mění druh písma, které musí být nainstalované v seznamu písmen a název musí být napsán přesně, pokud bude obsahovat překlep nebo neúplný název, bude použit defaultní font,</a:t>
            </a:r>
          </a:p>
          <a:p>
            <a:pPr lvl="0"/>
            <a:r>
              <a:rPr lang="cs-CZ" b="1" dirty="0"/>
              <a:t>Size </a:t>
            </a:r>
            <a:r>
              <a:rPr lang="cs-CZ" dirty="0"/>
              <a:t>– už dle názvu je jasné, že tento parametr ovlivňuje velikost písma. Velikost se určuje číslicemi, a to od 1 do 7, lze i měnit velikost písma oproti aktuální velikosti pomocí plusu (+) anebo mínusu (-), hodnota se přičte nebo odečte od aktuální zvolené velikosti písma,</a:t>
            </a:r>
          </a:p>
          <a:p>
            <a:pPr lvl="0"/>
            <a:r>
              <a:rPr lang="cs-CZ" b="1" dirty="0"/>
              <a:t>Color </a:t>
            </a:r>
            <a:r>
              <a:rPr lang="cs-CZ" dirty="0"/>
              <a:t>– poslední parametr je </a:t>
            </a:r>
            <a:r>
              <a:rPr lang="cs-CZ" dirty="0" err="1"/>
              <a:t>color</a:t>
            </a:r>
            <a:r>
              <a:rPr lang="cs-CZ" dirty="0"/>
              <a:t>, tedy barva písma.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525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Fonty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Příklad zápisu některých parametrů: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dirty="0"/>
              <a:t>&lt;font size="5" </a:t>
            </a:r>
            <a:r>
              <a:rPr lang="cs-CZ" b="1" dirty="0" err="1"/>
              <a:t>color</a:t>
            </a:r>
            <a:r>
              <a:rPr lang="cs-CZ" b="1" dirty="0"/>
              <a:t>="red"&gt;Červený text ve velikosti 5.&lt;/font&gt;</a:t>
            </a:r>
          </a:p>
          <a:p>
            <a:pPr marL="0" indent="0">
              <a:buNone/>
            </a:pPr>
            <a:r>
              <a:rPr lang="cs-CZ" b="1" dirty="0"/>
              <a:t>&lt;font face="Tahoma"&gt;Písmo v Tahoma&lt;/font&gt;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875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Fonty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HTML obsahuje vytvořené nadpisy, přesněji 6 druhů </a:t>
            </a:r>
            <a:r>
              <a:rPr lang="cs-CZ" dirty="0" err="1" smtClean="0"/>
              <a:t>napisů</a:t>
            </a:r>
            <a:endParaRPr lang="cs-CZ" dirty="0" smtClean="0"/>
          </a:p>
          <a:p>
            <a:r>
              <a:rPr lang="cs-CZ" dirty="0" smtClean="0"/>
              <a:t>Tag pro vložení nadpisu je složeno z písmene </a:t>
            </a:r>
            <a:r>
              <a:rPr lang="cs-CZ" b="1" dirty="0" smtClean="0"/>
              <a:t>h</a:t>
            </a:r>
            <a:r>
              <a:rPr lang="cs-CZ" dirty="0" smtClean="0"/>
              <a:t> a čísla 1-6</a:t>
            </a:r>
          </a:p>
          <a:p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	&lt;</a:t>
            </a:r>
            <a:r>
              <a:rPr lang="cs-CZ" b="1" dirty="0"/>
              <a:t>h1&gt;Největší nadpis&lt;/h1&gt;</a:t>
            </a:r>
          </a:p>
          <a:p>
            <a:pPr marL="0" indent="0">
              <a:buNone/>
            </a:pPr>
            <a:r>
              <a:rPr lang="cs-CZ" b="1" dirty="0" smtClean="0"/>
              <a:t>	&lt;</a:t>
            </a:r>
            <a:r>
              <a:rPr lang="cs-CZ" b="1" dirty="0"/>
              <a:t>h3&gt;Středně velký nadpis&lt;/h3&gt;</a:t>
            </a:r>
          </a:p>
          <a:p>
            <a:pPr marL="0" indent="0">
              <a:buNone/>
            </a:pPr>
            <a:r>
              <a:rPr lang="cs-CZ" b="1" dirty="0" smtClean="0"/>
              <a:t>	&lt;</a:t>
            </a:r>
            <a:r>
              <a:rPr lang="cs-CZ" b="1" dirty="0"/>
              <a:t>h6&gt;Nejmenší nadpis&lt;/h6&gt;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4172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Hypertextové </a:t>
            </a:r>
            <a:r>
              <a:rPr lang="cs-CZ" dirty="0" smtClean="0"/>
              <a:t>odkazy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Patří asi mezi nejdůležitější vlastnosti HTML</a:t>
            </a:r>
          </a:p>
          <a:p>
            <a:r>
              <a:rPr lang="cs-CZ" dirty="0" smtClean="0"/>
              <a:t>Zpřehledňují a zjednodušují procházení internetu</a:t>
            </a:r>
          </a:p>
          <a:p>
            <a:r>
              <a:rPr lang="cs-CZ" dirty="0" smtClean="0"/>
              <a:t>Pro vytvoření odkazu slouží tag </a:t>
            </a:r>
            <a:r>
              <a:rPr lang="cs-CZ" b="1" dirty="0" smtClean="0"/>
              <a:t>&lt;a&gt;</a:t>
            </a:r>
            <a:r>
              <a:rPr lang="cs-CZ" dirty="0" smtClean="0"/>
              <a:t> s parametrem </a:t>
            </a:r>
            <a:r>
              <a:rPr lang="cs-CZ" b="1" dirty="0" err="1" smtClean="0"/>
              <a:t>href</a:t>
            </a:r>
            <a:r>
              <a:rPr lang="cs-CZ" dirty="0" smtClean="0"/>
              <a:t>, který obsahuje URL cestu ke stránce</a:t>
            </a:r>
            <a:r>
              <a:rPr lang="cs-CZ" dirty="0"/>
              <a:t> </a:t>
            </a:r>
            <a:r>
              <a:rPr lang="cs-CZ" dirty="0" smtClean="0"/>
              <a:t>nebo souboru</a:t>
            </a:r>
          </a:p>
          <a:p>
            <a:r>
              <a:rPr lang="cs-CZ" dirty="0" smtClean="0"/>
              <a:t>Dalším možným parametrem je </a:t>
            </a:r>
            <a:r>
              <a:rPr lang="cs-CZ" b="1" dirty="0" smtClean="0"/>
              <a:t>target</a:t>
            </a:r>
            <a:r>
              <a:rPr lang="cs-CZ" dirty="0" smtClean="0"/>
              <a:t>, který otevírá odkaz v novém okně nebo záložce prohlížeče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771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Hypertextové odkazy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Příklady </a:t>
            </a:r>
            <a:r>
              <a:rPr lang="cs-CZ" dirty="0" err="1" smtClean="0"/>
              <a:t>odkázů</a:t>
            </a:r>
            <a:r>
              <a:rPr lang="cs-CZ" dirty="0" smtClean="0"/>
              <a:t>:</a:t>
            </a:r>
          </a:p>
          <a:p>
            <a:pPr marL="0" indent="0">
              <a:buNone/>
            </a:pPr>
            <a:r>
              <a:rPr lang="cs-CZ" b="1" dirty="0"/>
              <a:t>&lt;a </a:t>
            </a:r>
            <a:r>
              <a:rPr lang="cs-CZ" b="1" dirty="0" err="1"/>
              <a:t>href</a:t>
            </a:r>
            <a:r>
              <a:rPr lang="cs-CZ" b="1" dirty="0"/>
              <a:t>=“</a:t>
            </a:r>
            <a:r>
              <a:rPr lang="cs-CZ" b="1" dirty="0" err="1"/>
              <a:t>podstranka.hmtl</a:t>
            </a:r>
            <a:r>
              <a:rPr lang="cs-CZ" b="1" dirty="0"/>
              <a:t>“&gt;Odkaz na podstránku webu.&lt;/a&gt;</a:t>
            </a:r>
          </a:p>
          <a:p>
            <a:pPr marL="0" indent="0">
              <a:buNone/>
            </a:pPr>
            <a:r>
              <a:rPr lang="cs-CZ" b="1" dirty="0"/>
              <a:t>&lt;a </a:t>
            </a:r>
            <a:r>
              <a:rPr lang="cs-CZ" b="1" dirty="0" err="1"/>
              <a:t>href</a:t>
            </a:r>
            <a:r>
              <a:rPr lang="cs-CZ" b="1" dirty="0"/>
              <a:t>=“mailto:email@email.cz“&gt;E-mailová adresa.&lt;/a&gt;</a:t>
            </a:r>
          </a:p>
          <a:p>
            <a:pPr marL="0" indent="0">
              <a:buNone/>
            </a:pPr>
            <a:r>
              <a:rPr lang="cs-CZ" b="1" dirty="0"/>
              <a:t>&lt;a </a:t>
            </a:r>
            <a:r>
              <a:rPr lang="cs-CZ" b="1" dirty="0" err="1"/>
              <a:t>href</a:t>
            </a:r>
            <a:r>
              <a:rPr lang="cs-CZ" b="1" dirty="0"/>
              <a:t>=“http://www.google.com“&gt;Odkaz na jinou stránku na internetu.&lt;/a&gt;</a:t>
            </a:r>
          </a:p>
          <a:p>
            <a:pPr marL="0" indent="0">
              <a:buNone/>
            </a:pPr>
            <a:r>
              <a:rPr lang="cs-CZ" b="1" dirty="0"/>
              <a:t>&lt;a </a:t>
            </a:r>
            <a:r>
              <a:rPr lang="cs-CZ" b="1" dirty="0" err="1"/>
              <a:t>href</a:t>
            </a:r>
            <a:r>
              <a:rPr lang="cs-CZ" b="1" dirty="0"/>
              <a:t>=“</a:t>
            </a:r>
            <a:r>
              <a:rPr lang="cs-CZ" b="1" dirty="0" err="1"/>
              <a:t>soubor.rar</a:t>
            </a:r>
            <a:r>
              <a:rPr lang="cs-CZ" b="1" dirty="0"/>
              <a:t>“&gt;Odkaz na soubor uložený na serveru.&lt;/a&gt;</a:t>
            </a:r>
          </a:p>
          <a:p>
            <a:pPr marL="0" indent="0">
              <a:buNone/>
            </a:pPr>
            <a:r>
              <a:rPr lang="cs-CZ" b="1" i="1" dirty="0"/>
              <a:t>&lt;a </a:t>
            </a:r>
            <a:r>
              <a:rPr lang="cs-CZ" b="1" i="1" dirty="0" err="1"/>
              <a:t>href</a:t>
            </a:r>
            <a:r>
              <a:rPr lang="cs-CZ" b="1" i="1" dirty="0"/>
              <a:t>=“http://www.google.com“ target=“_</a:t>
            </a:r>
            <a:r>
              <a:rPr lang="cs-CZ" b="1" i="1" dirty="0" err="1"/>
              <a:t>blank</a:t>
            </a:r>
            <a:r>
              <a:rPr lang="cs-CZ" b="1" i="1" dirty="0"/>
              <a:t>“&gt;Odkaz&lt;/a&gt;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0985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Použití CSS v oblasti </a:t>
            </a:r>
            <a:r>
              <a:rPr lang="cs-CZ" dirty="0" smtClean="0"/>
              <a:t>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CSS lze lehce vytvořit selektor pro text, který se na webové stránce opakuje</a:t>
            </a:r>
          </a:p>
          <a:p>
            <a:endParaRPr lang="cs-CZ" dirty="0" smtClean="0"/>
          </a:p>
          <a:p>
            <a:r>
              <a:rPr lang="cs-CZ" b="1" dirty="0" smtClean="0"/>
              <a:t>Font-</a:t>
            </a:r>
            <a:r>
              <a:rPr lang="cs-CZ" b="1" dirty="0" err="1" smtClean="0"/>
              <a:t>family</a:t>
            </a:r>
            <a:r>
              <a:rPr lang="cs-CZ" dirty="0" smtClean="0"/>
              <a:t> – slouží k nastavení druhu písma</a:t>
            </a:r>
          </a:p>
          <a:p>
            <a:r>
              <a:rPr lang="cs-CZ" b="1" dirty="0" smtClean="0"/>
              <a:t>Fonty- style </a:t>
            </a:r>
            <a:r>
              <a:rPr lang="cs-CZ" dirty="0" smtClean="0"/>
              <a:t>– se nastavuje styl písma a jeho parametry jsou:</a:t>
            </a:r>
          </a:p>
          <a:p>
            <a:pPr lvl="1"/>
            <a:r>
              <a:rPr lang="cs-CZ" b="1" dirty="0" err="1" smtClean="0"/>
              <a:t>Normal</a:t>
            </a:r>
            <a:r>
              <a:rPr lang="cs-CZ" b="1" dirty="0"/>
              <a:t> </a:t>
            </a:r>
            <a:r>
              <a:rPr lang="cs-CZ" b="1" dirty="0" smtClean="0"/>
              <a:t>- </a:t>
            </a:r>
            <a:r>
              <a:rPr lang="cs-CZ" dirty="0" smtClean="0"/>
              <a:t> normální písmo</a:t>
            </a:r>
          </a:p>
          <a:p>
            <a:pPr lvl="1"/>
            <a:r>
              <a:rPr lang="cs-CZ" b="1" dirty="0" err="1" smtClean="0"/>
              <a:t>Italic</a:t>
            </a:r>
            <a:r>
              <a:rPr lang="cs-CZ" b="1" dirty="0" smtClean="0"/>
              <a:t> – </a:t>
            </a:r>
            <a:r>
              <a:rPr lang="cs-CZ" dirty="0" err="1" smtClean="0"/>
              <a:t>kurzívá</a:t>
            </a:r>
            <a:endParaRPr lang="cs-CZ" dirty="0" smtClean="0"/>
          </a:p>
          <a:p>
            <a:pPr lvl="1"/>
            <a:r>
              <a:rPr lang="cs-CZ" b="1" dirty="0" smtClean="0"/>
              <a:t>Font-size</a:t>
            </a:r>
            <a:r>
              <a:rPr lang="cs-CZ" dirty="0" smtClean="0"/>
              <a:t> – nastavení velikosti písma v </a:t>
            </a:r>
            <a:r>
              <a:rPr lang="cs-CZ" dirty="0" err="1" smtClean="0"/>
              <a:t>px</a:t>
            </a:r>
            <a:r>
              <a:rPr lang="cs-CZ" dirty="0" smtClean="0"/>
              <a:t> nebo </a:t>
            </a:r>
            <a:r>
              <a:rPr lang="cs-CZ" dirty="0" err="1" smtClean="0"/>
              <a:t>em</a:t>
            </a:r>
            <a:r>
              <a:rPr lang="cs-CZ" dirty="0" smtClean="0"/>
              <a:t> jednotce</a:t>
            </a:r>
            <a:endParaRPr lang="cs-CZ" b="1" dirty="0"/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83746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Použití CSS v oblasti textu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Font-</a:t>
            </a:r>
            <a:r>
              <a:rPr lang="cs-CZ" b="1" dirty="0" err="1" smtClean="0"/>
              <a:t>weight</a:t>
            </a:r>
            <a:r>
              <a:rPr lang="cs-CZ" dirty="0" smtClean="0"/>
              <a:t> – nastavení tloušťky písma, která se uvádí slovně nebo číselně od 100 do 900</a:t>
            </a:r>
          </a:p>
          <a:p>
            <a:endParaRPr lang="cs-CZ" b="1" dirty="0"/>
          </a:p>
          <a:p>
            <a:r>
              <a:rPr lang="cs-CZ" dirty="0" smtClean="0"/>
              <a:t>Stejně jako HTML i CSS má hodnoty, kterými lze formátovat text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Hodnota se jmenuje </a:t>
            </a:r>
            <a:r>
              <a:rPr lang="cs-CZ" b="1" dirty="0" smtClean="0"/>
              <a:t>text</a:t>
            </a:r>
            <a:r>
              <a:rPr lang="cs-CZ" dirty="0" smtClean="0"/>
              <a:t> a má několik pod hodnot s parametry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9562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Použití CSS v oblasti textu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b="1" dirty="0" smtClean="0"/>
              <a:t>Text-</a:t>
            </a:r>
            <a:r>
              <a:rPr lang="cs-CZ" b="1" dirty="0" err="1" smtClean="0"/>
              <a:t>decoration</a:t>
            </a:r>
            <a:r>
              <a:rPr lang="cs-CZ" dirty="0" smtClean="0"/>
              <a:t> – nastavuje dekoraci písma</a:t>
            </a:r>
          </a:p>
          <a:p>
            <a:endParaRPr lang="cs-CZ" dirty="0" smtClean="0"/>
          </a:p>
          <a:p>
            <a:pPr lvl="1"/>
            <a:r>
              <a:rPr lang="cs-CZ" b="1" dirty="0" err="1" smtClean="0"/>
              <a:t>Underline</a:t>
            </a:r>
            <a:r>
              <a:rPr lang="cs-CZ" dirty="0" smtClean="0"/>
              <a:t> – podtržené písmo</a:t>
            </a:r>
            <a:endParaRPr lang="cs-CZ" b="1" dirty="0" smtClean="0"/>
          </a:p>
          <a:p>
            <a:pPr lvl="1"/>
            <a:r>
              <a:rPr lang="cs-CZ" b="1" dirty="0" err="1" smtClean="0"/>
              <a:t>Overline</a:t>
            </a:r>
            <a:r>
              <a:rPr lang="cs-CZ" b="1" dirty="0" smtClean="0"/>
              <a:t> – čára nad textem</a:t>
            </a:r>
          </a:p>
          <a:p>
            <a:pPr lvl="1"/>
            <a:r>
              <a:rPr lang="cs-CZ" b="1" dirty="0" smtClean="0"/>
              <a:t>Line-</a:t>
            </a:r>
            <a:r>
              <a:rPr lang="cs-CZ" b="1" dirty="0" err="1" smtClean="0"/>
              <a:t>through</a:t>
            </a:r>
            <a:r>
              <a:rPr lang="cs-CZ" b="1" dirty="0"/>
              <a:t> </a:t>
            </a:r>
            <a:r>
              <a:rPr lang="cs-CZ" b="1" dirty="0" smtClean="0"/>
              <a:t>– čára přes text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97088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Použití CSS v oblasti textu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b="1" dirty="0" smtClean="0"/>
              <a:t>Text-align</a:t>
            </a:r>
            <a:r>
              <a:rPr lang="cs-CZ" dirty="0" smtClean="0"/>
              <a:t> </a:t>
            </a:r>
            <a:r>
              <a:rPr lang="cs-CZ" b="1" dirty="0" smtClean="0"/>
              <a:t>– </a:t>
            </a:r>
            <a:r>
              <a:rPr lang="cs-CZ" dirty="0" smtClean="0"/>
              <a:t>nastavuje zarovnání textu</a:t>
            </a:r>
          </a:p>
          <a:p>
            <a:endParaRPr lang="cs-CZ" dirty="0" smtClean="0"/>
          </a:p>
          <a:p>
            <a:pPr lvl="1"/>
            <a:r>
              <a:rPr lang="cs-CZ" b="1" dirty="0" err="1" smtClean="0"/>
              <a:t>Left</a:t>
            </a:r>
            <a:r>
              <a:rPr lang="cs-CZ" dirty="0" smtClean="0"/>
              <a:t> – zarovnání na levou stranu</a:t>
            </a:r>
            <a:endParaRPr lang="cs-CZ" b="1" dirty="0" smtClean="0"/>
          </a:p>
          <a:p>
            <a:pPr lvl="1"/>
            <a:r>
              <a:rPr lang="cs-CZ" b="1" dirty="0" smtClean="0"/>
              <a:t>Right – </a:t>
            </a:r>
            <a:r>
              <a:rPr lang="cs-CZ" dirty="0" smtClean="0"/>
              <a:t>zarovnání na pravou stranu</a:t>
            </a:r>
            <a:endParaRPr lang="cs-CZ" b="1" dirty="0" smtClean="0"/>
          </a:p>
          <a:p>
            <a:pPr lvl="1"/>
            <a:r>
              <a:rPr lang="cs-CZ" b="1" dirty="0" smtClean="0"/>
              <a:t>Center </a:t>
            </a:r>
            <a:r>
              <a:rPr lang="cs-CZ" dirty="0" smtClean="0"/>
              <a:t>– zarovnání na střed</a:t>
            </a:r>
            <a:endParaRPr lang="cs-CZ" b="1" dirty="0" smtClean="0"/>
          </a:p>
          <a:p>
            <a:pPr lvl="1"/>
            <a:r>
              <a:rPr lang="cs-CZ" b="1" dirty="0" err="1" smtClean="0"/>
              <a:t>Justify</a:t>
            </a:r>
            <a:r>
              <a:rPr lang="cs-CZ" b="1" dirty="0" smtClean="0"/>
              <a:t> – </a:t>
            </a:r>
            <a:r>
              <a:rPr lang="cs-CZ" dirty="0" smtClean="0"/>
              <a:t>zarovnání do bloku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217626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Použití CSS v oblasti textu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b="1" dirty="0" smtClean="0"/>
          </a:p>
          <a:p>
            <a:r>
              <a:rPr lang="cs-CZ" b="1" dirty="0" smtClean="0"/>
              <a:t>Text-</a:t>
            </a:r>
            <a:r>
              <a:rPr lang="cs-CZ" b="1" dirty="0" err="1" smtClean="0"/>
              <a:t>shadow</a:t>
            </a:r>
            <a:r>
              <a:rPr lang="cs-CZ" dirty="0" smtClean="0"/>
              <a:t>  - umožňuje </a:t>
            </a:r>
            <a:r>
              <a:rPr lang="cs-CZ" dirty="0"/>
              <a:t>textu vytvořit </a:t>
            </a:r>
            <a:r>
              <a:rPr lang="cs-CZ" dirty="0" smtClean="0"/>
              <a:t>stín</a:t>
            </a:r>
          </a:p>
          <a:p>
            <a:pPr lvl="1"/>
            <a:endParaRPr lang="cs-CZ" b="1" dirty="0"/>
          </a:p>
          <a:p>
            <a:pPr lvl="1"/>
            <a:r>
              <a:rPr lang="cs-CZ" b="1" dirty="0" smtClean="0"/>
              <a:t>X </a:t>
            </a:r>
            <a:r>
              <a:rPr lang="cs-CZ" dirty="0"/>
              <a:t>– pozice stínu na ose x, která se udává v </a:t>
            </a:r>
            <a:r>
              <a:rPr lang="cs-CZ" dirty="0" err="1"/>
              <a:t>px</a:t>
            </a:r>
            <a:r>
              <a:rPr lang="cs-CZ" dirty="0"/>
              <a:t>, lze nastavit i záporné hodnoty</a:t>
            </a:r>
          </a:p>
          <a:p>
            <a:pPr lvl="1"/>
            <a:r>
              <a:rPr lang="cs-CZ" b="1" dirty="0"/>
              <a:t>Y </a:t>
            </a:r>
            <a:r>
              <a:rPr lang="cs-CZ" dirty="0"/>
              <a:t>– pozice stínu na ose x, která se udává v </a:t>
            </a:r>
            <a:r>
              <a:rPr lang="cs-CZ" dirty="0" err="1"/>
              <a:t>px</a:t>
            </a:r>
            <a:r>
              <a:rPr lang="cs-CZ" dirty="0"/>
              <a:t>, lze nastavit i záporné hodnoty</a:t>
            </a:r>
          </a:p>
          <a:p>
            <a:pPr lvl="1"/>
            <a:r>
              <a:rPr lang="cs-CZ" b="1" dirty="0"/>
              <a:t>Rozostření </a:t>
            </a:r>
            <a:r>
              <a:rPr lang="cs-CZ" dirty="0"/>
              <a:t>– také se uvádí v </a:t>
            </a:r>
            <a:r>
              <a:rPr lang="cs-CZ" dirty="0" err="1"/>
              <a:t>px</a:t>
            </a:r>
            <a:r>
              <a:rPr lang="cs-CZ" dirty="0"/>
              <a:t>, ale tato hodnota není povinná</a:t>
            </a:r>
          </a:p>
          <a:p>
            <a:pPr lvl="1"/>
            <a:r>
              <a:rPr lang="cs-CZ" b="1" dirty="0"/>
              <a:t>Barva </a:t>
            </a:r>
            <a:r>
              <a:rPr lang="cs-CZ" dirty="0"/>
              <a:t>– uvádí se slovně nebo v RGB, nepovinná hodnota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052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cs-CZ" sz="3600" b="0" i="0" spc="100" baseline="0" dirty="0" smtClean="0">
                <a:solidFill>
                  <a:schemeClr val="tx1"/>
                </a:solidFill>
                <a:latin typeface="Corbel"/>
                <a:ea typeface="+mj-ea"/>
                <a:cs typeface="+mj-cs"/>
              </a:rPr>
              <a:t>Obsah:</a:t>
            </a:r>
            <a:endParaRPr lang="cs-CZ" sz="3600" b="0" i="0" spc="100" baseline="0" dirty="0">
              <a:solidFill>
                <a:schemeClr val="tx1"/>
              </a:solidFill>
              <a:latin typeface="Corbel"/>
              <a:ea typeface="+mj-ea"/>
              <a:cs typeface="+mj-cs"/>
            </a:endParaRPr>
          </a:p>
        </p:txBody>
      </p:sp>
      <p:sp>
        <p:nvSpPr>
          <p:cNvPr id="14" name="Zástupný symbol pro obsah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Arial"/>
              <a:buChar char="•"/>
            </a:pPr>
            <a:r>
              <a:rPr lang="cs-CZ" sz="2400" b="0" i="0" dirty="0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Formátování textu v HTML</a:t>
            </a: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Arial"/>
              <a:buChar char="•"/>
            </a:pPr>
            <a:r>
              <a:rPr lang="cs-CZ" dirty="0" smtClean="0">
                <a:latin typeface="Corbel"/>
              </a:rPr>
              <a:t>Zvýraznění textu</a:t>
            </a: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Arial"/>
              <a:buChar char="•"/>
            </a:pPr>
            <a:r>
              <a:rPr lang="cs-CZ" sz="2400" b="0" i="0" dirty="0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Fonty</a:t>
            </a: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Arial"/>
              <a:buChar char="•"/>
            </a:pPr>
            <a:r>
              <a:rPr lang="cs-CZ" dirty="0" smtClean="0">
                <a:latin typeface="Corbel"/>
              </a:rPr>
              <a:t>Hypertextové odkazy</a:t>
            </a: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rgbClr val="56C5FF"/>
              </a:buClr>
              <a:buSzPct val="100000"/>
              <a:buFont typeface="Arial"/>
              <a:buChar char="•"/>
            </a:pPr>
            <a:r>
              <a:rPr lang="cs-CZ" sz="2400" b="0" i="0" dirty="0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Použití CSS v oblasti textu</a:t>
            </a:r>
            <a:endParaRPr lang="cs-CZ" sz="2400" b="0" i="0" dirty="0">
              <a:solidFill>
                <a:schemeClr val="tx1"/>
              </a:solidFill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1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 textu </a:t>
            </a:r>
            <a:r>
              <a:rPr lang="cs-CZ" dirty="0"/>
              <a:t>v </a:t>
            </a:r>
            <a:r>
              <a:rPr lang="cs-CZ" dirty="0" smtClean="0"/>
              <a:t>HTML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Pro vytvoření odstavce v HTML slouží tag </a:t>
            </a:r>
            <a:r>
              <a:rPr lang="cs-CZ" b="1" dirty="0" smtClean="0"/>
              <a:t>&lt;p&gt;</a:t>
            </a:r>
            <a:r>
              <a:rPr lang="cs-CZ" dirty="0" smtClean="0"/>
              <a:t> 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Jeho parametrem je </a:t>
            </a:r>
            <a:r>
              <a:rPr lang="cs-CZ" b="1" dirty="0" smtClean="0"/>
              <a:t>align</a:t>
            </a:r>
            <a:r>
              <a:rPr lang="cs-CZ" dirty="0" smtClean="0"/>
              <a:t> s hodnotami </a:t>
            </a:r>
            <a:r>
              <a:rPr lang="cs-CZ" b="1" dirty="0" err="1" smtClean="0"/>
              <a:t>left</a:t>
            </a:r>
            <a:r>
              <a:rPr lang="cs-CZ" b="1" dirty="0" smtClean="0"/>
              <a:t>, right</a:t>
            </a:r>
            <a:r>
              <a:rPr lang="cs-CZ" dirty="0" smtClean="0"/>
              <a:t> a </a:t>
            </a:r>
            <a:r>
              <a:rPr lang="cs-CZ" b="1" dirty="0" smtClean="0"/>
              <a:t>center</a:t>
            </a:r>
          </a:p>
          <a:p>
            <a:r>
              <a:rPr lang="cs-CZ" b="1" dirty="0" smtClean="0"/>
              <a:t>Příklad:</a:t>
            </a:r>
            <a:endParaRPr lang="cs-CZ" b="1" dirty="0"/>
          </a:p>
          <a:p>
            <a:pPr marL="0" indent="0">
              <a:buNone/>
            </a:pPr>
            <a:r>
              <a:rPr lang="cs-CZ" b="1" i="1" dirty="0"/>
              <a:t>&lt;p align=“</a:t>
            </a:r>
            <a:r>
              <a:rPr lang="cs-CZ" b="1" i="1" dirty="0" err="1"/>
              <a:t>left</a:t>
            </a:r>
            <a:r>
              <a:rPr lang="cs-CZ" b="1" i="1" dirty="0"/>
              <a:t>“&gt;Text odstavce je zarovnán vlevo.&lt;/p&gt;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804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 textu v HTML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Další možností formátování textu je tag </a:t>
            </a:r>
            <a:r>
              <a:rPr lang="cs-CZ" b="1" dirty="0" smtClean="0"/>
              <a:t>&lt;center&gt;</a:t>
            </a:r>
          </a:p>
          <a:p>
            <a:endParaRPr lang="cs-CZ" b="1" dirty="0" smtClean="0"/>
          </a:p>
          <a:p>
            <a:r>
              <a:rPr lang="cs-CZ" dirty="0" smtClean="0"/>
              <a:t>Zarovnává na střed a má vliv jak na text, tak i na obrázky nebo tabulky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1531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 textu v HTML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Pro citování textu byl vytvořen speciální tag </a:t>
            </a:r>
            <a:r>
              <a:rPr lang="cs-CZ" b="1" dirty="0" smtClean="0"/>
              <a:t>&lt;</a:t>
            </a:r>
            <a:r>
              <a:rPr lang="cs-CZ" b="1" dirty="0" err="1" smtClean="0"/>
              <a:t>blockquote</a:t>
            </a:r>
            <a:r>
              <a:rPr lang="cs-CZ" b="1" dirty="0" smtClean="0"/>
              <a:t>&gt;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b="1" i="1" dirty="0"/>
              <a:t>&lt;p&gt;Citace:&lt;/p&gt;</a:t>
            </a:r>
          </a:p>
          <a:p>
            <a:pPr marL="0" indent="0">
              <a:buNone/>
            </a:pPr>
            <a:r>
              <a:rPr lang="cs-CZ" b="1" i="1" dirty="0"/>
              <a:t>&lt;</a:t>
            </a:r>
            <a:r>
              <a:rPr lang="cs-CZ" b="1" i="1" dirty="0" err="1"/>
              <a:t>blockquote</a:t>
            </a:r>
            <a:r>
              <a:rPr lang="cs-CZ" b="1" i="1" dirty="0"/>
              <a:t>&gt;Citovaný text.&lt;/</a:t>
            </a:r>
            <a:r>
              <a:rPr lang="cs-CZ" b="1" i="1" dirty="0" err="1"/>
              <a:t>blockquote</a:t>
            </a:r>
            <a:r>
              <a:rPr lang="cs-CZ" b="1" i="1" dirty="0"/>
              <a:t>&gt;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8861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Zvýraznění </a:t>
            </a:r>
            <a:r>
              <a:rPr lang="cs-CZ" dirty="0" smtClean="0"/>
              <a:t>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Stejně jako v jakémkoliv textovém editoru, lze v HTML omezeně upravovat text</a:t>
            </a:r>
          </a:p>
          <a:p>
            <a:endParaRPr lang="cs-CZ" dirty="0" smtClean="0"/>
          </a:p>
          <a:p>
            <a:r>
              <a:rPr lang="cs-CZ" dirty="0" smtClean="0"/>
              <a:t>Bylo vytvořeno několik tagů, které lze mezi sebou kombinovat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059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Zvýraznění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endParaRPr lang="cs-CZ" b="1" i="1" dirty="0" smtClean="0"/>
          </a:p>
          <a:p>
            <a:pPr lvl="0"/>
            <a:r>
              <a:rPr lang="cs-CZ" b="1" i="1" dirty="0" smtClean="0"/>
              <a:t>&lt;</a:t>
            </a:r>
            <a:r>
              <a:rPr lang="cs-CZ" b="1" i="1" dirty="0"/>
              <a:t>b&gt;</a:t>
            </a:r>
            <a:r>
              <a:rPr lang="cs-CZ" b="1" dirty="0"/>
              <a:t> </a:t>
            </a:r>
            <a:r>
              <a:rPr lang="cs-CZ" dirty="0"/>
              <a:t>- tučné písmo</a:t>
            </a:r>
            <a:r>
              <a:rPr lang="cs-CZ" dirty="0" smtClean="0"/>
              <a:t>,</a:t>
            </a:r>
          </a:p>
          <a:p>
            <a:pPr lvl="0"/>
            <a:r>
              <a:rPr lang="cs-CZ" b="1" i="1" dirty="0" smtClean="0"/>
              <a:t>&lt;</a:t>
            </a:r>
            <a:r>
              <a:rPr lang="cs-CZ" b="1" i="1" dirty="0"/>
              <a:t>i&gt; </a:t>
            </a:r>
            <a:r>
              <a:rPr lang="cs-CZ" i="1" dirty="0"/>
              <a:t>- </a:t>
            </a:r>
            <a:r>
              <a:rPr lang="cs-CZ" dirty="0"/>
              <a:t> kurzíva</a:t>
            </a:r>
            <a:r>
              <a:rPr lang="cs-CZ" dirty="0" smtClean="0"/>
              <a:t>,</a:t>
            </a:r>
          </a:p>
          <a:p>
            <a:pPr lvl="0"/>
            <a:r>
              <a:rPr lang="cs-CZ" b="1" i="1" dirty="0" smtClean="0"/>
              <a:t>&lt;</a:t>
            </a:r>
            <a:r>
              <a:rPr lang="cs-CZ" b="1" i="1" dirty="0"/>
              <a:t>u&gt;</a:t>
            </a:r>
            <a:r>
              <a:rPr lang="cs-CZ" b="1" dirty="0"/>
              <a:t> </a:t>
            </a:r>
            <a:r>
              <a:rPr lang="cs-CZ" dirty="0"/>
              <a:t>- podtržené písmo</a:t>
            </a:r>
            <a:r>
              <a:rPr lang="cs-CZ" dirty="0" smtClean="0"/>
              <a:t>,</a:t>
            </a:r>
          </a:p>
          <a:p>
            <a:pPr lvl="0"/>
            <a:r>
              <a:rPr lang="cs-CZ" b="1" i="1" dirty="0" smtClean="0"/>
              <a:t>&lt;</a:t>
            </a:r>
            <a:r>
              <a:rPr lang="cs-CZ" b="1" i="1" dirty="0"/>
              <a:t>strike&gt;</a:t>
            </a:r>
            <a:r>
              <a:rPr lang="cs-CZ" b="1" dirty="0"/>
              <a:t> </a:t>
            </a:r>
            <a:r>
              <a:rPr lang="cs-CZ" dirty="0"/>
              <a:t>- přeškrtnuté písmo,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1777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Zvýraznění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cs-CZ" b="1" i="1" dirty="0" smtClean="0"/>
          </a:p>
          <a:p>
            <a:pPr lvl="0"/>
            <a:r>
              <a:rPr lang="cs-CZ" b="1" i="1" dirty="0" smtClean="0"/>
              <a:t>&lt;</a:t>
            </a:r>
            <a:r>
              <a:rPr lang="cs-CZ" b="1" i="1" dirty="0"/>
              <a:t>big&gt;</a:t>
            </a:r>
            <a:r>
              <a:rPr lang="cs-CZ" b="1" dirty="0"/>
              <a:t> </a:t>
            </a:r>
            <a:r>
              <a:rPr lang="cs-CZ" dirty="0"/>
              <a:t>- zvětší písmo o jeden bod než standardně,</a:t>
            </a:r>
          </a:p>
          <a:p>
            <a:pPr lvl="0"/>
            <a:r>
              <a:rPr lang="cs-CZ" b="1" i="1" dirty="0"/>
              <a:t>&lt;</a:t>
            </a:r>
            <a:r>
              <a:rPr lang="cs-CZ" b="1" i="1" dirty="0" err="1"/>
              <a:t>small</a:t>
            </a:r>
            <a:r>
              <a:rPr lang="cs-CZ" b="1" i="1" dirty="0"/>
              <a:t>&gt;</a:t>
            </a:r>
            <a:r>
              <a:rPr lang="cs-CZ" b="1" dirty="0"/>
              <a:t> </a:t>
            </a:r>
            <a:r>
              <a:rPr lang="cs-CZ" dirty="0"/>
              <a:t>- zmenší písmo o jeden bod než standardně,</a:t>
            </a:r>
          </a:p>
          <a:p>
            <a:pPr lvl="0"/>
            <a:r>
              <a:rPr lang="cs-CZ" b="1" i="1" dirty="0"/>
              <a:t>&lt;sub&gt;</a:t>
            </a:r>
            <a:r>
              <a:rPr lang="cs-CZ" b="1" dirty="0"/>
              <a:t> </a:t>
            </a:r>
            <a:r>
              <a:rPr lang="cs-CZ" dirty="0"/>
              <a:t>- dolní index,</a:t>
            </a:r>
          </a:p>
          <a:p>
            <a:pPr lvl="0"/>
            <a:r>
              <a:rPr lang="cs-CZ" b="1" i="1" dirty="0"/>
              <a:t>&lt;sup&gt;</a:t>
            </a:r>
            <a:r>
              <a:rPr lang="cs-CZ" b="1" dirty="0"/>
              <a:t> </a:t>
            </a:r>
            <a:r>
              <a:rPr lang="cs-CZ" dirty="0"/>
              <a:t>- horní index.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0922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Fonty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/>
              <a:t>Každý editor textu nabízí několik desítek fontů a HTML pomocí tagů může také změnit font písma na </a:t>
            </a:r>
            <a:r>
              <a:rPr lang="cs-CZ" dirty="0" smtClean="0"/>
              <a:t>stránce</a:t>
            </a:r>
          </a:p>
          <a:p>
            <a:endParaRPr lang="cs-CZ" dirty="0" smtClean="0"/>
          </a:p>
          <a:p>
            <a:r>
              <a:rPr lang="cs-CZ" dirty="0"/>
              <a:t>Změna fontu písma se mění pomocí tagu </a:t>
            </a:r>
            <a:r>
              <a:rPr lang="cs-CZ" b="1" i="1" dirty="0"/>
              <a:t>&lt;font</a:t>
            </a:r>
            <a:r>
              <a:rPr lang="cs-CZ" b="1" i="1" dirty="0" smtClean="0"/>
              <a:t>&gt;</a:t>
            </a:r>
          </a:p>
          <a:p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49618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Digital_Blue_Tunnel_16x9_TP102895246.potx" id="{142D9831-DF2A-4A79-B70A-86EE526E7082}" vid="{6A64F93E-9975-4DAF-937F-4C98487F0739}"/>
    </a:ext>
  </a:extLst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Digital Blue Tunn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E257D54-B65D-4775-8A47-BF76CA13EE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Modrá prezentace s digitálním tunelem (širokoúhlá)</Template>
  <TotalTime>0</TotalTime>
  <Words>622</Words>
  <Application>Microsoft Office PowerPoint</Application>
  <PresentationFormat>Vlastní</PresentationFormat>
  <Paragraphs>116</Paragraphs>
  <Slides>19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2" baseType="lpstr">
      <vt:lpstr>Arial</vt:lpstr>
      <vt:lpstr>Corbel</vt:lpstr>
      <vt:lpstr>Digital Blue Tunnel 16x9</vt:lpstr>
      <vt:lpstr>Práce s textem</vt:lpstr>
      <vt:lpstr>Obsah:</vt:lpstr>
      <vt:lpstr>Formátování textu v HTML</vt:lpstr>
      <vt:lpstr>Formátování textu v HTML</vt:lpstr>
      <vt:lpstr>Formátování textu v HTML</vt:lpstr>
      <vt:lpstr>Zvýraznění textu</vt:lpstr>
      <vt:lpstr>Zvýraznění textu</vt:lpstr>
      <vt:lpstr>Zvýraznění textu</vt:lpstr>
      <vt:lpstr>Fonty</vt:lpstr>
      <vt:lpstr>Fonty</vt:lpstr>
      <vt:lpstr>Fonty</vt:lpstr>
      <vt:lpstr>Fonty</vt:lpstr>
      <vt:lpstr>Hypertextové odkazy</vt:lpstr>
      <vt:lpstr>Hypertextové odkazy</vt:lpstr>
      <vt:lpstr>Použití CSS v oblasti textu</vt:lpstr>
      <vt:lpstr>Použití CSS v oblasti textu</vt:lpstr>
      <vt:lpstr>Použití CSS v oblasti textu</vt:lpstr>
      <vt:lpstr>Použití CSS v oblasti textu</vt:lpstr>
      <vt:lpstr>Použití CSS v oblasti textu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2016-05-16T12:30:04Z</dcterms:created>
  <dcterms:modified xsi:type="dcterms:W3CDTF">2016-05-23T05:49:22Z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TC028952619991</vt:lpwstr>
  </property>
</Properties>
</file>