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60" d="100"/>
          <a:sy n="60" d="100"/>
        </p:scale>
        <p:origin x="96" y="13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065491" y="1828800"/>
            <a:ext cx="8231744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65490" y="4800600"/>
            <a:ext cx="8231744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5143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8E150-62C2-4093-BDAD-74A50B730E7E}" type="datetimeFigureOut">
              <a:rPr lang="cs-CZ" smtClean="0"/>
              <a:t>21. 5. 2016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80085-750D-430C-A88E-E351A8BF146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8464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9144794" y="381001"/>
            <a:ext cx="1524398" cy="56388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522809" y="381001"/>
            <a:ext cx="7393324" cy="56388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8E150-62C2-4093-BDAD-74A50B730E7E}" type="datetimeFigureOut">
              <a:rPr lang="cs-CZ" smtClean="0"/>
              <a:t>21. 5. 2016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80085-750D-430C-A88E-E351A8BF146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4237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8E150-62C2-4093-BDAD-74A50B730E7E}" type="datetimeFigureOut">
              <a:rPr lang="cs-CZ" smtClean="0"/>
              <a:t>21. 5. 2016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80085-750D-430C-A88E-E351A8BF146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634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9891" y="2514600"/>
            <a:ext cx="8694663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5491" y="5410201"/>
            <a:ext cx="8689596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8E150-62C2-4093-BDAD-74A50B730E7E}" type="datetimeFigureOut">
              <a:rPr lang="cs-CZ" smtClean="0"/>
              <a:t>21. 5. 2016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80085-750D-430C-A88E-E351A8BF146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9597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809" y="381000"/>
            <a:ext cx="9146384" cy="13716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505174" y="1905001"/>
            <a:ext cx="4420750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30806" y="1905001"/>
            <a:ext cx="4420751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8E150-62C2-4093-BDAD-74A50B730E7E}" type="datetimeFigureOut">
              <a:rPr lang="cs-CZ" smtClean="0"/>
              <a:t>21. 5. 2016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80085-750D-430C-A88E-E351A8BF146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16972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809" y="381000"/>
            <a:ext cx="9146384" cy="13716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808" y="1905000"/>
            <a:ext cx="441770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522808" y="2743201"/>
            <a:ext cx="441770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251489" y="1905000"/>
            <a:ext cx="441770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251489" y="2743201"/>
            <a:ext cx="441770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8E150-62C2-4093-BDAD-74A50B730E7E}" type="datetimeFigureOut">
              <a:rPr lang="cs-CZ" smtClean="0"/>
              <a:t>21. 5. 2016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80085-750D-430C-A88E-E351A8BF146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37381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8E150-62C2-4093-BDAD-74A50B730E7E}" type="datetimeFigureOut">
              <a:rPr lang="cs-CZ" smtClean="0"/>
              <a:t>21. 5. 2016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80085-750D-430C-A88E-E351A8BF146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558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8E150-62C2-4093-BDAD-74A50B730E7E}" type="datetimeFigureOut">
              <a:rPr lang="cs-CZ" smtClean="0"/>
              <a:t>21. 5. 2016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80085-750D-430C-A88E-E351A8BF146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182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879" y="1905000"/>
            <a:ext cx="3597544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952704" y="685800"/>
            <a:ext cx="6402467" cy="533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491" y="4648200"/>
            <a:ext cx="3582332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8E150-62C2-4093-BDAD-74A50B730E7E}" type="datetimeFigureOut">
              <a:rPr lang="cs-CZ" smtClean="0"/>
              <a:t>21. 5. 2016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80085-750D-430C-A88E-E351A8BF146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154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ál 1Zástupný symbol pro obrázek 2"/>
          <p:cNvSpPr>
            <a:spLocks noGrp="1"/>
          </p:cNvSpPr>
          <p:nvPr>
            <p:ph type="pic" idx="1"/>
          </p:nvPr>
        </p:nvSpPr>
        <p:spPr>
          <a:xfrm>
            <a:off x="4952704" y="685800"/>
            <a:ext cx="6402466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879" y="1905000"/>
            <a:ext cx="3597544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3600" b="0" i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491" y="4648200"/>
            <a:ext cx="3582332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8E150-62C2-4093-BDAD-74A50B730E7E}" type="datetimeFigureOut">
              <a:rPr lang="cs-CZ" smtClean="0"/>
              <a:t>21. 5. 2016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80085-750D-430C-A88E-E351A8BF146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3756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1522810" y="381000"/>
            <a:ext cx="9146383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810" y="1904999"/>
            <a:ext cx="9136770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228565" y="6400800"/>
            <a:ext cx="1449767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78E150-62C2-4093-BDAD-74A50B730E7E}" type="datetimeFigureOut">
              <a:rPr lang="cs-CZ" smtClean="0"/>
              <a:t>21. 5. 2016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522810" y="6400800"/>
            <a:ext cx="6554906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9830772" y="6400800"/>
            <a:ext cx="83841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080085-750D-430C-A88E-E351A8BF146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515734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63550" indent="-231775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2625" indent="-21907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0288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Tabulky v HTML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82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Vytváření</a:t>
            </a:r>
          </a:p>
          <a:p>
            <a:r>
              <a:rPr lang="cs-CZ" dirty="0" smtClean="0"/>
              <a:t>Rámečky</a:t>
            </a:r>
          </a:p>
          <a:p>
            <a:r>
              <a:rPr lang="cs-CZ" dirty="0" smtClean="0"/>
              <a:t>Formátování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54183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Vytváření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Tag pro tabulku je </a:t>
            </a:r>
            <a:r>
              <a:rPr lang="cs-CZ" b="1" i="1" dirty="0"/>
              <a:t>&lt;</a:t>
            </a:r>
            <a:r>
              <a:rPr lang="cs-CZ" b="1" i="1" dirty="0" smtClean="0"/>
              <a:t>table</a:t>
            </a:r>
            <a:r>
              <a:rPr lang="cs-CZ" b="1" i="1" dirty="0"/>
              <a:t>&gt;</a:t>
            </a:r>
            <a:r>
              <a:rPr lang="cs-CZ" dirty="0" smtClean="0"/>
              <a:t>, </a:t>
            </a:r>
            <a:r>
              <a:rPr lang="cs-CZ" dirty="0"/>
              <a:t>který může obsahovat několik parametrů např.: rychlejší vykreslení tabulky, obtékaní textu apod. </a:t>
            </a:r>
            <a:endParaRPr lang="cs-CZ" dirty="0" smtClean="0"/>
          </a:p>
          <a:p>
            <a:r>
              <a:rPr lang="cs-CZ" dirty="0" smtClean="0"/>
              <a:t>Dalšími </a:t>
            </a:r>
            <a:r>
              <a:rPr lang="cs-CZ" dirty="0"/>
              <a:t>důležitými tagy pro tvorbu tabulek je </a:t>
            </a:r>
            <a:r>
              <a:rPr lang="cs-CZ" b="1" i="1" dirty="0"/>
              <a:t>&lt;</a:t>
            </a:r>
            <a:r>
              <a:rPr lang="cs-CZ" b="1" i="1" dirty="0" err="1" smtClean="0"/>
              <a:t>tr</a:t>
            </a:r>
            <a:r>
              <a:rPr lang="cs-CZ" b="1" i="1" dirty="0" smtClean="0"/>
              <a:t>&gt;</a:t>
            </a:r>
            <a:r>
              <a:rPr lang="cs-CZ" dirty="0" smtClean="0"/>
              <a:t>, </a:t>
            </a:r>
            <a:r>
              <a:rPr lang="cs-CZ" dirty="0"/>
              <a:t>který reprezentuje řádek tabulky, </a:t>
            </a:r>
            <a:endParaRPr lang="cs-CZ" dirty="0" smtClean="0"/>
          </a:p>
          <a:p>
            <a:r>
              <a:rPr lang="cs-CZ" i="1" dirty="0" smtClean="0"/>
              <a:t>Tag </a:t>
            </a:r>
            <a:r>
              <a:rPr lang="cs-CZ" b="1" i="1" dirty="0" smtClean="0"/>
              <a:t>&lt;</a:t>
            </a:r>
            <a:r>
              <a:rPr lang="cs-CZ" b="1" i="1" dirty="0" err="1" smtClean="0"/>
              <a:t>td</a:t>
            </a:r>
            <a:r>
              <a:rPr lang="cs-CZ" b="1" i="1" dirty="0" smtClean="0"/>
              <a:t>&gt;</a:t>
            </a:r>
            <a:r>
              <a:rPr lang="cs-CZ" dirty="0" smtClean="0"/>
              <a:t> reprezentuje </a:t>
            </a:r>
            <a:r>
              <a:rPr lang="cs-CZ" dirty="0"/>
              <a:t>sloupec tabulky </a:t>
            </a:r>
            <a:endParaRPr lang="cs-CZ" dirty="0"/>
          </a:p>
          <a:p>
            <a:r>
              <a:rPr lang="cs-CZ" i="1" dirty="0" smtClean="0"/>
              <a:t>Tag </a:t>
            </a:r>
            <a:r>
              <a:rPr lang="cs-CZ" b="1" i="1" dirty="0" smtClean="0"/>
              <a:t>&lt;</a:t>
            </a:r>
            <a:r>
              <a:rPr lang="cs-CZ" b="1" i="1" dirty="0" err="1" smtClean="0"/>
              <a:t>th</a:t>
            </a:r>
            <a:r>
              <a:rPr lang="cs-CZ" b="1" i="1" dirty="0" smtClean="0"/>
              <a:t>&gt;</a:t>
            </a:r>
            <a:r>
              <a:rPr lang="cs-CZ" dirty="0"/>
              <a:t> </a:t>
            </a:r>
            <a:r>
              <a:rPr lang="cs-CZ" dirty="0" smtClean="0"/>
              <a:t>se </a:t>
            </a:r>
            <a:r>
              <a:rPr lang="cs-CZ" dirty="0"/>
              <a:t>chová stejně jako </a:t>
            </a:r>
            <a:r>
              <a:rPr lang="cs-CZ" b="1" i="1" dirty="0"/>
              <a:t>&lt;</a:t>
            </a:r>
            <a:r>
              <a:rPr lang="cs-CZ" b="1" i="1" dirty="0" err="1"/>
              <a:t>td</a:t>
            </a:r>
            <a:r>
              <a:rPr lang="cs-CZ" b="1" i="1" dirty="0"/>
              <a:t>&gt;</a:t>
            </a:r>
            <a:r>
              <a:rPr lang="cs-CZ" b="1" dirty="0"/>
              <a:t> </a:t>
            </a:r>
            <a:r>
              <a:rPr lang="cs-CZ" dirty="0"/>
              <a:t>jen s tím rozdílem, že je text tučným písmem a v buňkách vystředěný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44624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Vytváření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522810" y="1904999"/>
            <a:ext cx="9690622" cy="4114801"/>
          </a:xfrm>
        </p:spPr>
        <p:txBody>
          <a:bodyPr/>
          <a:lstStyle/>
          <a:p>
            <a:endParaRPr lang="cs-CZ" dirty="0" smtClean="0"/>
          </a:p>
          <a:p>
            <a:r>
              <a:rPr lang="cs-CZ" dirty="0" smtClean="0"/>
              <a:t>Příklad tabulky:</a:t>
            </a:r>
          </a:p>
          <a:p>
            <a:pPr marL="0" indent="0">
              <a:buNone/>
            </a:pPr>
            <a:r>
              <a:rPr lang="cs-CZ" b="1" i="1" dirty="0"/>
              <a:t>&lt;table&gt;</a:t>
            </a:r>
          </a:p>
          <a:p>
            <a:pPr marL="0" indent="0">
              <a:buNone/>
            </a:pPr>
            <a:r>
              <a:rPr lang="cs-CZ" b="1" i="1" dirty="0"/>
              <a:t>	&lt;</a:t>
            </a:r>
            <a:r>
              <a:rPr lang="cs-CZ" b="1" i="1" dirty="0" err="1"/>
              <a:t>tr</a:t>
            </a:r>
            <a:r>
              <a:rPr lang="cs-CZ" b="1" i="1" dirty="0"/>
              <a:t>&gt;&lt;</a:t>
            </a:r>
            <a:r>
              <a:rPr lang="cs-CZ" b="1" i="1" dirty="0" err="1"/>
              <a:t>th</a:t>
            </a:r>
            <a:r>
              <a:rPr lang="cs-CZ" b="1" i="1" dirty="0"/>
              <a:t>&gt;horní levá buňka&lt;/</a:t>
            </a:r>
            <a:r>
              <a:rPr lang="cs-CZ" b="1" i="1" dirty="0" err="1"/>
              <a:t>th</a:t>
            </a:r>
            <a:r>
              <a:rPr lang="cs-CZ" b="1" i="1" dirty="0"/>
              <a:t>&gt;&lt;</a:t>
            </a:r>
            <a:r>
              <a:rPr lang="cs-CZ" b="1" i="1" dirty="0" err="1"/>
              <a:t>td</a:t>
            </a:r>
            <a:r>
              <a:rPr lang="cs-CZ" b="1" i="1" dirty="0"/>
              <a:t>&gt;horní pravá buňka&lt;/</a:t>
            </a:r>
            <a:r>
              <a:rPr lang="cs-CZ" b="1" i="1" dirty="0" err="1"/>
              <a:t>td</a:t>
            </a:r>
            <a:r>
              <a:rPr lang="cs-CZ" b="1" i="1" dirty="0"/>
              <a:t>&gt;&lt;/</a:t>
            </a:r>
            <a:r>
              <a:rPr lang="cs-CZ" b="1" i="1" dirty="0" err="1"/>
              <a:t>tr</a:t>
            </a:r>
            <a:r>
              <a:rPr lang="cs-CZ" b="1" i="1" dirty="0"/>
              <a:t>&gt;</a:t>
            </a:r>
          </a:p>
          <a:p>
            <a:pPr marL="0" indent="0">
              <a:buNone/>
            </a:pPr>
            <a:r>
              <a:rPr lang="cs-CZ" b="1" i="1" dirty="0"/>
              <a:t>	&lt;</a:t>
            </a:r>
            <a:r>
              <a:rPr lang="cs-CZ" b="1" i="1" dirty="0" err="1"/>
              <a:t>tr</a:t>
            </a:r>
            <a:r>
              <a:rPr lang="cs-CZ" b="1" i="1" dirty="0"/>
              <a:t>&gt;&lt;</a:t>
            </a:r>
            <a:r>
              <a:rPr lang="cs-CZ" b="1" i="1" dirty="0" err="1"/>
              <a:t>td</a:t>
            </a:r>
            <a:r>
              <a:rPr lang="cs-CZ" b="1" i="1" dirty="0"/>
              <a:t>&gt;dolní levá buňka&lt;/</a:t>
            </a:r>
            <a:r>
              <a:rPr lang="cs-CZ" b="1" i="1" dirty="0" err="1"/>
              <a:t>td</a:t>
            </a:r>
            <a:r>
              <a:rPr lang="cs-CZ" b="1" i="1" dirty="0"/>
              <a:t>&gt;&lt;</a:t>
            </a:r>
            <a:r>
              <a:rPr lang="cs-CZ" b="1" i="1" dirty="0" err="1"/>
              <a:t>th</a:t>
            </a:r>
            <a:r>
              <a:rPr lang="cs-CZ" b="1" i="1" dirty="0"/>
              <a:t>&gt;dolní pravá buňka&lt;/</a:t>
            </a:r>
            <a:r>
              <a:rPr lang="cs-CZ" b="1" i="1" dirty="0" err="1"/>
              <a:t>th</a:t>
            </a:r>
            <a:r>
              <a:rPr lang="cs-CZ" b="1" i="1" dirty="0"/>
              <a:t>&gt;&lt;/</a:t>
            </a:r>
            <a:r>
              <a:rPr lang="cs-CZ" b="1" i="1" dirty="0" err="1"/>
              <a:t>tr</a:t>
            </a:r>
            <a:r>
              <a:rPr lang="cs-CZ" b="1" i="1" dirty="0"/>
              <a:t>&gt;</a:t>
            </a:r>
          </a:p>
          <a:p>
            <a:pPr marL="0" indent="0">
              <a:buNone/>
            </a:pPr>
            <a:r>
              <a:rPr lang="cs-CZ" b="1" i="1" dirty="0"/>
              <a:t>&lt;/table&gt;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33637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Rámečky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522809" y="1904999"/>
            <a:ext cx="9546243" cy="4114801"/>
          </a:xfrm>
        </p:spPr>
        <p:txBody>
          <a:bodyPr/>
          <a:lstStyle/>
          <a:p>
            <a:r>
              <a:rPr lang="cs-CZ" dirty="0"/>
              <a:t>Tabulka vytvořená jako taková nemá žádné ohraničení a je potřeba nadefinovat ji pomocí parametru </a:t>
            </a:r>
            <a:r>
              <a:rPr lang="cs-CZ" b="1" dirty="0"/>
              <a:t>border</a:t>
            </a:r>
            <a:r>
              <a:rPr lang="cs-CZ" dirty="0"/>
              <a:t>, u kterého se udává velikost v </a:t>
            </a:r>
            <a:r>
              <a:rPr lang="cs-CZ" dirty="0" smtClean="0"/>
              <a:t>bodech</a:t>
            </a:r>
          </a:p>
          <a:p>
            <a:r>
              <a:rPr lang="cs-CZ" dirty="0" smtClean="0"/>
              <a:t>Příklad:</a:t>
            </a:r>
          </a:p>
          <a:p>
            <a:pPr marL="0" indent="0">
              <a:buNone/>
            </a:pPr>
            <a:r>
              <a:rPr lang="cs-CZ" b="1" i="1" dirty="0"/>
              <a:t>&lt;table border=“5“&gt;</a:t>
            </a:r>
          </a:p>
          <a:p>
            <a:pPr marL="0" indent="0">
              <a:buNone/>
            </a:pPr>
            <a:r>
              <a:rPr lang="cs-CZ" b="1" i="1" dirty="0"/>
              <a:t>	&lt;</a:t>
            </a:r>
            <a:r>
              <a:rPr lang="cs-CZ" b="1" i="1" dirty="0" err="1"/>
              <a:t>tr</a:t>
            </a:r>
            <a:r>
              <a:rPr lang="cs-CZ" b="1" i="1" dirty="0"/>
              <a:t>&gt;&lt;</a:t>
            </a:r>
            <a:r>
              <a:rPr lang="cs-CZ" b="1" i="1" dirty="0" err="1"/>
              <a:t>th</a:t>
            </a:r>
            <a:r>
              <a:rPr lang="cs-CZ" b="1" i="1" dirty="0"/>
              <a:t>&gt;horní levá buňka&lt;/</a:t>
            </a:r>
            <a:r>
              <a:rPr lang="cs-CZ" b="1" i="1" dirty="0" err="1"/>
              <a:t>th</a:t>
            </a:r>
            <a:r>
              <a:rPr lang="cs-CZ" b="1" i="1" dirty="0"/>
              <a:t>&gt;&lt;</a:t>
            </a:r>
            <a:r>
              <a:rPr lang="cs-CZ" b="1" i="1" dirty="0" err="1"/>
              <a:t>td</a:t>
            </a:r>
            <a:r>
              <a:rPr lang="cs-CZ" b="1" i="1" dirty="0"/>
              <a:t>&gt;horní pravá buňka&lt;/</a:t>
            </a:r>
            <a:r>
              <a:rPr lang="cs-CZ" b="1" i="1" dirty="0" err="1"/>
              <a:t>td</a:t>
            </a:r>
            <a:r>
              <a:rPr lang="cs-CZ" b="1" i="1" dirty="0"/>
              <a:t>&gt;&lt;/</a:t>
            </a:r>
            <a:r>
              <a:rPr lang="cs-CZ" b="1" i="1" dirty="0" err="1"/>
              <a:t>tr</a:t>
            </a:r>
            <a:r>
              <a:rPr lang="cs-CZ" b="1" i="1" dirty="0"/>
              <a:t>&gt;</a:t>
            </a:r>
          </a:p>
          <a:p>
            <a:pPr marL="0" indent="0">
              <a:buNone/>
            </a:pPr>
            <a:r>
              <a:rPr lang="cs-CZ" b="1" i="1" dirty="0"/>
              <a:t>	&lt;</a:t>
            </a:r>
            <a:r>
              <a:rPr lang="cs-CZ" b="1" i="1" dirty="0" err="1"/>
              <a:t>tr</a:t>
            </a:r>
            <a:r>
              <a:rPr lang="cs-CZ" b="1" i="1" dirty="0"/>
              <a:t>&gt;&lt;</a:t>
            </a:r>
            <a:r>
              <a:rPr lang="cs-CZ" b="1" i="1" dirty="0" err="1"/>
              <a:t>td</a:t>
            </a:r>
            <a:r>
              <a:rPr lang="cs-CZ" b="1" i="1" dirty="0"/>
              <a:t>&gt;dolní levá buňka&lt;/</a:t>
            </a:r>
            <a:r>
              <a:rPr lang="cs-CZ" b="1" i="1" dirty="0" err="1"/>
              <a:t>td</a:t>
            </a:r>
            <a:r>
              <a:rPr lang="cs-CZ" b="1" i="1" dirty="0"/>
              <a:t>&gt;&lt;</a:t>
            </a:r>
            <a:r>
              <a:rPr lang="cs-CZ" b="1" i="1" dirty="0" err="1"/>
              <a:t>th</a:t>
            </a:r>
            <a:r>
              <a:rPr lang="cs-CZ" b="1" i="1" dirty="0"/>
              <a:t>&gt;dolní pravá buňka&lt;/</a:t>
            </a:r>
            <a:r>
              <a:rPr lang="cs-CZ" b="1" i="1" dirty="0" err="1"/>
              <a:t>th</a:t>
            </a:r>
            <a:r>
              <a:rPr lang="cs-CZ" b="1" i="1" dirty="0"/>
              <a:t>&gt;&lt;/</a:t>
            </a:r>
            <a:r>
              <a:rPr lang="cs-CZ" b="1" i="1" dirty="0" err="1"/>
              <a:t>tr</a:t>
            </a:r>
            <a:r>
              <a:rPr lang="cs-CZ" b="1" i="1" dirty="0"/>
              <a:t>&gt;</a:t>
            </a:r>
          </a:p>
          <a:p>
            <a:pPr marL="0" indent="0">
              <a:buNone/>
            </a:pPr>
            <a:r>
              <a:rPr lang="cs-CZ" b="1" i="1" dirty="0"/>
              <a:t>&lt;/table&gt;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3669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Formátování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Parametr pro zarovnávání textu v tabulkách je stejný jako u odstavců, a to </a:t>
            </a:r>
            <a:r>
              <a:rPr lang="cs-CZ" b="1" dirty="0"/>
              <a:t>align</a:t>
            </a:r>
            <a:r>
              <a:rPr lang="cs-CZ" dirty="0"/>
              <a:t>, a má také stejné hodnoty, a to </a:t>
            </a:r>
            <a:r>
              <a:rPr lang="cs-CZ" b="1" dirty="0"/>
              <a:t>center, </a:t>
            </a:r>
            <a:r>
              <a:rPr lang="cs-CZ" b="1" dirty="0" err="1"/>
              <a:t>left</a:t>
            </a:r>
            <a:r>
              <a:rPr lang="cs-CZ" b="1" dirty="0"/>
              <a:t> a right</a:t>
            </a:r>
            <a:r>
              <a:rPr lang="cs-CZ" dirty="0" smtClean="0"/>
              <a:t>.</a:t>
            </a:r>
          </a:p>
          <a:p>
            <a:r>
              <a:rPr lang="cs-CZ" dirty="0" smtClean="0"/>
              <a:t> </a:t>
            </a:r>
            <a:r>
              <a:rPr lang="cs-CZ" dirty="0"/>
              <a:t>Tyto údaje se vkládají přímo do příslušných buněk nebo </a:t>
            </a:r>
            <a:r>
              <a:rPr lang="cs-CZ" dirty="0" smtClean="0"/>
              <a:t>řádků</a:t>
            </a:r>
          </a:p>
          <a:p>
            <a:r>
              <a:rPr lang="cs-CZ" dirty="0" smtClean="0"/>
              <a:t>Příklad:</a:t>
            </a:r>
          </a:p>
          <a:p>
            <a:pPr marL="0" indent="0">
              <a:buNone/>
            </a:pPr>
            <a:r>
              <a:rPr lang="cs-CZ" b="1" i="1" dirty="0"/>
              <a:t>&lt;table border=“5“&gt;</a:t>
            </a:r>
          </a:p>
          <a:p>
            <a:pPr marL="0" indent="0">
              <a:buNone/>
            </a:pPr>
            <a:r>
              <a:rPr lang="cs-CZ" b="1" i="1" dirty="0"/>
              <a:t>	&lt;</a:t>
            </a:r>
            <a:r>
              <a:rPr lang="cs-CZ" b="1" i="1" dirty="0" err="1"/>
              <a:t>tr</a:t>
            </a:r>
            <a:r>
              <a:rPr lang="cs-CZ" b="1" i="1" dirty="0"/>
              <a:t> align=“center“&gt;&lt;</a:t>
            </a:r>
            <a:r>
              <a:rPr lang="cs-CZ" b="1" i="1" dirty="0" err="1"/>
              <a:t>th</a:t>
            </a:r>
            <a:r>
              <a:rPr lang="cs-CZ" b="1" i="1" dirty="0"/>
              <a:t>&gt;buňka&lt;/</a:t>
            </a:r>
            <a:r>
              <a:rPr lang="cs-CZ" b="1" i="1" dirty="0" err="1"/>
              <a:t>th</a:t>
            </a:r>
            <a:r>
              <a:rPr lang="cs-CZ" b="1" i="1" dirty="0"/>
              <a:t>&gt;&lt;</a:t>
            </a:r>
            <a:r>
              <a:rPr lang="cs-CZ" b="1" i="1" dirty="0" err="1"/>
              <a:t>td</a:t>
            </a:r>
            <a:r>
              <a:rPr lang="cs-CZ" b="1" i="1" dirty="0"/>
              <a:t>&gt;buňka&lt;/</a:t>
            </a:r>
            <a:r>
              <a:rPr lang="cs-CZ" b="1" i="1" dirty="0" err="1"/>
              <a:t>td</a:t>
            </a:r>
            <a:r>
              <a:rPr lang="cs-CZ" b="1" i="1" dirty="0"/>
              <a:t>&gt;&lt;/</a:t>
            </a:r>
            <a:r>
              <a:rPr lang="cs-CZ" b="1" i="1" dirty="0" err="1"/>
              <a:t>tr</a:t>
            </a:r>
            <a:r>
              <a:rPr lang="cs-CZ" b="1" i="1" dirty="0"/>
              <a:t>&gt;</a:t>
            </a:r>
          </a:p>
          <a:p>
            <a:pPr marL="0" indent="0">
              <a:buNone/>
            </a:pPr>
            <a:r>
              <a:rPr lang="cs-CZ" b="1" i="1" dirty="0"/>
              <a:t>	&lt;</a:t>
            </a:r>
            <a:r>
              <a:rPr lang="cs-CZ" b="1" i="1" dirty="0" err="1"/>
              <a:t>tr</a:t>
            </a:r>
            <a:r>
              <a:rPr lang="cs-CZ" b="1" i="1" dirty="0"/>
              <a:t>&gt;&lt;</a:t>
            </a:r>
            <a:r>
              <a:rPr lang="cs-CZ" b="1" i="1" dirty="0" err="1"/>
              <a:t>td</a:t>
            </a:r>
            <a:r>
              <a:rPr lang="cs-CZ" b="1" i="1" dirty="0"/>
              <a:t> align=“right“&gt;buňka&lt;/</a:t>
            </a:r>
            <a:r>
              <a:rPr lang="cs-CZ" b="1" i="1" dirty="0" err="1"/>
              <a:t>td</a:t>
            </a:r>
            <a:r>
              <a:rPr lang="cs-CZ" b="1" i="1" dirty="0"/>
              <a:t>&gt;&lt;</a:t>
            </a:r>
            <a:r>
              <a:rPr lang="cs-CZ" b="1" i="1" dirty="0" err="1"/>
              <a:t>th</a:t>
            </a:r>
            <a:r>
              <a:rPr lang="cs-CZ" b="1" i="1" dirty="0"/>
              <a:t>&gt;buňka&lt;/</a:t>
            </a:r>
            <a:r>
              <a:rPr lang="cs-CZ" b="1" i="1" dirty="0" err="1"/>
              <a:t>th</a:t>
            </a:r>
            <a:r>
              <a:rPr lang="cs-CZ" b="1" i="1" dirty="0"/>
              <a:t>&gt;&lt;/</a:t>
            </a:r>
            <a:r>
              <a:rPr lang="cs-CZ" b="1" i="1" dirty="0" err="1"/>
              <a:t>tr</a:t>
            </a:r>
            <a:r>
              <a:rPr lang="cs-CZ" b="1" i="1" dirty="0"/>
              <a:t>&gt;</a:t>
            </a:r>
          </a:p>
          <a:p>
            <a:pPr marL="0" indent="0">
              <a:buNone/>
            </a:pPr>
            <a:r>
              <a:rPr lang="cs-CZ" b="1" i="1" dirty="0"/>
              <a:t>&lt;/table&gt;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68024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Formátování tabulek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522810" y="1904999"/>
            <a:ext cx="9449990" cy="4114801"/>
          </a:xfrm>
        </p:spPr>
        <p:txBody>
          <a:bodyPr>
            <a:normAutofit fontScale="92500"/>
          </a:bodyPr>
          <a:lstStyle/>
          <a:p>
            <a:r>
              <a:rPr lang="cs-CZ" dirty="0" smtClean="0"/>
              <a:t>Buňky lze slučovat a k tomu slouží </a:t>
            </a:r>
            <a:r>
              <a:rPr lang="cs-CZ" dirty="0"/>
              <a:t>parametry pro </a:t>
            </a:r>
            <a:r>
              <a:rPr lang="cs-CZ" b="1" dirty="0" err="1"/>
              <a:t>rownspan</a:t>
            </a:r>
            <a:r>
              <a:rPr lang="cs-CZ" b="1" dirty="0"/>
              <a:t> </a:t>
            </a:r>
            <a:r>
              <a:rPr lang="cs-CZ" dirty="0"/>
              <a:t>pro sloučení buněk ve sloupci a </a:t>
            </a:r>
            <a:r>
              <a:rPr lang="cs-CZ" b="1" dirty="0" err="1"/>
              <a:t>colspan</a:t>
            </a:r>
            <a:r>
              <a:rPr lang="cs-CZ" b="1" dirty="0"/>
              <a:t> </a:t>
            </a:r>
            <a:r>
              <a:rPr lang="cs-CZ" dirty="0"/>
              <a:t>pro sloučení buněk v </a:t>
            </a:r>
            <a:r>
              <a:rPr lang="cs-CZ" dirty="0" smtClean="0"/>
              <a:t>řádku</a:t>
            </a:r>
          </a:p>
          <a:p>
            <a:endParaRPr lang="cs-CZ" dirty="0"/>
          </a:p>
          <a:p>
            <a:pPr marL="0" indent="0">
              <a:buNone/>
            </a:pPr>
            <a:r>
              <a:rPr lang="cs-CZ" i="1" dirty="0"/>
              <a:t>&lt;table border=“2“&gt;</a:t>
            </a:r>
          </a:p>
          <a:p>
            <a:pPr marL="0" indent="0">
              <a:buNone/>
            </a:pPr>
            <a:r>
              <a:rPr lang="cs-CZ" i="1" dirty="0"/>
              <a:t>	&lt;</a:t>
            </a:r>
            <a:r>
              <a:rPr lang="cs-CZ" i="1" dirty="0" err="1"/>
              <a:t>tr</a:t>
            </a:r>
            <a:r>
              <a:rPr lang="cs-CZ" i="1" dirty="0"/>
              <a:t>&gt;</a:t>
            </a:r>
            <a:r>
              <a:rPr lang="cs-CZ" b="1" i="1" dirty="0"/>
              <a:t>&lt;</a:t>
            </a:r>
            <a:r>
              <a:rPr lang="cs-CZ" b="1" i="1" dirty="0" err="1"/>
              <a:t>tdrowspan</a:t>
            </a:r>
            <a:r>
              <a:rPr lang="cs-CZ" b="1" i="1" dirty="0"/>
              <a:t>="2"&gt;</a:t>
            </a:r>
            <a:r>
              <a:rPr lang="cs-CZ" i="1" dirty="0" err="1"/>
              <a:t>bunka</a:t>
            </a:r>
            <a:r>
              <a:rPr lang="cs-CZ" i="1" dirty="0"/>
              <a:t>&lt;/</a:t>
            </a:r>
            <a:r>
              <a:rPr lang="cs-CZ" i="1" dirty="0" err="1"/>
              <a:t>td</a:t>
            </a:r>
            <a:r>
              <a:rPr lang="cs-CZ" i="1" dirty="0"/>
              <a:t>&gt;&lt;</a:t>
            </a:r>
            <a:r>
              <a:rPr lang="cs-CZ" i="1" dirty="0" err="1"/>
              <a:t>td</a:t>
            </a:r>
            <a:r>
              <a:rPr lang="cs-CZ" i="1" dirty="0"/>
              <a:t>&gt;buňka&lt;/</a:t>
            </a:r>
            <a:r>
              <a:rPr lang="cs-CZ" i="1" dirty="0" err="1"/>
              <a:t>td</a:t>
            </a:r>
            <a:r>
              <a:rPr lang="cs-CZ" i="1" dirty="0"/>
              <a:t>&gt;&lt;</a:t>
            </a:r>
            <a:r>
              <a:rPr lang="cs-CZ" i="1" dirty="0" err="1"/>
              <a:t>td</a:t>
            </a:r>
            <a:r>
              <a:rPr lang="cs-CZ" i="1" dirty="0"/>
              <a:t>&gt;buňka&lt;/</a:t>
            </a:r>
            <a:r>
              <a:rPr lang="cs-CZ" i="1" dirty="0" err="1"/>
              <a:t>td</a:t>
            </a:r>
            <a:r>
              <a:rPr lang="cs-CZ" i="1" dirty="0"/>
              <a:t>&gt;&lt;/</a:t>
            </a:r>
            <a:r>
              <a:rPr lang="cs-CZ" i="1" dirty="0" err="1"/>
              <a:t>tr</a:t>
            </a:r>
            <a:r>
              <a:rPr lang="cs-CZ" i="1" dirty="0"/>
              <a:t>&gt;</a:t>
            </a:r>
          </a:p>
          <a:p>
            <a:pPr marL="0" indent="0">
              <a:buNone/>
            </a:pPr>
            <a:r>
              <a:rPr lang="cs-CZ" i="1" dirty="0"/>
              <a:t>	&lt;</a:t>
            </a:r>
            <a:r>
              <a:rPr lang="cs-CZ" i="1" dirty="0" err="1"/>
              <a:t>tr</a:t>
            </a:r>
            <a:r>
              <a:rPr lang="cs-CZ" i="1" dirty="0"/>
              <a:t>&gt;&lt;</a:t>
            </a:r>
            <a:r>
              <a:rPr lang="cs-CZ" i="1" dirty="0" err="1"/>
              <a:t>td</a:t>
            </a:r>
            <a:r>
              <a:rPr lang="cs-CZ" i="1" dirty="0"/>
              <a:t>&gt; buňka&lt;/</a:t>
            </a:r>
            <a:r>
              <a:rPr lang="cs-CZ" i="1" dirty="0" err="1"/>
              <a:t>td</a:t>
            </a:r>
            <a:r>
              <a:rPr lang="cs-CZ" i="1" dirty="0"/>
              <a:t>&gt;</a:t>
            </a:r>
            <a:r>
              <a:rPr lang="cs-CZ" b="1" i="1" dirty="0"/>
              <a:t>&lt;</a:t>
            </a:r>
            <a:r>
              <a:rPr lang="cs-CZ" b="1" i="1" dirty="0" err="1"/>
              <a:t>thcolspan</a:t>
            </a:r>
            <a:r>
              <a:rPr lang="cs-CZ" b="1" i="1" dirty="0"/>
              <a:t>="2"&gt;</a:t>
            </a:r>
            <a:r>
              <a:rPr lang="cs-CZ" i="1" dirty="0"/>
              <a:t>buňka&lt;/</a:t>
            </a:r>
            <a:r>
              <a:rPr lang="cs-CZ" i="1" dirty="0" err="1"/>
              <a:t>th</a:t>
            </a:r>
            <a:r>
              <a:rPr lang="cs-CZ" i="1" dirty="0"/>
              <a:t>&gt;&lt;</a:t>
            </a:r>
            <a:r>
              <a:rPr lang="cs-CZ" i="1" dirty="0" err="1"/>
              <a:t>td</a:t>
            </a:r>
            <a:r>
              <a:rPr lang="cs-CZ" i="1" dirty="0"/>
              <a:t>&gt;buňka&lt;/</a:t>
            </a:r>
            <a:r>
              <a:rPr lang="cs-CZ" i="1" dirty="0" err="1"/>
              <a:t>td</a:t>
            </a:r>
            <a:r>
              <a:rPr lang="cs-CZ" i="1" dirty="0"/>
              <a:t>&gt;&lt;/</a:t>
            </a:r>
            <a:r>
              <a:rPr lang="cs-CZ" i="1" dirty="0" err="1"/>
              <a:t>tr</a:t>
            </a:r>
            <a:r>
              <a:rPr lang="cs-CZ" i="1" dirty="0"/>
              <a:t>&gt;</a:t>
            </a:r>
          </a:p>
          <a:p>
            <a:pPr marL="0" indent="0">
              <a:buNone/>
            </a:pPr>
            <a:r>
              <a:rPr lang="cs-CZ" i="1" dirty="0"/>
              <a:t>	&lt;</a:t>
            </a:r>
            <a:r>
              <a:rPr lang="cs-CZ" i="1" dirty="0" err="1"/>
              <a:t>tr</a:t>
            </a:r>
            <a:r>
              <a:rPr lang="cs-CZ" i="1" dirty="0"/>
              <a:t>&gt;&lt;</a:t>
            </a:r>
            <a:r>
              <a:rPr lang="cs-CZ" i="1" dirty="0" err="1"/>
              <a:t>td</a:t>
            </a:r>
            <a:r>
              <a:rPr lang="cs-CZ" i="1" dirty="0"/>
              <a:t>&gt; buňka&lt;/</a:t>
            </a:r>
            <a:r>
              <a:rPr lang="cs-CZ" i="1" dirty="0" err="1"/>
              <a:t>td</a:t>
            </a:r>
            <a:r>
              <a:rPr lang="cs-CZ" i="1" dirty="0"/>
              <a:t>&gt;&lt;</a:t>
            </a:r>
            <a:r>
              <a:rPr lang="cs-CZ" i="1" dirty="0" err="1"/>
              <a:t>td</a:t>
            </a:r>
            <a:r>
              <a:rPr lang="cs-CZ" i="1" dirty="0"/>
              <a:t>&gt; buňka&lt;/</a:t>
            </a:r>
            <a:r>
              <a:rPr lang="cs-CZ" i="1" dirty="0" err="1" smtClean="0"/>
              <a:t>td</a:t>
            </a:r>
            <a:r>
              <a:rPr lang="cs-CZ" i="1" dirty="0"/>
              <a:t>&gt;&lt;</a:t>
            </a:r>
            <a:r>
              <a:rPr lang="cs-CZ" i="1" dirty="0" err="1"/>
              <a:t>td</a:t>
            </a:r>
            <a:r>
              <a:rPr lang="cs-CZ" i="1" dirty="0"/>
              <a:t>&gt; buňka&lt;/</a:t>
            </a:r>
            <a:r>
              <a:rPr lang="cs-CZ" i="1" dirty="0" err="1"/>
              <a:t>td</a:t>
            </a:r>
            <a:r>
              <a:rPr lang="cs-CZ" i="1" dirty="0"/>
              <a:t>&gt;&lt;/</a:t>
            </a:r>
            <a:r>
              <a:rPr lang="cs-CZ" i="1" dirty="0" err="1"/>
              <a:t>tr</a:t>
            </a:r>
            <a:r>
              <a:rPr lang="cs-CZ" i="1" dirty="0"/>
              <a:t>&gt;</a:t>
            </a:r>
          </a:p>
          <a:p>
            <a:pPr marL="0" indent="0">
              <a:buNone/>
            </a:pPr>
            <a:r>
              <a:rPr lang="cs-CZ" i="1" dirty="0"/>
              <a:t>&lt;/table&gt;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78500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P-prezentac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Digital Blue Tunne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BP-prezentace" id="{9C7404E6-F510-4564-A2DD-DD8450FD3332}" vid="{7E2E9E66-875C-4BB2-B594-9AEDF7B89F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BP-prezentace</Template>
  <TotalTime>35</TotalTime>
  <Words>131</Words>
  <Application>Microsoft Office PowerPoint</Application>
  <PresentationFormat>Širokoúhlá obrazovka</PresentationFormat>
  <Paragraphs>40</Paragraphs>
  <Slides>7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10" baseType="lpstr">
      <vt:lpstr>Arial</vt:lpstr>
      <vt:lpstr>Corbel</vt:lpstr>
      <vt:lpstr>BP-prezentace</vt:lpstr>
      <vt:lpstr>Tabulky v HTML</vt:lpstr>
      <vt:lpstr>Obsah</vt:lpstr>
      <vt:lpstr>Vytváření</vt:lpstr>
      <vt:lpstr>Vytváření</vt:lpstr>
      <vt:lpstr>Rámečky</vt:lpstr>
      <vt:lpstr>Formátování</vt:lpstr>
      <vt:lpstr>Formátování tabulek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Tabulky v HTML</dc:title>
  <dc:creator>Zdeněk Šťasta</dc:creator>
  <cp:lastModifiedBy>Zdeněk Šťasta</cp:lastModifiedBy>
  <cp:revision>2</cp:revision>
  <dcterms:created xsi:type="dcterms:W3CDTF">2016-05-21T09:34:14Z</dcterms:created>
  <dcterms:modified xsi:type="dcterms:W3CDTF">2016-05-21T10:13:30Z</dcterms:modified>
</cp:coreProperties>
</file>