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7"/>
  </p:notesMasterIdLst>
  <p:handoutMasterIdLst>
    <p:handoutMasterId r:id="rId18"/>
  </p:handoutMasterIdLst>
  <p:sldIdLst>
    <p:sldId id="265" r:id="rId3"/>
    <p:sldId id="310" r:id="rId4"/>
    <p:sldId id="311" r:id="rId5"/>
    <p:sldId id="317" r:id="rId6"/>
    <p:sldId id="316" r:id="rId7"/>
    <p:sldId id="313" r:id="rId8"/>
    <p:sldId id="318" r:id="rId9"/>
    <p:sldId id="319" r:id="rId10"/>
    <p:sldId id="320" r:id="rId11"/>
    <p:sldId id="321" r:id="rId12"/>
    <p:sldId id="314" r:id="rId13"/>
    <p:sldId id="315" r:id="rId14"/>
    <p:sldId id="322" r:id="rId15"/>
    <p:sldId id="323" r:id="rId16"/>
  </p:sldIdLst>
  <p:sldSz cx="12188825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200">
          <p15:clr>
            <a:srgbClr val="A4A3A4"/>
          </p15:clr>
        </p15:guide>
        <p15:guide id="4" orient="horz" pos="1008">
          <p15:clr>
            <a:srgbClr val="A4A3A4"/>
          </p15:clr>
        </p15:guide>
        <p15:guide id="5" orient="horz" pos="3792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3360">
          <p15:clr>
            <a:srgbClr val="A4A3A4"/>
          </p15:clr>
        </p15:guide>
        <p15:guide id="8" orient="horz" pos="3312">
          <p15:clr>
            <a:srgbClr val="A4A3A4"/>
          </p15:clr>
        </p15:guide>
        <p15:guide id="9" orient="horz" pos="240">
          <p15:clr>
            <a:srgbClr val="A4A3A4"/>
          </p15:clr>
        </p15:guide>
        <p15:guide id="10" orient="horz" pos="432">
          <p15:clr>
            <a:srgbClr val="A4A3A4"/>
          </p15:clr>
        </p15:guide>
        <p15:guide id="11" orient="horz" pos="2784">
          <p15:clr>
            <a:srgbClr val="A4A3A4"/>
          </p15:clr>
        </p15:guide>
        <p15:guide id="12" pos="3839">
          <p15:clr>
            <a:srgbClr val="A4A3A4"/>
          </p15:clr>
        </p15:guide>
        <p15:guide id="13" pos="959">
          <p15:clr>
            <a:srgbClr val="A4A3A4"/>
          </p15:clr>
        </p15:guide>
        <p15:guide id="14" pos="6143">
          <p15:clr>
            <a:srgbClr val="A4A3A4"/>
          </p15:clr>
        </p15:guide>
        <p15:guide id="15" pos="1247">
          <p15:clr>
            <a:srgbClr val="A4A3A4"/>
          </p15:clr>
        </p15:guide>
        <p15:guide id="16" pos="7007">
          <p15:clr>
            <a:srgbClr val="A4A3A4"/>
          </p15:clr>
        </p15:guide>
        <p15:guide id="17" pos="5855">
          <p15:clr>
            <a:srgbClr val="A4A3A4"/>
          </p15:clr>
        </p15:guide>
        <p15:guide id="18" pos="671">
          <p15:clr>
            <a:srgbClr val="A4A3A4"/>
          </p15:clr>
        </p15:guide>
        <p15:guide id="19" pos="7151">
          <p15:clr>
            <a:srgbClr val="A4A3A4"/>
          </p15:clr>
        </p15:guide>
        <p15:guide id="20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29" autoAdjust="0"/>
  </p:normalViewPr>
  <p:slideViewPr>
    <p:cSldViewPr showGuides="1">
      <p:cViewPr varScale="1">
        <p:scale>
          <a:sx n="79" d="100"/>
          <a:sy n="79" d="100"/>
        </p:scale>
        <p:origin x="600" y="84"/>
      </p:cViewPr>
      <p:guideLst>
        <p:guide orient="horz" pos="2160"/>
        <p:guide orient="horz" pos="4030"/>
        <p:guide orient="horz" pos="1200"/>
        <p:guide orient="horz" pos="1008"/>
        <p:guide orient="horz" pos="3792"/>
        <p:guide orient="horz"/>
        <p:guide orient="horz" pos="3360"/>
        <p:guide orient="horz" pos="3312"/>
        <p:guide orient="horz" pos="240"/>
        <p:guide orient="horz" pos="432"/>
        <p:guide orient="horz" pos="2784"/>
        <p:guide pos="3839"/>
        <p:guide pos="959"/>
        <p:guide pos="6143"/>
        <p:guide pos="1247"/>
        <p:guide pos="7007"/>
        <p:guide pos="5855"/>
        <p:guide pos="671"/>
        <p:guide pos="7151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124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cs-CZ" smtClean="0"/>
              <a:t>26. 5. 2016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cs-CZ" smtClean="0"/>
              <a:t>26. 5. 2016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26. 5. 2016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26. 5. 2016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26. 5. 2016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26. 5. 2016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26. 5. 2016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26. 5. 2016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26. 5. 2016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26. 5. 2016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26. 5. 2016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pPr/>
              <a:t>26. 5. 2016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cs-CZ" smtClean="0"/>
              <a:pPr/>
              <a:t>26. 5. 2016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773614" cy="2895600"/>
          </a:xfrm>
        </p:spPr>
        <p:txBody>
          <a:bodyPr/>
          <a:lstStyle/>
          <a:p>
            <a:pPr algn="l" defTabSz="914400">
              <a:lnSpc>
                <a:spcPct val="80000"/>
              </a:lnSpc>
              <a:spcBef>
                <a:spcPts val="0"/>
              </a:spcBef>
              <a:buNone/>
            </a:pPr>
            <a:r>
              <a:rPr lang="cs-CZ" dirty="0" smtClean="0">
                <a:latin typeface="Corbel"/>
              </a:rPr>
              <a:t>HTML, CSS, jQuery UI a Front-end Frameworky</a:t>
            </a:r>
            <a:endParaRPr lang="cs-CZ" sz="6600" b="0" i="0" spc="100" baseline="0" dirty="0">
              <a:solidFill>
                <a:schemeClr val="tx1"/>
              </a:solidFill>
              <a:latin typeface="Corbel"/>
              <a:ea typeface="+mj-ea"/>
              <a:cs typeface="+mj-cs"/>
            </a:endParaRPr>
          </a:p>
        </p:txBody>
      </p:sp>
      <p:sp>
        <p:nvSpPr>
          <p:cNvPr id="2" name="Podnadpis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 CSS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Využití selektoru v HTML: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b="1" i="1" dirty="0"/>
              <a:t>&lt;body id=“text“&gt;</a:t>
            </a:r>
          </a:p>
          <a:p>
            <a:pPr marL="0" indent="0">
              <a:buNone/>
            </a:pPr>
            <a:r>
              <a:rPr lang="cs-CZ" b="1" i="1" dirty="0"/>
              <a:t>	Odkazování na přednastavené nastavení textu v CSS3.</a:t>
            </a:r>
          </a:p>
          <a:p>
            <a:pPr marL="0" indent="0">
              <a:buNone/>
            </a:pPr>
            <a:r>
              <a:rPr lang="cs-CZ" b="1" i="1" dirty="0"/>
              <a:t>&lt;/body&gt;</a:t>
            </a:r>
          </a:p>
          <a:p>
            <a:pPr marL="0" indent="0">
              <a:buNone/>
            </a:pP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71672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jQuery </a:t>
            </a:r>
            <a:r>
              <a:rPr lang="cs-CZ" dirty="0" smtClean="0"/>
              <a:t>UI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jQuery UI je postaveno na knihovně jQuery</a:t>
            </a:r>
          </a:p>
          <a:p>
            <a:endParaRPr lang="cs-CZ" dirty="0" smtClean="0"/>
          </a:p>
          <a:p>
            <a:r>
              <a:rPr lang="cs-CZ" dirty="0" smtClean="0"/>
              <a:t>Využívá </a:t>
            </a:r>
            <a:r>
              <a:rPr lang="cs-CZ" dirty="0" err="1" smtClean="0"/>
              <a:t>JavaScriptové</a:t>
            </a:r>
            <a:r>
              <a:rPr lang="cs-CZ" dirty="0" smtClean="0"/>
              <a:t> knihovny</a:t>
            </a:r>
          </a:p>
          <a:p>
            <a:endParaRPr lang="cs-CZ" dirty="0" smtClean="0"/>
          </a:p>
          <a:p>
            <a:r>
              <a:rPr lang="cs-CZ" dirty="0" smtClean="0"/>
              <a:t>Slouží k </a:t>
            </a:r>
            <a:r>
              <a:rPr lang="cs-CZ" dirty="0"/>
              <a:t>z</a:t>
            </a:r>
            <a:r>
              <a:rPr lang="cs-CZ" dirty="0" smtClean="0"/>
              <a:t>prostředkování </a:t>
            </a:r>
            <a:r>
              <a:rPr lang="cs-CZ" dirty="0" err="1" smtClean="0"/>
              <a:t>JavaScriprových</a:t>
            </a:r>
            <a:r>
              <a:rPr lang="cs-CZ" dirty="0" smtClean="0"/>
              <a:t> knihoven uživatelům, kteří je neovládají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664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Front-end </a:t>
            </a:r>
            <a:r>
              <a:rPr lang="cs-CZ" dirty="0" smtClean="0"/>
              <a:t>Frameworky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Stejně jako jQuery UI slouží k zprostředkování pokročilejších vlastností HTML, CSS a </a:t>
            </a:r>
            <a:r>
              <a:rPr lang="cs-CZ" dirty="0" err="1" smtClean="0"/>
              <a:t>JavaScriptu</a:t>
            </a:r>
            <a:r>
              <a:rPr lang="cs-CZ" dirty="0" smtClean="0"/>
              <a:t> </a:t>
            </a:r>
          </a:p>
          <a:p>
            <a:endParaRPr lang="cs-CZ" dirty="0" smtClean="0"/>
          </a:p>
          <a:p>
            <a:r>
              <a:rPr lang="cs-CZ" dirty="0" smtClean="0"/>
              <a:t>Mají za úkol zjednodušit a zrychlit tvorbu webových stránek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8301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Front-end frameworky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Twitter Bootstrap – nejrozšířenější front-end framework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921" y="2887253"/>
            <a:ext cx="3627374" cy="3132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05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Front-end frameworky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Zurb</a:t>
            </a:r>
            <a:r>
              <a:rPr lang="cs-CZ" dirty="0" smtClean="0"/>
              <a:t> Foundation – druhý nejrozšířenější front-end framework</a:t>
            </a:r>
          </a:p>
          <a:p>
            <a:r>
              <a:rPr lang="cs-CZ" dirty="0" smtClean="0"/>
              <a:t>Foundation využívá velké korporátní společnosti jako:</a:t>
            </a:r>
          </a:p>
          <a:p>
            <a:pPr lvl="1"/>
            <a:r>
              <a:rPr lang="cs-CZ" dirty="0" smtClean="0"/>
              <a:t>Adobe</a:t>
            </a:r>
          </a:p>
          <a:p>
            <a:pPr lvl="1"/>
            <a:r>
              <a:rPr lang="cs-CZ" dirty="0" smtClean="0"/>
              <a:t>Ford</a:t>
            </a:r>
          </a:p>
          <a:p>
            <a:pPr lvl="1"/>
            <a:r>
              <a:rPr lang="cs-CZ" dirty="0" err="1" smtClean="0"/>
              <a:t>Nation</a:t>
            </a:r>
            <a:r>
              <a:rPr lang="cs-CZ" dirty="0" smtClean="0"/>
              <a:t> </a:t>
            </a:r>
            <a:r>
              <a:rPr lang="cs-CZ" dirty="0" err="1" smtClean="0"/>
              <a:t>Geographic</a:t>
            </a: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252" y="3140968"/>
            <a:ext cx="6430311" cy="323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6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cs-CZ" sz="3600" b="0" i="0" spc="100" baseline="0" dirty="0" smtClean="0">
                <a:solidFill>
                  <a:schemeClr val="tx1"/>
                </a:solidFill>
                <a:latin typeface="Corbel"/>
                <a:ea typeface="+mj-ea"/>
                <a:cs typeface="+mj-cs"/>
              </a:rPr>
              <a:t>Obsah:</a:t>
            </a:r>
            <a:endParaRPr lang="cs-CZ" sz="3600" b="0" i="0" spc="100" baseline="0" dirty="0">
              <a:solidFill>
                <a:schemeClr val="tx1"/>
              </a:solidFill>
              <a:latin typeface="Corbel"/>
              <a:ea typeface="+mj-ea"/>
              <a:cs typeface="+mj-cs"/>
            </a:endParaRPr>
          </a:p>
        </p:txBody>
      </p:sp>
      <p:sp>
        <p:nvSpPr>
          <p:cNvPr id="14" name="Zástupný symbol pro obsah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Arial"/>
              <a:buChar char="•"/>
            </a:pPr>
            <a:r>
              <a:rPr lang="cs-CZ" sz="2400" b="0" i="0" dirty="0" err="1" smtClean="0">
                <a:solidFill>
                  <a:schemeClr val="tx1"/>
                </a:solidFill>
                <a:latin typeface="Corbel"/>
                <a:ea typeface="+mn-ea"/>
                <a:cs typeface="+mn-cs"/>
              </a:rPr>
              <a:t>Sturktura</a:t>
            </a:r>
            <a:r>
              <a:rPr lang="cs-CZ" sz="2400" b="0" i="0" dirty="0" smtClean="0">
                <a:solidFill>
                  <a:schemeClr val="tx1"/>
                </a:solidFill>
                <a:latin typeface="Corbel"/>
                <a:ea typeface="+mn-ea"/>
                <a:cs typeface="+mn-cs"/>
              </a:rPr>
              <a:t> HTML</a:t>
            </a: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Arial"/>
              <a:buChar char="•"/>
            </a:pPr>
            <a:r>
              <a:rPr lang="cs-CZ" sz="2400" b="0" i="0" dirty="0" err="1" smtClean="0">
                <a:solidFill>
                  <a:schemeClr val="tx1"/>
                </a:solidFill>
                <a:latin typeface="Corbel"/>
                <a:ea typeface="+mn-ea"/>
                <a:cs typeface="+mn-cs"/>
              </a:rPr>
              <a:t>Sturktura</a:t>
            </a:r>
            <a:r>
              <a:rPr lang="cs-CZ" sz="2400" b="0" i="0" dirty="0" smtClean="0">
                <a:solidFill>
                  <a:schemeClr val="tx1"/>
                </a:solidFill>
                <a:latin typeface="Corbel"/>
                <a:ea typeface="+mn-ea"/>
                <a:cs typeface="+mn-cs"/>
              </a:rPr>
              <a:t> CSS</a:t>
            </a: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Arial"/>
              <a:buChar char="•"/>
            </a:pPr>
            <a:r>
              <a:rPr lang="cs-CZ" dirty="0" smtClean="0">
                <a:latin typeface="Corbel"/>
              </a:rPr>
              <a:t>jQuery UI</a:t>
            </a: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Arial"/>
              <a:buChar char="•"/>
            </a:pPr>
            <a:r>
              <a:rPr lang="cs-CZ" sz="2400" b="0" i="0" dirty="0" smtClean="0">
                <a:solidFill>
                  <a:schemeClr val="tx1"/>
                </a:solidFill>
                <a:latin typeface="Corbel"/>
                <a:ea typeface="+mn-ea"/>
                <a:cs typeface="+mn-cs"/>
              </a:rPr>
              <a:t>Front-end Frameworky</a:t>
            </a:r>
            <a:endParaRPr lang="cs-CZ" sz="2400" b="0" i="0" dirty="0">
              <a:solidFill>
                <a:schemeClr val="tx1"/>
              </a:solidFill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13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cs-CZ" sz="3600" b="0" i="0" spc="100" baseline="0" dirty="0" smtClean="0">
                <a:solidFill>
                  <a:schemeClr val="tx1"/>
                </a:solidFill>
                <a:latin typeface="Corbel"/>
                <a:ea typeface="+mj-ea"/>
                <a:cs typeface="+mj-cs"/>
              </a:rPr>
              <a:t>Struktura HTML</a:t>
            </a:r>
            <a:endParaRPr lang="cs-CZ" sz="3600" b="0" i="0" spc="100" baseline="0" dirty="0">
              <a:solidFill>
                <a:schemeClr val="tx1"/>
              </a:solidFill>
              <a:latin typeface="Corbel"/>
              <a:ea typeface="+mj-ea"/>
              <a:cs typeface="+mj-cs"/>
            </a:endParaRPr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HTML (</a:t>
            </a:r>
            <a:r>
              <a:rPr lang="cs-CZ" i="1" dirty="0"/>
              <a:t>Hypertext </a:t>
            </a:r>
            <a:r>
              <a:rPr lang="cs-CZ" i="1" dirty="0" err="1"/>
              <a:t>Markup</a:t>
            </a:r>
            <a:r>
              <a:rPr lang="cs-CZ" i="1" dirty="0"/>
              <a:t> </a:t>
            </a:r>
            <a:r>
              <a:rPr lang="cs-CZ" i="1" dirty="0" err="1" smtClean="0"/>
              <a:t>Language</a:t>
            </a:r>
            <a:r>
              <a:rPr lang="cs-CZ" dirty="0"/>
              <a:t>)</a:t>
            </a:r>
            <a:r>
              <a:rPr lang="cs-CZ" dirty="0" smtClean="0"/>
              <a:t> </a:t>
            </a:r>
            <a:r>
              <a:rPr lang="cs-CZ" dirty="0" smtClean="0"/>
              <a:t>patří mezi značkovací jazyky</a:t>
            </a:r>
          </a:p>
          <a:p>
            <a:endParaRPr lang="cs-CZ" dirty="0"/>
          </a:p>
          <a:p>
            <a:r>
              <a:rPr lang="cs-CZ" dirty="0" smtClean="0"/>
              <a:t>Skládá se z párových a nepárových tagů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0620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 HTML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22413" y="1904999"/>
            <a:ext cx="9134391" cy="4692353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cs-CZ" sz="5100" i="1" dirty="0"/>
              <a:t>&lt;!DOCTYPE html&gt;</a:t>
            </a:r>
          </a:p>
          <a:p>
            <a:pPr marL="0" indent="0">
              <a:buNone/>
            </a:pPr>
            <a:r>
              <a:rPr lang="cs-CZ" sz="5100" i="1" dirty="0"/>
              <a:t>&lt;html&gt;</a:t>
            </a:r>
          </a:p>
          <a:p>
            <a:pPr marL="0" indent="0">
              <a:buNone/>
            </a:pPr>
            <a:r>
              <a:rPr lang="cs-CZ" sz="5100" i="1" dirty="0"/>
              <a:t>	&lt;head&gt;</a:t>
            </a:r>
          </a:p>
          <a:p>
            <a:pPr marL="0" indent="0">
              <a:buNone/>
            </a:pPr>
            <a:r>
              <a:rPr lang="cs-CZ" sz="5100" i="1" dirty="0"/>
              <a:t>		&lt;meta charset="utf-8"&gt;</a:t>
            </a:r>
          </a:p>
          <a:p>
            <a:pPr marL="0" indent="0">
              <a:buNone/>
            </a:pPr>
            <a:r>
              <a:rPr lang="cs-CZ" sz="5100" i="1" dirty="0"/>
              <a:t>		&lt;title&gt;název dokumentu&lt;/title&gt;</a:t>
            </a:r>
          </a:p>
          <a:p>
            <a:pPr marL="0" indent="0">
              <a:buNone/>
            </a:pPr>
            <a:r>
              <a:rPr lang="cs-CZ" sz="5100" i="1" dirty="0"/>
              <a:t>	&lt;/head&gt;</a:t>
            </a:r>
          </a:p>
          <a:p>
            <a:pPr marL="0" indent="0">
              <a:buNone/>
            </a:pPr>
            <a:r>
              <a:rPr lang="cs-CZ" sz="5100" i="1" dirty="0"/>
              <a:t>	&lt;body&gt;</a:t>
            </a:r>
          </a:p>
          <a:p>
            <a:pPr marL="0" indent="0">
              <a:buNone/>
            </a:pPr>
            <a:r>
              <a:rPr lang="cs-CZ" sz="5100" i="1" dirty="0"/>
              <a:t>		tělo dokumentu</a:t>
            </a:r>
          </a:p>
          <a:p>
            <a:pPr marL="0" indent="0">
              <a:buNone/>
            </a:pPr>
            <a:r>
              <a:rPr lang="cs-CZ" sz="5100" i="1" dirty="0"/>
              <a:t>	&lt;/body&gt;</a:t>
            </a:r>
          </a:p>
          <a:p>
            <a:pPr marL="0" indent="0">
              <a:buNone/>
            </a:pPr>
            <a:r>
              <a:rPr lang="cs-CZ" sz="5100" i="1" dirty="0"/>
              <a:t>&lt;/html&gt;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5008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 HTML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b="1" dirty="0" smtClean="0"/>
              <a:t>&lt;!DOCTYPE html&gt; - </a:t>
            </a:r>
            <a:r>
              <a:rPr lang="cs-CZ" dirty="0" smtClean="0"/>
              <a:t>slouží k identifikaci typu dokumentu</a:t>
            </a:r>
          </a:p>
          <a:p>
            <a:r>
              <a:rPr lang="cs-CZ" b="1" dirty="0" smtClean="0"/>
              <a:t>&lt;html&gt;&lt;/html&gt; - </a:t>
            </a:r>
            <a:r>
              <a:rPr lang="cs-CZ" dirty="0" smtClean="0"/>
              <a:t>označuje začátek a konec HTML dokumentu</a:t>
            </a:r>
          </a:p>
          <a:p>
            <a:r>
              <a:rPr lang="cs-CZ" b="1" dirty="0" smtClean="0"/>
              <a:t>&lt;head&gt;&lt;/head&gt; - </a:t>
            </a:r>
            <a:r>
              <a:rPr lang="cs-CZ" dirty="0" smtClean="0"/>
              <a:t>hlavička dokumentu</a:t>
            </a:r>
          </a:p>
          <a:p>
            <a:r>
              <a:rPr lang="cs-CZ" b="1" dirty="0" smtClean="0"/>
              <a:t>&lt;body&gt;&lt;/body&gt; </a:t>
            </a:r>
            <a:r>
              <a:rPr lang="cs-CZ" b="1" dirty="0"/>
              <a:t> </a:t>
            </a:r>
            <a:r>
              <a:rPr lang="cs-CZ" b="1" dirty="0" smtClean="0"/>
              <a:t>- </a:t>
            </a:r>
            <a:r>
              <a:rPr lang="cs-CZ" dirty="0" smtClean="0"/>
              <a:t>tělo dokumentu</a:t>
            </a:r>
            <a:endParaRPr lang="cs-CZ" b="1" dirty="0" smtClean="0"/>
          </a:p>
          <a:p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0005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 CSS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CSS (</a:t>
            </a:r>
            <a:r>
              <a:rPr lang="cs-CZ" i="1" dirty="0" err="1"/>
              <a:t>Cascading</a:t>
            </a:r>
            <a:r>
              <a:rPr lang="cs-CZ" i="1" dirty="0"/>
              <a:t> Style </a:t>
            </a:r>
            <a:r>
              <a:rPr lang="cs-CZ" i="1" dirty="0" err="1" smtClean="0"/>
              <a:t>Sheets</a:t>
            </a:r>
            <a:r>
              <a:rPr lang="cs-CZ" i="1" dirty="0" smtClean="0"/>
              <a:t>)</a:t>
            </a:r>
            <a:r>
              <a:rPr lang="cs-CZ" dirty="0" smtClean="0"/>
              <a:t> </a:t>
            </a:r>
            <a:r>
              <a:rPr lang="cs-CZ" dirty="0" smtClean="0"/>
              <a:t>bylo vytvořeno pro zjednodušení tvorby webových stránek</a:t>
            </a:r>
          </a:p>
          <a:p>
            <a:endParaRPr lang="cs-CZ" dirty="0"/>
          </a:p>
          <a:p>
            <a:r>
              <a:rPr lang="cs-CZ" dirty="0" smtClean="0"/>
              <a:t>CSS přináší větší rozsah možností než samotné HTML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275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 CSS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Způsob propojení CSS s HTML:</a:t>
            </a:r>
          </a:p>
          <a:p>
            <a:endParaRPr lang="cs-CZ" dirty="0" smtClean="0"/>
          </a:p>
          <a:p>
            <a:pPr marL="231775" lvl="1" indent="0">
              <a:buNone/>
            </a:pPr>
            <a:r>
              <a:rPr lang="cs-CZ" sz="2400" b="1" i="1" dirty="0"/>
              <a:t>&lt;link </a:t>
            </a:r>
            <a:r>
              <a:rPr lang="cs-CZ" sz="2400" b="1" i="1" dirty="0" err="1"/>
              <a:t>href</a:t>
            </a:r>
            <a:r>
              <a:rPr lang="cs-CZ" sz="2400" b="1" i="1" dirty="0"/>
              <a:t>=“</a:t>
            </a:r>
            <a:r>
              <a:rPr lang="cs-CZ" sz="2400" b="1" i="1" dirty="0" err="1"/>
              <a:t>css</a:t>
            </a:r>
            <a:r>
              <a:rPr lang="cs-CZ" sz="2400" b="1" i="1" dirty="0"/>
              <a:t>/styl.css“ </a:t>
            </a:r>
            <a:r>
              <a:rPr lang="cs-CZ" sz="2400" b="1" i="1" dirty="0" err="1"/>
              <a:t>rel</a:t>
            </a:r>
            <a:r>
              <a:rPr lang="cs-CZ" sz="2400" b="1" i="1" dirty="0"/>
              <a:t>=“</a:t>
            </a:r>
            <a:r>
              <a:rPr lang="cs-CZ" sz="2400" b="1" i="1" dirty="0" err="1"/>
              <a:t>stylesheet</a:t>
            </a:r>
            <a:r>
              <a:rPr lang="cs-CZ" sz="2400" b="1" i="1" dirty="0" smtClean="0"/>
              <a:t>“&gt;</a:t>
            </a:r>
          </a:p>
          <a:p>
            <a:endParaRPr lang="cs-CZ" sz="2800" dirty="0" smtClean="0"/>
          </a:p>
          <a:p>
            <a:r>
              <a:rPr lang="cs-CZ" sz="2800" dirty="0" smtClean="0"/>
              <a:t>Vždy se uvádí v hlavičce HTML dokumentu</a:t>
            </a:r>
            <a:endParaRPr lang="cs-CZ" sz="2800" dirty="0"/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5035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 CSS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V CSS se využívají tzv. selektory</a:t>
            </a:r>
          </a:p>
          <a:p>
            <a:endParaRPr lang="cs-CZ" dirty="0" smtClean="0"/>
          </a:p>
          <a:p>
            <a:r>
              <a:rPr lang="cs-CZ" dirty="0" smtClean="0"/>
              <a:t>Slouží k odkazování nastavení elementu z CSS v HTML</a:t>
            </a:r>
          </a:p>
          <a:p>
            <a:endParaRPr lang="cs-CZ" dirty="0" smtClean="0"/>
          </a:p>
          <a:p>
            <a:r>
              <a:rPr lang="cs-CZ" dirty="0" smtClean="0"/>
              <a:t>Druhy selektorů: univerzální, typu tag, identifikátor, třída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0398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 CSS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cs-CZ" dirty="0" smtClean="0"/>
          </a:p>
          <a:p>
            <a:r>
              <a:rPr lang="cs-CZ" dirty="0" smtClean="0"/>
              <a:t>Způsob zápisu selektoru:</a:t>
            </a:r>
          </a:p>
          <a:p>
            <a:endParaRPr lang="cs-CZ" dirty="0" smtClean="0"/>
          </a:p>
          <a:p>
            <a:pPr marL="0" indent="0">
              <a:buNone/>
            </a:pPr>
            <a:r>
              <a:rPr lang="cs-CZ" b="1" i="1" dirty="0"/>
              <a:t>.text	{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err="1"/>
              <a:t>margin:auto</a:t>
            </a:r>
            <a:r>
              <a:rPr lang="cs-CZ" b="1" i="1" dirty="0"/>
              <a:t>;</a:t>
            </a:r>
          </a:p>
          <a:p>
            <a:pPr marL="0" indent="0">
              <a:buNone/>
            </a:pPr>
            <a:r>
              <a:rPr lang="cs-CZ" b="1" i="1" dirty="0"/>
              <a:t>	font-</a:t>
            </a:r>
            <a:r>
              <a:rPr lang="cs-CZ" b="1" i="1" dirty="0" err="1"/>
              <a:t>family</a:t>
            </a:r>
            <a:r>
              <a:rPr lang="cs-CZ" b="1" i="1" dirty="0"/>
              <a:t>: </a:t>
            </a:r>
            <a:r>
              <a:rPr lang="cs-CZ" b="1" i="1" dirty="0" err="1"/>
              <a:t>Arial</a:t>
            </a:r>
            <a:r>
              <a:rPr lang="cs-CZ" b="1" i="1" dirty="0"/>
              <a:t>;</a:t>
            </a:r>
          </a:p>
          <a:p>
            <a:pPr marL="0" indent="0">
              <a:buNone/>
            </a:pPr>
            <a:r>
              <a:rPr lang="cs-CZ" b="1" i="1" dirty="0"/>
              <a:t>	text-align: </a:t>
            </a:r>
            <a:r>
              <a:rPr lang="cs-CZ" b="1" i="1" dirty="0" err="1"/>
              <a:t>justify</a:t>
            </a:r>
            <a:r>
              <a:rPr lang="cs-CZ" b="1" i="1" dirty="0"/>
              <a:t>;</a:t>
            </a:r>
          </a:p>
          <a:p>
            <a:pPr marL="0" indent="0">
              <a:buNone/>
            </a:pPr>
            <a:r>
              <a:rPr lang="cs-CZ" b="1" i="1" dirty="0"/>
              <a:t>	}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093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Digital_Blue_Tunnel_16x9_TP102895246.potx" id="{142D9831-DF2A-4A79-B70A-86EE526E7082}" vid="{6A64F93E-9975-4DAF-937F-4C98487F0739}"/>
    </a:ext>
  </a:extLst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E257D54-B65D-4775-8A47-BF76CA13EE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Modrá prezentace s digitálním tunelem (širokoúhlá)</Template>
  <TotalTime>0</TotalTime>
  <Words>260</Words>
  <Application>Microsoft Office PowerPoint</Application>
  <PresentationFormat>Vlastní</PresentationFormat>
  <Paragraphs>82</Paragraphs>
  <Slides>14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7" baseType="lpstr">
      <vt:lpstr>Arial</vt:lpstr>
      <vt:lpstr>Corbel</vt:lpstr>
      <vt:lpstr>Digital Blue Tunnel 16x9</vt:lpstr>
      <vt:lpstr>HTML, CSS, jQuery UI a Front-end Frameworky</vt:lpstr>
      <vt:lpstr>Obsah:</vt:lpstr>
      <vt:lpstr>Struktura HTML</vt:lpstr>
      <vt:lpstr>Struktura HTML</vt:lpstr>
      <vt:lpstr>Struktura HTML</vt:lpstr>
      <vt:lpstr>Struktura CSS</vt:lpstr>
      <vt:lpstr>Struktura CSS</vt:lpstr>
      <vt:lpstr>Struktura CSS</vt:lpstr>
      <vt:lpstr>Struktura CSS</vt:lpstr>
      <vt:lpstr>Struktura CSS</vt:lpstr>
      <vt:lpstr>jQuery UI</vt:lpstr>
      <vt:lpstr>Front-end Frameworky</vt:lpstr>
      <vt:lpstr>Front-end frameworky</vt:lpstr>
      <vt:lpstr>Front-end frameworky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2016-05-16T12:16:47Z</dcterms:created>
  <dcterms:modified xsi:type="dcterms:W3CDTF">2016-05-26T17:00:59Z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TC028952619991</vt:lpwstr>
  </property>
</Properties>
</file>