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4" r:id="rId3"/>
    <p:sldMasterId id="2147483687" r:id="rId4"/>
  </p:sldMasterIdLst>
  <p:notesMasterIdLst>
    <p:notesMasterId r:id="rId17"/>
  </p:notesMasterIdLst>
  <p:sldIdLst>
    <p:sldId id="256" r:id="rId5"/>
    <p:sldId id="258" r:id="rId6"/>
    <p:sldId id="259" r:id="rId7"/>
    <p:sldId id="260" r:id="rId8"/>
    <p:sldId id="270" r:id="rId9"/>
    <p:sldId id="263" r:id="rId10"/>
    <p:sldId id="266" r:id="rId11"/>
    <p:sldId id="267" r:id="rId12"/>
    <p:sldId id="268" r:id="rId13"/>
    <p:sldId id="264" r:id="rId14"/>
    <p:sldId id="265" r:id="rId15"/>
    <p:sldId id="262" r:id="rId16"/>
  </p:sldIdLst>
  <p:sldSz cx="10080625" cy="5670550"/>
  <p:notesSz cx="7559675" cy="10691813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49"/>
    <p:restoredTop sz="94692"/>
  </p:normalViewPr>
  <p:slideViewPr>
    <p:cSldViewPr snapToGrid="0">
      <p:cViewPr varScale="1">
        <p:scale>
          <a:sx n="126" d="100"/>
          <a:sy n="126" d="100"/>
        </p:scale>
        <p:origin x="69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4281488" y="0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362FBD-153F-AE42-B18E-8B5101229679}" type="datetimeFigureOut">
              <a:rPr lang="cs-CZ" smtClean="0"/>
              <a:t>23.04.2024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573088" y="1336675"/>
            <a:ext cx="6413500" cy="36083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755650" y="5145088"/>
            <a:ext cx="6048375" cy="42100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10155238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4281488" y="10155238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45DCE-D057-0946-BF58-7457363661C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266764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45DCE-D057-0946-BF58-7457363661C0}" type="slidenum">
              <a:rPr lang="cs-CZ" smtClean="0"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306781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504000" y="3044520"/>
            <a:ext cx="907200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515268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3571560" y="132660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6639120" y="132660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504000" y="304452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3571560" y="304452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6639120" y="304452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46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subTitle"/>
          </p:nvPr>
        </p:nvSpPr>
        <p:spPr>
          <a:xfrm>
            <a:off x="504000" y="226080"/>
            <a:ext cx="9072000" cy="43884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51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52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56" name="PlaceHolder 4"/>
          <p:cNvSpPr>
            <a:spLocks noGrp="1"/>
          </p:cNvSpPr>
          <p:nvPr>
            <p:ph type="body"/>
          </p:nvPr>
        </p:nvSpPr>
        <p:spPr>
          <a:xfrm>
            <a:off x="515268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59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60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907200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 type="body"/>
          </p:nvPr>
        </p:nvSpPr>
        <p:spPr>
          <a:xfrm>
            <a:off x="504000" y="3044520"/>
            <a:ext cx="907200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67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68" name="PlaceHolder 5"/>
          <p:cNvSpPr>
            <a:spLocks noGrp="1"/>
          </p:cNvSpPr>
          <p:nvPr>
            <p:ph type="body"/>
          </p:nvPr>
        </p:nvSpPr>
        <p:spPr>
          <a:xfrm>
            <a:off x="515268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 type="body"/>
          </p:nvPr>
        </p:nvSpPr>
        <p:spPr>
          <a:xfrm>
            <a:off x="3571560" y="132660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72" name="PlaceHolder 4"/>
          <p:cNvSpPr>
            <a:spLocks noGrp="1"/>
          </p:cNvSpPr>
          <p:nvPr>
            <p:ph type="body"/>
          </p:nvPr>
        </p:nvSpPr>
        <p:spPr>
          <a:xfrm>
            <a:off x="6639120" y="132660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73" name="PlaceHolder 5"/>
          <p:cNvSpPr>
            <a:spLocks noGrp="1"/>
          </p:cNvSpPr>
          <p:nvPr>
            <p:ph type="body"/>
          </p:nvPr>
        </p:nvSpPr>
        <p:spPr>
          <a:xfrm>
            <a:off x="504000" y="304452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74" name="PlaceHolder 6"/>
          <p:cNvSpPr>
            <a:spLocks noGrp="1"/>
          </p:cNvSpPr>
          <p:nvPr>
            <p:ph type="body"/>
          </p:nvPr>
        </p:nvSpPr>
        <p:spPr>
          <a:xfrm>
            <a:off x="3571560" y="304452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75" name="PlaceHolder 7"/>
          <p:cNvSpPr>
            <a:spLocks noGrp="1"/>
          </p:cNvSpPr>
          <p:nvPr>
            <p:ph type="body"/>
          </p:nvPr>
        </p:nvSpPr>
        <p:spPr>
          <a:xfrm>
            <a:off x="6639120" y="304452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82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84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85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subTitle"/>
          </p:nvPr>
        </p:nvSpPr>
        <p:spPr>
          <a:xfrm>
            <a:off x="504000" y="226080"/>
            <a:ext cx="9072000" cy="43884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89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90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91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93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94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95" name="PlaceHolder 4"/>
          <p:cNvSpPr>
            <a:spLocks noGrp="1"/>
          </p:cNvSpPr>
          <p:nvPr>
            <p:ph type="body"/>
          </p:nvPr>
        </p:nvSpPr>
        <p:spPr>
          <a:xfrm>
            <a:off x="515268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9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98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99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907200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101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02" name="PlaceHolder 3"/>
          <p:cNvSpPr>
            <a:spLocks noGrp="1"/>
          </p:cNvSpPr>
          <p:nvPr>
            <p:ph type="body"/>
          </p:nvPr>
        </p:nvSpPr>
        <p:spPr>
          <a:xfrm>
            <a:off x="504000" y="3044520"/>
            <a:ext cx="907200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104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05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06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07" name="PlaceHolder 5"/>
          <p:cNvSpPr>
            <a:spLocks noGrp="1"/>
          </p:cNvSpPr>
          <p:nvPr>
            <p:ph type="body"/>
          </p:nvPr>
        </p:nvSpPr>
        <p:spPr>
          <a:xfrm>
            <a:off x="515268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109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10" name="PlaceHolder 3"/>
          <p:cNvSpPr>
            <a:spLocks noGrp="1"/>
          </p:cNvSpPr>
          <p:nvPr>
            <p:ph type="body"/>
          </p:nvPr>
        </p:nvSpPr>
        <p:spPr>
          <a:xfrm>
            <a:off x="3571560" y="132660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11" name="PlaceHolder 4"/>
          <p:cNvSpPr>
            <a:spLocks noGrp="1"/>
          </p:cNvSpPr>
          <p:nvPr>
            <p:ph type="body"/>
          </p:nvPr>
        </p:nvSpPr>
        <p:spPr>
          <a:xfrm>
            <a:off x="6639120" y="132660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12" name="PlaceHolder 5"/>
          <p:cNvSpPr>
            <a:spLocks noGrp="1"/>
          </p:cNvSpPr>
          <p:nvPr>
            <p:ph type="body"/>
          </p:nvPr>
        </p:nvSpPr>
        <p:spPr>
          <a:xfrm>
            <a:off x="504000" y="304452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13" name="PlaceHolder 6"/>
          <p:cNvSpPr>
            <a:spLocks noGrp="1"/>
          </p:cNvSpPr>
          <p:nvPr>
            <p:ph type="body"/>
          </p:nvPr>
        </p:nvSpPr>
        <p:spPr>
          <a:xfrm>
            <a:off x="3571560" y="304452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14" name="PlaceHolder 7"/>
          <p:cNvSpPr>
            <a:spLocks noGrp="1"/>
          </p:cNvSpPr>
          <p:nvPr>
            <p:ph type="body"/>
          </p:nvPr>
        </p:nvSpPr>
        <p:spPr>
          <a:xfrm>
            <a:off x="6639120" y="304452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118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120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122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23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PlaceHolder 1"/>
          <p:cNvSpPr>
            <a:spLocks noGrp="1"/>
          </p:cNvSpPr>
          <p:nvPr>
            <p:ph type="subTitle"/>
          </p:nvPr>
        </p:nvSpPr>
        <p:spPr>
          <a:xfrm>
            <a:off x="504000" y="226080"/>
            <a:ext cx="9072000" cy="43884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12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28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29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131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32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33" name="PlaceHolder 4"/>
          <p:cNvSpPr>
            <a:spLocks noGrp="1"/>
          </p:cNvSpPr>
          <p:nvPr>
            <p:ph type="body"/>
          </p:nvPr>
        </p:nvSpPr>
        <p:spPr>
          <a:xfrm>
            <a:off x="515268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13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36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37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907200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139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40" name="PlaceHolder 3"/>
          <p:cNvSpPr>
            <a:spLocks noGrp="1"/>
          </p:cNvSpPr>
          <p:nvPr>
            <p:ph type="body"/>
          </p:nvPr>
        </p:nvSpPr>
        <p:spPr>
          <a:xfrm>
            <a:off x="504000" y="3044520"/>
            <a:ext cx="907200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142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43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44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45" name="PlaceHolder 5"/>
          <p:cNvSpPr>
            <a:spLocks noGrp="1"/>
          </p:cNvSpPr>
          <p:nvPr>
            <p:ph type="body"/>
          </p:nvPr>
        </p:nvSpPr>
        <p:spPr>
          <a:xfrm>
            <a:off x="515268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14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48" name="PlaceHolder 3"/>
          <p:cNvSpPr>
            <a:spLocks noGrp="1"/>
          </p:cNvSpPr>
          <p:nvPr>
            <p:ph type="body"/>
          </p:nvPr>
        </p:nvSpPr>
        <p:spPr>
          <a:xfrm>
            <a:off x="3571560" y="132660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49" name="PlaceHolder 4"/>
          <p:cNvSpPr>
            <a:spLocks noGrp="1"/>
          </p:cNvSpPr>
          <p:nvPr>
            <p:ph type="body"/>
          </p:nvPr>
        </p:nvSpPr>
        <p:spPr>
          <a:xfrm>
            <a:off x="6639120" y="132660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50" name="PlaceHolder 5"/>
          <p:cNvSpPr>
            <a:spLocks noGrp="1"/>
          </p:cNvSpPr>
          <p:nvPr>
            <p:ph type="body"/>
          </p:nvPr>
        </p:nvSpPr>
        <p:spPr>
          <a:xfrm>
            <a:off x="504000" y="304452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51" name="PlaceHolder 6"/>
          <p:cNvSpPr>
            <a:spLocks noGrp="1"/>
          </p:cNvSpPr>
          <p:nvPr>
            <p:ph type="body"/>
          </p:nvPr>
        </p:nvSpPr>
        <p:spPr>
          <a:xfrm>
            <a:off x="3571560" y="304452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52" name="PlaceHolder 7"/>
          <p:cNvSpPr>
            <a:spLocks noGrp="1"/>
          </p:cNvSpPr>
          <p:nvPr>
            <p:ph type="body"/>
          </p:nvPr>
        </p:nvSpPr>
        <p:spPr>
          <a:xfrm>
            <a:off x="6639120" y="3044520"/>
            <a:ext cx="292104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504000" y="226080"/>
            <a:ext cx="9072000" cy="43884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515268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cs-CZ" sz="4400" b="0" strike="noStrike" spc="-1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907200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cs-CZ" sz="4400" b="0" strike="noStrike" spc="-1">
                <a:latin typeface="Arial"/>
              </a:rPr>
              <a:t>Klikněte pro úpravu formátu textu nadpisu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3200" b="0" strike="noStrike" spc="-1">
                <a:latin typeface="Arial"/>
              </a:rPr>
              <a:t>Klikněte pro úpravu formátu textu osnovy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cs-CZ" sz="2800" b="0" strike="noStrike" spc="-1">
                <a:latin typeface="Arial"/>
              </a:rPr>
              <a:t>Druhá úroveň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400" b="0" strike="noStrike" spc="-1">
                <a:latin typeface="Arial"/>
              </a:rPr>
              <a:t>Třetí úroveň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cs-CZ" sz="2000" b="0" strike="noStrike" spc="-1">
                <a:latin typeface="Arial"/>
              </a:rPr>
              <a:t>Čtvrtá úroveň osnovy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latin typeface="Arial"/>
              </a:rPr>
              <a:t>Pátá úroveň osnovy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latin typeface="Arial"/>
              </a:rPr>
              <a:t>Šestá úroveň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latin typeface="Arial"/>
              </a:rPr>
              <a:t>Sedmá úroveň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cs-CZ" sz="4400" b="0" strike="noStrike" spc="-1">
                <a:latin typeface="Arial"/>
              </a:rPr>
              <a:t>Klikněte pro úpravu formátu textu nadpisu</a:t>
            </a: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3200" b="0" strike="noStrike" spc="-1">
                <a:latin typeface="Arial"/>
              </a:rPr>
              <a:t>Klikněte pro úpravu formátu textu osnovy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cs-CZ" sz="2800" b="0" strike="noStrike" spc="-1">
                <a:latin typeface="Arial"/>
              </a:rPr>
              <a:t>Druhá úroveň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400" b="0" strike="noStrike" spc="-1">
                <a:latin typeface="Arial"/>
              </a:rPr>
              <a:t>Třetí úroveň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cs-CZ" sz="2000" b="0" strike="noStrike" spc="-1">
                <a:latin typeface="Arial"/>
              </a:rPr>
              <a:t>Čtvrtá úroveň osnovy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latin typeface="Arial"/>
              </a:rPr>
              <a:t>Pátá úroveň osnovy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latin typeface="Arial"/>
              </a:rPr>
              <a:t>Šestá úroveň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latin typeface="Arial"/>
              </a:rPr>
              <a:t>Sedmá úroveň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6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r>
              <a:rPr lang="cs-CZ" sz="1800" b="0" strike="noStrike" spc="-1">
                <a:latin typeface="Arial"/>
              </a:rPr>
              <a:t>Klikněte pro úpravu formátu textu nadpisu</a:t>
            </a:r>
          </a:p>
        </p:txBody>
      </p:sp>
      <p:sp>
        <p:nvSpPr>
          <p:cNvPr id="7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1568160"/>
          </a:xfrm>
          <a:prstGeom prst="rect">
            <a:avLst/>
          </a:prstGeom>
        </p:spPr>
        <p:txBody>
          <a:bodyPr lIns="0" tIns="0" rIns="0" bIns="0">
            <a:normAutofit fontScale="56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1800" b="0" strike="noStrike" spc="-1">
                <a:latin typeface="Arial"/>
              </a:rPr>
              <a:t>Klikněte pro úpravu formátu textu osnovy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cs-CZ" sz="1800" b="0" strike="noStrike" spc="-1">
                <a:latin typeface="Arial"/>
              </a:rPr>
              <a:t>Druhá úroveň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1800" b="0" strike="noStrike" spc="-1">
                <a:latin typeface="Arial"/>
              </a:rPr>
              <a:t>Třetí úroveň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cs-CZ" sz="1800" b="0" strike="noStrike" spc="-1">
                <a:latin typeface="Arial"/>
              </a:rPr>
              <a:t>Čtvrtá úroveň osnovy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1800" b="0" strike="noStrike" spc="-1">
                <a:latin typeface="Arial"/>
              </a:rPr>
              <a:t>Pátá úroveň osnovy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1800" b="0" strike="noStrike" spc="-1">
                <a:latin typeface="Arial"/>
              </a:rPr>
              <a:t>Šestá úroveň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1800" b="0" strike="noStrike" spc="-1">
                <a:latin typeface="Arial"/>
              </a:rPr>
              <a:t>Sedmá úroveň</a:t>
            </a:r>
          </a:p>
        </p:txBody>
      </p:sp>
      <p:sp>
        <p:nvSpPr>
          <p:cNvPr id="78" name="PlaceHolder 3"/>
          <p:cNvSpPr>
            <a:spLocks noGrp="1"/>
          </p:cNvSpPr>
          <p:nvPr>
            <p:ph type="body"/>
          </p:nvPr>
        </p:nvSpPr>
        <p:spPr>
          <a:xfrm>
            <a:off x="504000" y="3044520"/>
            <a:ext cx="9071640" cy="1568160"/>
          </a:xfrm>
          <a:prstGeom prst="rect">
            <a:avLst/>
          </a:prstGeom>
        </p:spPr>
        <p:txBody>
          <a:bodyPr lIns="0" tIns="0" rIns="0" bIns="0">
            <a:normAutofit fontScale="56000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1800" b="0" strike="noStrike" spc="-1">
                <a:latin typeface="Arial"/>
              </a:rPr>
              <a:t>Klikněte pro úpravu formátu textu osnovy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cs-CZ" sz="1800" b="0" strike="noStrike" spc="-1">
                <a:latin typeface="Arial"/>
              </a:rPr>
              <a:t>Druhá úroveň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1800" b="0" strike="noStrike" spc="-1">
                <a:latin typeface="Arial"/>
              </a:rPr>
              <a:t>Třetí úroveň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cs-CZ" sz="1800" b="0" strike="noStrike" spc="-1">
                <a:latin typeface="Arial"/>
              </a:rPr>
              <a:t>Čtvrtá úroveň osnovy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1800" b="0" strike="noStrike" spc="-1">
                <a:latin typeface="Arial"/>
              </a:rPr>
              <a:t>Pátá úroveň osnovy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1800" b="0" strike="noStrike" spc="-1">
                <a:latin typeface="Arial"/>
              </a:rPr>
              <a:t>Šestá úroveň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1800" b="0" strike="noStrike" spc="-1">
                <a:latin typeface="Arial"/>
              </a:rPr>
              <a:t>Sedmá úroveň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cs-CZ" sz="4400" b="0" strike="noStrike" spc="-1">
                <a:latin typeface="Arial"/>
              </a:rPr>
              <a:t>Klikněte pro úpravu formátu textu nadpisu</a:t>
            </a:r>
          </a:p>
        </p:txBody>
      </p:sp>
      <p:sp>
        <p:nvSpPr>
          <p:cNvPr id="116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3200" b="0" strike="noStrike" spc="-1">
                <a:latin typeface="Arial"/>
              </a:rPr>
              <a:t>Klikněte pro úpravu formátu textu osnovy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cs-CZ" sz="2800" b="0" strike="noStrike" spc="-1">
                <a:latin typeface="Arial"/>
              </a:rPr>
              <a:t>Druhá úroveň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400" b="0" strike="noStrike" spc="-1">
                <a:latin typeface="Arial"/>
              </a:rPr>
              <a:t>Třetí úroveň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cs-CZ" sz="2000" b="0" strike="noStrike" spc="-1">
                <a:latin typeface="Arial"/>
              </a:rPr>
              <a:t>Čtvrtá úroveň osnovy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latin typeface="Arial"/>
              </a:rPr>
              <a:t>Pátá úroveň osnovy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latin typeface="Arial"/>
              </a:rPr>
              <a:t>Šestá úroveň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latin typeface="Arial"/>
              </a:rPr>
              <a:t>Sedmá úroveň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CustomShape 1"/>
          <p:cNvSpPr/>
          <p:nvPr/>
        </p:nvSpPr>
        <p:spPr>
          <a:xfrm>
            <a:off x="3528000" y="3791557"/>
            <a:ext cx="5542920" cy="49244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>
            <a:spAutoFit/>
          </a:bodyPr>
          <a:lstStyle/>
          <a:p>
            <a:pPr>
              <a:lnSpc>
                <a:spcPct val="100000"/>
              </a:lnSpc>
            </a:pPr>
            <a:r>
              <a:rPr lang="cs-CZ" sz="3200" b="1" strike="noStrike" spc="-1" dirty="0">
                <a:solidFill>
                  <a:srgbClr val="E8A202"/>
                </a:solidFill>
                <a:latin typeface="Source Sans Pro"/>
                <a:ea typeface="DejaVu Sans"/>
              </a:rPr>
              <a:t>Sociální inženýrství</a:t>
            </a:r>
            <a:endParaRPr lang="cs-CZ" sz="3200" b="0" strike="noStrike" spc="-1" dirty="0">
              <a:latin typeface="Arial"/>
            </a:endParaRPr>
          </a:p>
        </p:txBody>
      </p:sp>
      <p:sp>
        <p:nvSpPr>
          <p:cNvPr id="155" name="Line 3"/>
          <p:cNvSpPr/>
          <p:nvPr/>
        </p:nvSpPr>
        <p:spPr>
          <a:xfrm>
            <a:off x="3528000" y="4284000"/>
            <a:ext cx="792000" cy="0"/>
          </a:xfrm>
          <a:prstGeom prst="line">
            <a:avLst/>
          </a:prstGeom>
          <a:ln w="57240">
            <a:solidFill>
              <a:srgbClr val="E8A202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cs-CZ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1" name="Rectangle 170">
            <a:extLst>
              <a:ext uri="{FF2B5EF4-FFF2-40B4-BE49-F238E27FC236}">
                <a16:creationId xmlns:a16="http://schemas.microsoft.com/office/drawing/2014/main" id="{1BB867FF-FC45-48F7-8104-F89BE54909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520" y="0"/>
            <a:ext cx="10078105" cy="56705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3" name="Freeform: Shape 172">
            <a:extLst>
              <a:ext uri="{FF2B5EF4-FFF2-40B4-BE49-F238E27FC236}">
                <a16:creationId xmlns:a16="http://schemas.microsoft.com/office/drawing/2014/main" id="{8BB56887-D0D5-4F0C-9E19-7247EB83C8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440782" y="0"/>
            <a:ext cx="938499" cy="395233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5" name="CustomShape 2"/>
          <p:cNvSpPr/>
          <p:nvPr/>
        </p:nvSpPr>
        <p:spPr>
          <a:xfrm>
            <a:off x="693042" y="301904"/>
            <a:ext cx="8694540" cy="109604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600" b="1" spc="-1" dirty="0">
                <a:solidFill>
                  <a:srgbClr val="E8A202"/>
                </a:solidFill>
                <a:latin typeface="Source Sans Pro"/>
              </a:rPr>
              <a:t>5 / </a:t>
            </a:r>
            <a:r>
              <a:rPr lang="en-US" sz="3600" b="1" spc="-1" dirty="0" err="1">
                <a:solidFill>
                  <a:srgbClr val="E8A202"/>
                </a:solidFill>
                <a:latin typeface="Source Sans Pro"/>
              </a:rPr>
              <a:t>Prevence</a:t>
            </a:r>
            <a:r>
              <a:rPr lang="en-US" sz="3600" b="1" spc="-1" dirty="0">
                <a:solidFill>
                  <a:srgbClr val="E8A202"/>
                </a:solidFill>
                <a:latin typeface="Source Sans Pro"/>
              </a:rPr>
              <a:t> </a:t>
            </a:r>
            <a:r>
              <a:rPr lang="en-US" sz="3600" b="1" spc="-1" dirty="0" err="1">
                <a:solidFill>
                  <a:srgbClr val="E8A202"/>
                </a:solidFill>
                <a:latin typeface="Source Sans Pro"/>
              </a:rPr>
              <a:t>sociálního</a:t>
            </a:r>
            <a:r>
              <a:rPr lang="en-US" sz="3600" b="1" spc="-1" dirty="0">
                <a:solidFill>
                  <a:srgbClr val="E8A202"/>
                </a:solidFill>
                <a:latin typeface="Source Sans Pro"/>
              </a:rPr>
              <a:t> </a:t>
            </a:r>
            <a:r>
              <a:rPr lang="en-US" sz="3600" b="1" spc="-1" dirty="0" err="1">
                <a:solidFill>
                  <a:srgbClr val="E8A202"/>
                </a:solidFill>
                <a:latin typeface="Source Sans Pro"/>
              </a:rPr>
              <a:t>inženýrství</a:t>
            </a:r>
            <a:endParaRPr lang="en-US" sz="3600" b="1" spc="-1" dirty="0">
              <a:solidFill>
                <a:srgbClr val="E8A202"/>
              </a:solidFill>
              <a:latin typeface="Source Sans Pro"/>
            </a:endParaRPr>
          </a:p>
        </p:txBody>
      </p:sp>
      <p:sp>
        <p:nvSpPr>
          <p:cNvPr id="175" name="Arc 174">
            <a:extLst>
              <a:ext uri="{FF2B5EF4-FFF2-40B4-BE49-F238E27FC236}">
                <a16:creationId xmlns:a16="http://schemas.microsoft.com/office/drawing/2014/main" id="{081E4A58-353D-44AE-B2FC-2A74E2E400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V="1">
            <a:off x="459415" y="1805261"/>
            <a:ext cx="3376394" cy="3376276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6" name="CustomShape 3"/>
          <p:cNvSpPr/>
          <p:nvPr/>
        </p:nvSpPr>
        <p:spPr>
          <a:xfrm>
            <a:off x="693042" y="1509521"/>
            <a:ext cx="8694540" cy="3597912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vert="horz" lIns="91440" tIns="45720" rIns="91440" bIns="45720" rtlCol="0">
            <a:normAutofit/>
          </a:bodyPr>
          <a:lstStyle/>
          <a:p>
            <a:pPr marL="342900" indent="-2286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b="0" strike="noStrike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Nesdílejte osobní informace s neznámými osobami online nebo přes telefon.</a:t>
            </a:r>
          </a:p>
          <a:p>
            <a:pPr marL="342900" indent="-2286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Ověřujte si totožnost lidí, se kterými komunikujete.</a:t>
            </a:r>
          </a:p>
          <a:p>
            <a:pPr marL="342900" indent="-2286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b="0" strike="noStrike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Před otevřením odkazu </a:t>
            </a: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v</a:t>
            </a:r>
            <a:r>
              <a:rPr lang="cs-CZ" sz="2200" b="0" strike="noStrike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 e-mailu zkontrolujte, zda odkaz odpovídá oficiálním stránkám.</a:t>
            </a:r>
          </a:p>
        </p:txBody>
      </p:sp>
    </p:spTree>
    <p:extLst>
      <p:ext uri="{BB962C8B-B14F-4D97-AF65-F5344CB8AC3E}">
        <p14:creationId xmlns:p14="http://schemas.microsoft.com/office/powerpoint/2010/main" val="989389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75" name="Rectangle 7174">
            <a:extLst>
              <a:ext uri="{FF2B5EF4-FFF2-40B4-BE49-F238E27FC236}">
                <a16:creationId xmlns:a16="http://schemas.microsoft.com/office/drawing/2014/main" id="{B1595A09-E336-4D1B-9B3A-06A2287A54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0078104" cy="56705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5" name="CustomShape 2"/>
          <p:cNvSpPr/>
          <p:nvPr/>
        </p:nvSpPr>
        <p:spPr>
          <a:xfrm>
            <a:off x="312065" y="3950482"/>
            <a:ext cx="3289781" cy="1167613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vert="horz" lIns="91440" tIns="45720" rIns="91440" bIns="45720" rtlCol="0" anchor="ctr">
            <a:normAutofit fontScale="85000" lnSpcReduction="20000"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cs-CZ" sz="3600" b="1" spc="-1" dirty="0">
                <a:solidFill>
                  <a:srgbClr val="E8A202"/>
                </a:solidFill>
                <a:latin typeface="Source Sans Pro"/>
              </a:rPr>
              <a:t>6 / Důležitost ochrany osobních údajů</a:t>
            </a:r>
          </a:p>
        </p:txBody>
      </p:sp>
      <p:pic>
        <p:nvPicPr>
          <p:cNvPr id="7170" name="Picture 2" descr="Co je phishingový útok a jak se mu úspěšně bránit">
            <a:extLst>
              <a:ext uri="{FF2B5EF4-FFF2-40B4-BE49-F238E27FC236}">
                <a16:creationId xmlns:a16="http://schemas.microsoft.com/office/drawing/2014/main" id="{7A25E711-7A76-9B39-6A04-6EA5092278C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253" r="2" b="18048"/>
          <a:stretch/>
        </p:blipFill>
        <p:spPr bwMode="auto">
          <a:xfrm>
            <a:off x="20" y="0"/>
            <a:ext cx="10080605" cy="3194827"/>
          </a:xfrm>
          <a:custGeom>
            <a:avLst/>
            <a:gdLst/>
            <a:ahLst/>
            <a:cxnLst/>
            <a:rect l="l" t="t" r="r" b="b"/>
            <a:pathLst>
              <a:path w="12188952" h="4558430">
                <a:moveTo>
                  <a:pt x="6789701" y="4490221"/>
                </a:moveTo>
                <a:lnTo>
                  <a:pt x="6788702" y="4490299"/>
                </a:lnTo>
                <a:lnTo>
                  <a:pt x="6788476" y="4490833"/>
                </a:lnTo>
                <a:close/>
                <a:moveTo>
                  <a:pt x="0" y="0"/>
                </a:moveTo>
                <a:lnTo>
                  <a:pt x="12188952" y="0"/>
                </a:lnTo>
                <a:lnTo>
                  <a:pt x="12188952" y="3596895"/>
                </a:lnTo>
                <a:lnTo>
                  <a:pt x="12061096" y="3635026"/>
                </a:lnTo>
                <a:cubicBezTo>
                  <a:pt x="11933500" y="3671240"/>
                  <a:pt x="11805390" y="3705769"/>
                  <a:pt x="11676800" y="3738601"/>
                </a:cubicBezTo>
                <a:cubicBezTo>
                  <a:pt x="11262789" y="3846108"/>
                  <a:pt x="10845343" y="3939710"/>
                  <a:pt x="10425355" y="4022140"/>
                </a:cubicBezTo>
                <a:cubicBezTo>
                  <a:pt x="10092810" y="4087351"/>
                  <a:pt x="9759033" y="4145748"/>
                  <a:pt x="9424022" y="4197302"/>
                </a:cubicBezTo>
                <a:cubicBezTo>
                  <a:pt x="9102997" y="4246959"/>
                  <a:pt x="8781133" y="4291526"/>
                  <a:pt x="8458419" y="4331003"/>
                </a:cubicBezTo>
                <a:cubicBezTo>
                  <a:pt x="8211360" y="4361169"/>
                  <a:pt x="7963792" y="4386742"/>
                  <a:pt x="7715970" y="4410950"/>
                </a:cubicBezTo>
                <a:lnTo>
                  <a:pt x="6951716" y="4476730"/>
                </a:lnTo>
                <a:lnTo>
                  <a:pt x="6936303" y="4478801"/>
                </a:lnTo>
                <a:lnTo>
                  <a:pt x="6790448" y="4490162"/>
                </a:lnTo>
                <a:lnTo>
                  <a:pt x="6799941" y="4491982"/>
                </a:lnTo>
                <a:cubicBezTo>
                  <a:pt x="6811623" y="4492448"/>
                  <a:pt x="6823734" y="4490275"/>
                  <a:pt x="6835432" y="4490275"/>
                </a:cubicBezTo>
                <a:cubicBezTo>
                  <a:pt x="6851580" y="4490275"/>
                  <a:pt x="6867729" y="4487668"/>
                  <a:pt x="6884003" y="4487297"/>
                </a:cubicBezTo>
                <a:cubicBezTo>
                  <a:pt x="7115805" y="4481835"/>
                  <a:pt x="7347351" y="4469668"/>
                  <a:pt x="7578771" y="4454770"/>
                </a:cubicBezTo>
                <a:cubicBezTo>
                  <a:pt x="7927552" y="4432302"/>
                  <a:pt x="8276080" y="4404123"/>
                  <a:pt x="8623845" y="4367873"/>
                </a:cubicBezTo>
                <a:cubicBezTo>
                  <a:pt x="8909939" y="4338575"/>
                  <a:pt x="9195310" y="4303940"/>
                  <a:pt x="9479970" y="4263967"/>
                </a:cubicBezTo>
                <a:cubicBezTo>
                  <a:pt x="9864901" y="4209593"/>
                  <a:pt x="10248014" y="4144879"/>
                  <a:pt x="10629308" y="4069810"/>
                </a:cubicBezTo>
                <a:cubicBezTo>
                  <a:pt x="11090114" y="3978690"/>
                  <a:pt x="11546975" y="3871184"/>
                  <a:pt x="11998498" y="3743816"/>
                </a:cubicBezTo>
                <a:lnTo>
                  <a:pt x="12188952" y="3687715"/>
                </a:lnTo>
                <a:lnTo>
                  <a:pt x="12188952" y="3742439"/>
                </a:lnTo>
                <a:lnTo>
                  <a:pt x="11829257" y="3846853"/>
                </a:lnTo>
                <a:cubicBezTo>
                  <a:pt x="11534769" y="3926550"/>
                  <a:pt x="11238120" y="3997436"/>
                  <a:pt x="10939183" y="4061368"/>
                </a:cubicBezTo>
                <a:cubicBezTo>
                  <a:pt x="10622824" y="4129150"/>
                  <a:pt x="10304941" y="4189147"/>
                  <a:pt x="9985530" y="4241373"/>
                </a:cubicBezTo>
                <a:cubicBezTo>
                  <a:pt x="9720036" y="4284822"/>
                  <a:pt x="9453814" y="4323467"/>
                  <a:pt x="9186882" y="4357320"/>
                </a:cubicBezTo>
                <a:cubicBezTo>
                  <a:pt x="8984197" y="4382894"/>
                  <a:pt x="8781514" y="4406977"/>
                  <a:pt x="8578198" y="4426839"/>
                </a:cubicBezTo>
                <a:cubicBezTo>
                  <a:pt x="8340547" y="4449559"/>
                  <a:pt x="8102644" y="4471034"/>
                  <a:pt x="7864358" y="4488290"/>
                </a:cubicBezTo>
                <a:cubicBezTo>
                  <a:pt x="7554994" y="4510634"/>
                  <a:pt x="7245502" y="4528512"/>
                  <a:pt x="6935502" y="4539684"/>
                </a:cubicBezTo>
                <a:cubicBezTo>
                  <a:pt x="6782917" y="4545147"/>
                  <a:pt x="6630334" y="4548995"/>
                  <a:pt x="6477750" y="4553587"/>
                </a:cubicBezTo>
                <a:cubicBezTo>
                  <a:pt x="6439195" y="4551503"/>
                  <a:pt x="6400529" y="4553128"/>
                  <a:pt x="6362294" y="4558430"/>
                </a:cubicBezTo>
                <a:lnTo>
                  <a:pt x="6057129" y="4558430"/>
                </a:lnTo>
                <a:lnTo>
                  <a:pt x="5977784" y="4553836"/>
                </a:lnTo>
                <a:cubicBezTo>
                  <a:pt x="5740261" y="4541423"/>
                  <a:pt x="5502739" y="4527644"/>
                  <a:pt x="5265087" y="4517587"/>
                </a:cubicBezTo>
                <a:cubicBezTo>
                  <a:pt x="4958267" y="4505171"/>
                  <a:pt x="4651826" y="4484691"/>
                  <a:pt x="4346277" y="4455517"/>
                </a:cubicBezTo>
                <a:cubicBezTo>
                  <a:pt x="4021654" y="4424605"/>
                  <a:pt x="3697795" y="4389970"/>
                  <a:pt x="3373045" y="4356948"/>
                </a:cubicBezTo>
                <a:cubicBezTo>
                  <a:pt x="3035412" y="4322686"/>
                  <a:pt x="2698456" y="4283047"/>
                  <a:pt x="2362173" y="4238021"/>
                </a:cubicBezTo>
                <a:cubicBezTo>
                  <a:pt x="1984692" y="4187868"/>
                  <a:pt x="1608364" y="4130142"/>
                  <a:pt x="1233177" y="4064845"/>
                </a:cubicBezTo>
                <a:cubicBezTo>
                  <a:pt x="842181" y="3996132"/>
                  <a:pt x="453758" y="3917644"/>
                  <a:pt x="68500" y="3825138"/>
                </a:cubicBezTo>
                <a:lnTo>
                  <a:pt x="0" y="3807783"/>
                </a:lnTo>
                <a:lnTo>
                  <a:pt x="0" y="3751294"/>
                </a:lnTo>
                <a:lnTo>
                  <a:pt x="72441" y="3770071"/>
                </a:lnTo>
                <a:cubicBezTo>
                  <a:pt x="247961" y="3812249"/>
                  <a:pt x="424164" y="3851509"/>
                  <a:pt x="600716" y="3888441"/>
                </a:cubicBezTo>
                <a:cubicBezTo>
                  <a:pt x="988279" y="3969255"/>
                  <a:pt x="1378133" y="4038153"/>
                  <a:pt x="1769512" y="4098609"/>
                </a:cubicBezTo>
                <a:cubicBezTo>
                  <a:pt x="2052426" y="4142185"/>
                  <a:pt x="2335725" y="4182282"/>
                  <a:pt x="2613554" y="4215551"/>
                </a:cubicBezTo>
                <a:cubicBezTo>
                  <a:pt x="2605544" y="4218158"/>
                  <a:pt x="2594611" y="4208102"/>
                  <a:pt x="2581134" y="4205620"/>
                </a:cubicBezTo>
                <a:cubicBezTo>
                  <a:pt x="2087178" y="4113668"/>
                  <a:pt x="1597684" y="4002775"/>
                  <a:pt x="1112635" y="3872923"/>
                </a:cubicBezTo>
                <a:cubicBezTo>
                  <a:pt x="880453" y="3810852"/>
                  <a:pt x="649713" y="3744374"/>
                  <a:pt x="420412" y="3673490"/>
                </a:cubicBezTo>
                <a:lnTo>
                  <a:pt x="0" y="3534573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77" name="sketch line">
            <a:extLst>
              <a:ext uri="{FF2B5EF4-FFF2-40B4-BE49-F238E27FC236}">
                <a16:creationId xmlns:a16="http://schemas.microsoft.com/office/drawing/2014/main" id="{3540989C-C7B8-473B-BF87-6F2DA6A900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3027231" y="4521397"/>
            <a:ext cx="1134110" cy="15121"/>
          </a:xfrm>
          <a:custGeom>
            <a:avLst/>
            <a:gdLst>
              <a:gd name="connsiteX0" fmla="*/ 0 w 1134110"/>
              <a:gd name="connsiteY0" fmla="*/ 0 h 15121"/>
              <a:gd name="connsiteX1" fmla="*/ 567055 w 1134110"/>
              <a:gd name="connsiteY1" fmla="*/ 0 h 15121"/>
              <a:gd name="connsiteX2" fmla="*/ 1134110 w 1134110"/>
              <a:gd name="connsiteY2" fmla="*/ 0 h 15121"/>
              <a:gd name="connsiteX3" fmla="*/ 1134110 w 1134110"/>
              <a:gd name="connsiteY3" fmla="*/ 15121 h 15121"/>
              <a:gd name="connsiteX4" fmla="*/ 589737 w 1134110"/>
              <a:gd name="connsiteY4" fmla="*/ 15121 h 15121"/>
              <a:gd name="connsiteX5" fmla="*/ 0 w 1134110"/>
              <a:gd name="connsiteY5" fmla="*/ 15121 h 15121"/>
              <a:gd name="connsiteX6" fmla="*/ 0 w 1134110"/>
              <a:gd name="connsiteY6" fmla="*/ 0 h 15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34110" h="15121" fill="none" extrusionOk="0">
                <a:moveTo>
                  <a:pt x="0" y="0"/>
                </a:moveTo>
                <a:cubicBezTo>
                  <a:pt x="159706" y="-21366"/>
                  <a:pt x="306993" y="21456"/>
                  <a:pt x="567055" y="0"/>
                </a:cubicBezTo>
                <a:cubicBezTo>
                  <a:pt x="827117" y="-21456"/>
                  <a:pt x="855250" y="15300"/>
                  <a:pt x="1134110" y="0"/>
                </a:cubicBezTo>
                <a:cubicBezTo>
                  <a:pt x="1134543" y="3405"/>
                  <a:pt x="1134514" y="10316"/>
                  <a:pt x="1134110" y="15121"/>
                </a:cubicBezTo>
                <a:cubicBezTo>
                  <a:pt x="998795" y="24031"/>
                  <a:pt x="726416" y="-11260"/>
                  <a:pt x="589737" y="15121"/>
                </a:cubicBezTo>
                <a:cubicBezTo>
                  <a:pt x="453058" y="41502"/>
                  <a:pt x="241212" y="1441"/>
                  <a:pt x="0" y="15121"/>
                </a:cubicBezTo>
                <a:cubicBezTo>
                  <a:pt x="-276" y="10256"/>
                  <a:pt x="525" y="4361"/>
                  <a:pt x="0" y="0"/>
                </a:cubicBezTo>
                <a:close/>
              </a:path>
              <a:path w="1134110" h="15121" stroke="0" extrusionOk="0">
                <a:moveTo>
                  <a:pt x="0" y="0"/>
                </a:moveTo>
                <a:cubicBezTo>
                  <a:pt x="225029" y="-25658"/>
                  <a:pt x="292604" y="-12531"/>
                  <a:pt x="533032" y="0"/>
                </a:cubicBezTo>
                <a:cubicBezTo>
                  <a:pt x="773460" y="12531"/>
                  <a:pt x="893391" y="20883"/>
                  <a:pt x="1134110" y="0"/>
                </a:cubicBezTo>
                <a:cubicBezTo>
                  <a:pt x="1133810" y="5634"/>
                  <a:pt x="1134725" y="8108"/>
                  <a:pt x="1134110" y="15121"/>
                </a:cubicBezTo>
                <a:cubicBezTo>
                  <a:pt x="1008740" y="7873"/>
                  <a:pt x="831431" y="8095"/>
                  <a:pt x="589737" y="15121"/>
                </a:cubicBezTo>
                <a:cubicBezTo>
                  <a:pt x="348043" y="22147"/>
                  <a:pt x="218711" y="22806"/>
                  <a:pt x="0" y="15121"/>
                </a:cubicBezTo>
                <a:cubicBezTo>
                  <a:pt x="418" y="7802"/>
                  <a:pt x="460" y="7462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615697673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6" name="CustomShape 3"/>
          <p:cNvSpPr/>
          <p:nvPr/>
        </p:nvSpPr>
        <p:spPr>
          <a:xfrm>
            <a:off x="3848276" y="4191782"/>
            <a:ext cx="5703116" cy="115695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vert="horz" lIns="91440" tIns="45720" rIns="91440" bIns="45720" rtlCol="0" anchor="ctr">
            <a:noAutofit/>
          </a:bodyPr>
          <a:lstStyle/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b="0" strike="noStrike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Můžou být zneužity k:</a:t>
            </a:r>
          </a:p>
          <a:p>
            <a:pPr marL="800100"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b="0" strike="noStrike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Odcizení peněz</a:t>
            </a:r>
          </a:p>
          <a:p>
            <a:pPr marL="800100"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b="0" strike="noStrike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Krádeži identity </a:t>
            </a:r>
          </a:p>
          <a:p>
            <a:pPr marL="800100"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Narušení soukromí</a:t>
            </a:r>
            <a:endParaRPr lang="cs-CZ" sz="2200" b="0" strike="noStrike" spc="-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cs-CZ" sz="2200" b="0" strike="noStrike" spc="-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2" name="TextovéPole 1">
            <a:extLst>
              <a:ext uri="{FF2B5EF4-FFF2-40B4-BE49-F238E27FC236}">
                <a16:creationId xmlns:a16="http://schemas.microsoft.com/office/drawing/2014/main" id="{E3DFD790-BD57-89ED-D2FF-66118300F2C0}"/>
              </a:ext>
            </a:extLst>
          </p:cNvPr>
          <p:cNvSpPr txBox="1"/>
          <p:nvPr/>
        </p:nvSpPr>
        <p:spPr>
          <a:xfrm>
            <a:off x="3568700" y="42418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130556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CustomShape 1"/>
          <p:cNvSpPr/>
          <p:nvPr/>
        </p:nvSpPr>
        <p:spPr>
          <a:xfrm>
            <a:off x="887670" y="3029310"/>
            <a:ext cx="4890830" cy="92333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0" tIns="0" rIns="0" bIns="0">
            <a:spAutoFit/>
          </a:bodyPr>
          <a:lstStyle/>
          <a:p>
            <a:pPr>
              <a:lnSpc>
                <a:spcPct val="100000"/>
              </a:lnSpc>
            </a:pPr>
            <a:r>
              <a:rPr lang="cs-CZ" sz="6000" b="1" strike="noStrike" spc="-1" dirty="0">
                <a:solidFill>
                  <a:srgbClr val="E8A202"/>
                </a:solidFill>
                <a:latin typeface="Source Sans Pro"/>
                <a:ea typeface="DejaVu Sans"/>
              </a:rPr>
              <a:t>Pracovní list </a:t>
            </a:r>
            <a:r>
              <a:rPr lang="cs-CZ" sz="6000" b="1" spc="-1" dirty="0">
                <a:solidFill>
                  <a:srgbClr val="E8A202"/>
                </a:solidFill>
                <a:latin typeface="Source Sans Pro"/>
                <a:ea typeface="DejaVu Sans"/>
              </a:rPr>
              <a:t>3</a:t>
            </a:r>
            <a:endParaRPr lang="cs-CZ" sz="6000" b="1" strike="noStrike" spc="-1" dirty="0">
              <a:latin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CustomShape 1"/>
          <p:cNvSpPr/>
          <p:nvPr/>
        </p:nvSpPr>
        <p:spPr>
          <a:xfrm>
            <a:off x="803520" y="432000"/>
            <a:ext cx="1499400" cy="577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cs-CZ" sz="3200" b="1" strike="noStrike" spc="-1">
                <a:solidFill>
                  <a:srgbClr val="E8A202"/>
                </a:solidFill>
                <a:latin typeface="Source Sans Pro"/>
                <a:ea typeface="DejaVu Sans"/>
              </a:rPr>
              <a:t>Obsah</a:t>
            </a:r>
            <a:endParaRPr lang="cs-CZ" sz="3200" b="0" strike="noStrike" spc="-1">
              <a:latin typeface="Arial"/>
            </a:endParaRPr>
          </a:p>
        </p:txBody>
      </p:sp>
      <p:sp>
        <p:nvSpPr>
          <p:cNvPr id="161" name="CustomShape 2"/>
          <p:cNvSpPr/>
          <p:nvPr/>
        </p:nvSpPr>
        <p:spPr>
          <a:xfrm>
            <a:off x="2592000" y="1152000"/>
            <a:ext cx="6118920" cy="329186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>
            <a:spAutoFit/>
          </a:bodyPr>
          <a:lstStyle/>
          <a:p>
            <a:pPr>
              <a:lnSpc>
                <a:spcPct val="115000"/>
              </a:lnSpc>
              <a:spcBef>
                <a:spcPts val="567"/>
              </a:spcBef>
              <a:spcAft>
                <a:spcPts val="567"/>
              </a:spcAft>
            </a:pPr>
            <a:r>
              <a:rPr lang="cs-CZ" sz="2400" b="1" strike="noStrike" spc="-1" dirty="0">
                <a:solidFill>
                  <a:srgbClr val="E8A202"/>
                </a:solidFill>
                <a:latin typeface="Source Sans Pro"/>
                <a:ea typeface="Microsoft YaHei"/>
              </a:rPr>
              <a:t>1 /</a:t>
            </a:r>
            <a:r>
              <a:rPr lang="cs-CZ" sz="2400" b="1" strike="noStrike" spc="-1" dirty="0">
                <a:solidFill>
                  <a:srgbClr val="EA7500"/>
                </a:solidFill>
                <a:latin typeface="Source Sans Pro"/>
                <a:ea typeface="Microsoft YaHei"/>
              </a:rPr>
              <a:t>	</a:t>
            </a:r>
            <a:r>
              <a:rPr lang="cs-CZ" sz="2400" b="1" strike="noStrike" spc="-1" dirty="0">
                <a:solidFill>
                  <a:srgbClr val="000000"/>
                </a:solidFill>
                <a:latin typeface="Source Sans Pro"/>
                <a:ea typeface="Microsoft YaHei"/>
              </a:rPr>
              <a:t>Úvod</a:t>
            </a:r>
            <a:endParaRPr lang="cs-CZ" sz="2400" b="0" strike="noStrike" spc="-1" dirty="0">
              <a:latin typeface="Arial"/>
            </a:endParaRPr>
          </a:p>
          <a:p>
            <a:pPr>
              <a:lnSpc>
                <a:spcPct val="115000"/>
              </a:lnSpc>
              <a:spcBef>
                <a:spcPts val="567"/>
              </a:spcBef>
              <a:spcAft>
                <a:spcPts val="567"/>
              </a:spcAft>
            </a:pPr>
            <a:r>
              <a:rPr lang="cs-CZ" sz="2400" b="1" strike="noStrike" spc="-1" dirty="0">
                <a:solidFill>
                  <a:srgbClr val="E8A202"/>
                </a:solidFill>
                <a:latin typeface="Source Sans Pro"/>
                <a:ea typeface="Microsoft YaHei"/>
              </a:rPr>
              <a:t>2 /</a:t>
            </a:r>
            <a:r>
              <a:rPr lang="cs-CZ" sz="2400" b="1" strike="noStrike" spc="-1" dirty="0">
                <a:solidFill>
                  <a:srgbClr val="EA7500"/>
                </a:solidFill>
                <a:latin typeface="Source Sans Pro"/>
                <a:ea typeface="Microsoft YaHei"/>
              </a:rPr>
              <a:t>	</a:t>
            </a:r>
            <a:r>
              <a:rPr lang="cs-CZ" sz="2400" b="1" strike="noStrike" spc="-1" dirty="0">
                <a:solidFill>
                  <a:srgbClr val="000000"/>
                </a:solidFill>
                <a:latin typeface="Source Sans Pro"/>
                <a:ea typeface="Microsoft YaHei"/>
              </a:rPr>
              <a:t>Základní principy</a:t>
            </a:r>
            <a:endParaRPr lang="cs-CZ" sz="2400" b="0" strike="noStrike" spc="-1" dirty="0">
              <a:latin typeface="Arial"/>
            </a:endParaRPr>
          </a:p>
          <a:p>
            <a:pPr>
              <a:lnSpc>
                <a:spcPct val="115000"/>
              </a:lnSpc>
              <a:spcBef>
                <a:spcPts val="567"/>
              </a:spcBef>
              <a:spcAft>
                <a:spcPts val="567"/>
              </a:spcAft>
            </a:pPr>
            <a:r>
              <a:rPr lang="cs-CZ" sz="2400" b="1" strike="noStrike" spc="-1" dirty="0">
                <a:solidFill>
                  <a:srgbClr val="E8A202"/>
                </a:solidFill>
                <a:latin typeface="Source Sans Pro"/>
                <a:ea typeface="Microsoft YaHei"/>
              </a:rPr>
              <a:t>3 /</a:t>
            </a:r>
            <a:r>
              <a:rPr lang="cs-CZ" sz="2400" b="1" strike="noStrike" spc="-1" dirty="0">
                <a:solidFill>
                  <a:srgbClr val="EA7500"/>
                </a:solidFill>
                <a:latin typeface="Source Sans Pro"/>
                <a:ea typeface="Microsoft YaHei"/>
              </a:rPr>
              <a:t>	</a:t>
            </a:r>
            <a:r>
              <a:rPr lang="cs-CZ" sz="2400" b="1" strike="noStrike" spc="-1" dirty="0">
                <a:solidFill>
                  <a:srgbClr val="000000"/>
                </a:solidFill>
                <a:latin typeface="Source Sans Pro"/>
                <a:ea typeface="Microsoft YaHei"/>
              </a:rPr>
              <a:t>Typické scénáře</a:t>
            </a:r>
          </a:p>
          <a:p>
            <a:pPr>
              <a:lnSpc>
                <a:spcPct val="115000"/>
              </a:lnSpc>
              <a:spcBef>
                <a:spcPts val="567"/>
              </a:spcBef>
              <a:spcAft>
                <a:spcPts val="567"/>
              </a:spcAft>
            </a:pPr>
            <a:r>
              <a:rPr lang="cs-CZ" sz="2400" b="1" strike="noStrike" spc="-1" dirty="0">
                <a:solidFill>
                  <a:srgbClr val="E8A202"/>
                </a:solidFill>
                <a:latin typeface="Source Sans Pro"/>
                <a:ea typeface="Microsoft YaHei"/>
              </a:rPr>
              <a:t>4</a:t>
            </a:r>
            <a:r>
              <a:rPr lang="cs-CZ" sz="2400" b="1" spc="-1" dirty="0">
                <a:solidFill>
                  <a:srgbClr val="E8A202"/>
                </a:solidFill>
                <a:latin typeface="Source Sans Pro"/>
                <a:ea typeface="Microsoft YaHei"/>
              </a:rPr>
              <a:t> </a:t>
            </a:r>
            <a:r>
              <a:rPr lang="cs-CZ" sz="2400" b="1" strike="noStrike" spc="-1" dirty="0">
                <a:solidFill>
                  <a:srgbClr val="E8A202"/>
                </a:solidFill>
                <a:latin typeface="Source Sans Pro"/>
                <a:ea typeface="Microsoft YaHei"/>
              </a:rPr>
              <a:t>/</a:t>
            </a:r>
            <a:r>
              <a:rPr lang="cs-CZ" sz="2400" b="1" strike="noStrike" spc="-1" dirty="0">
                <a:solidFill>
                  <a:srgbClr val="EA7500"/>
                </a:solidFill>
                <a:latin typeface="Source Sans Pro"/>
                <a:ea typeface="Microsoft YaHei"/>
              </a:rPr>
              <a:t>	</a:t>
            </a:r>
            <a:r>
              <a:rPr lang="cs-CZ" sz="2400" b="1" spc="-1" dirty="0">
                <a:solidFill>
                  <a:srgbClr val="000000"/>
                </a:solidFill>
                <a:latin typeface="Source Sans Pro"/>
                <a:ea typeface="Microsoft YaHei"/>
              </a:rPr>
              <a:t>Metody/techniky</a:t>
            </a:r>
          </a:p>
          <a:p>
            <a:pPr>
              <a:lnSpc>
                <a:spcPct val="115000"/>
              </a:lnSpc>
              <a:spcBef>
                <a:spcPts val="567"/>
              </a:spcBef>
              <a:spcAft>
                <a:spcPts val="567"/>
              </a:spcAft>
            </a:pPr>
            <a:r>
              <a:rPr lang="cs-CZ" sz="2400" b="1" spc="-1" dirty="0">
                <a:solidFill>
                  <a:srgbClr val="E8A202"/>
                </a:solidFill>
                <a:latin typeface="Source Sans Pro"/>
                <a:ea typeface="Microsoft YaHei"/>
              </a:rPr>
              <a:t>5</a:t>
            </a:r>
            <a:r>
              <a:rPr lang="cs-CZ" sz="2400" b="1" strike="noStrike" spc="-1" dirty="0">
                <a:solidFill>
                  <a:srgbClr val="E8A202"/>
                </a:solidFill>
                <a:latin typeface="Source Sans Pro"/>
                <a:ea typeface="Microsoft YaHei"/>
              </a:rPr>
              <a:t> /</a:t>
            </a:r>
            <a:r>
              <a:rPr lang="cs-CZ" sz="2400" b="1" strike="noStrike" spc="-1" dirty="0">
                <a:solidFill>
                  <a:srgbClr val="EA7500"/>
                </a:solidFill>
                <a:latin typeface="Source Sans Pro"/>
                <a:ea typeface="Microsoft YaHei"/>
              </a:rPr>
              <a:t>	</a:t>
            </a:r>
            <a:r>
              <a:rPr lang="cs-CZ" sz="2400" b="1" spc="-1" dirty="0">
                <a:solidFill>
                  <a:srgbClr val="000000"/>
                </a:solidFill>
                <a:latin typeface="Source Sans Pro"/>
                <a:ea typeface="Microsoft YaHei"/>
              </a:rPr>
              <a:t>Prevence</a:t>
            </a:r>
          </a:p>
          <a:p>
            <a:pPr>
              <a:lnSpc>
                <a:spcPct val="115000"/>
              </a:lnSpc>
              <a:spcBef>
                <a:spcPts val="567"/>
              </a:spcBef>
              <a:spcAft>
                <a:spcPts val="567"/>
              </a:spcAft>
            </a:pPr>
            <a:r>
              <a:rPr lang="cs-CZ" sz="2400" b="1" spc="-1" dirty="0">
                <a:solidFill>
                  <a:srgbClr val="E8A202"/>
                </a:solidFill>
                <a:latin typeface="Source Sans Pro"/>
                <a:ea typeface="Microsoft YaHei"/>
              </a:rPr>
              <a:t>6 /</a:t>
            </a:r>
            <a:r>
              <a:rPr lang="cs-CZ" sz="2400" b="1" spc="-1" dirty="0">
                <a:solidFill>
                  <a:srgbClr val="EA7500"/>
                </a:solidFill>
                <a:latin typeface="Source Sans Pro"/>
                <a:ea typeface="Microsoft YaHei"/>
              </a:rPr>
              <a:t>	</a:t>
            </a:r>
            <a:r>
              <a:rPr lang="cs-CZ" sz="2400" b="1" spc="-1" dirty="0">
                <a:solidFill>
                  <a:srgbClr val="000000"/>
                </a:solidFill>
                <a:latin typeface="Source Sans Pro"/>
                <a:ea typeface="Microsoft YaHei"/>
              </a:rPr>
              <a:t>Důležitost ochrany osobních údajů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CustomShape 1"/>
          <p:cNvSpPr/>
          <p:nvPr/>
        </p:nvSpPr>
        <p:spPr>
          <a:xfrm>
            <a:off x="1656000" y="1152000"/>
            <a:ext cx="6334920" cy="61555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>
            <a:spAutoFit/>
          </a:bodyPr>
          <a:lstStyle/>
          <a:p>
            <a:pPr>
              <a:lnSpc>
                <a:spcPct val="100000"/>
              </a:lnSpc>
            </a:pPr>
            <a:r>
              <a:rPr lang="cs-CZ" sz="4000" b="1" strike="noStrike" spc="-1" dirty="0">
                <a:solidFill>
                  <a:srgbClr val="E8A202"/>
                </a:solidFill>
                <a:latin typeface="Source Sans Pro"/>
                <a:ea typeface="DejaVu Sans"/>
              </a:rPr>
              <a:t>1 / Sociáln</a:t>
            </a:r>
            <a:r>
              <a:rPr lang="cs-CZ" sz="4000" b="1" spc="-1" dirty="0">
                <a:solidFill>
                  <a:srgbClr val="E8A202"/>
                </a:solidFill>
                <a:latin typeface="Source Sans Pro"/>
                <a:ea typeface="DejaVu Sans"/>
              </a:rPr>
              <a:t>í inženýrství</a:t>
            </a:r>
            <a:endParaRPr lang="cs-CZ" sz="4000" b="0" strike="noStrike" spc="-1" dirty="0">
              <a:latin typeface="Arial"/>
            </a:endParaRPr>
          </a:p>
        </p:txBody>
      </p:sp>
      <p:sp>
        <p:nvSpPr>
          <p:cNvPr id="163" name="CustomShape 2"/>
          <p:cNvSpPr/>
          <p:nvPr/>
        </p:nvSpPr>
        <p:spPr>
          <a:xfrm>
            <a:off x="2340000" y="2010600"/>
            <a:ext cx="4966920" cy="2632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>
            <a:normAutofit/>
          </a:bodyPr>
          <a:lstStyle/>
          <a:p>
            <a:pPr>
              <a:lnSpc>
                <a:spcPct val="130000"/>
              </a:lnSpc>
              <a:spcBef>
                <a:spcPts val="1060"/>
              </a:spcBef>
            </a:pPr>
            <a:r>
              <a:rPr lang="cs-CZ" b="0" strike="noStrike" spc="-1" dirty="0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Sociální inženýrství je technika, která zahrnuje manipulaci s lidským chováním a důvěrou, aby se získaly citlivé informace nebo přístup k systémům.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CustomShape 2"/>
          <p:cNvSpPr/>
          <p:nvPr/>
        </p:nvSpPr>
        <p:spPr>
          <a:xfrm>
            <a:off x="566640" y="504000"/>
            <a:ext cx="6478560" cy="55399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>
            <a:spAutoFit/>
          </a:bodyPr>
          <a:lstStyle/>
          <a:p>
            <a:pPr>
              <a:lnSpc>
                <a:spcPct val="100000"/>
              </a:lnSpc>
            </a:pPr>
            <a:r>
              <a:rPr lang="cs-CZ" sz="3600" b="1" spc="-1">
                <a:solidFill>
                  <a:srgbClr val="E8A202"/>
                </a:solidFill>
                <a:latin typeface="Source Sans Pro"/>
                <a:ea typeface="DejaVu Sans"/>
              </a:rPr>
              <a:t>2</a:t>
            </a:r>
            <a:r>
              <a:rPr lang="cs-CZ" sz="3600" b="1" strike="noStrike" spc="-1">
                <a:solidFill>
                  <a:srgbClr val="E8A202"/>
                </a:solidFill>
                <a:latin typeface="Source Sans Pro"/>
                <a:ea typeface="DejaVu Sans"/>
              </a:rPr>
              <a:t> / Základní principy</a:t>
            </a:r>
            <a:endParaRPr lang="cs-CZ" sz="3600" b="0" strike="noStrike" spc="-1" dirty="0">
              <a:latin typeface="Arial"/>
            </a:endParaRPr>
          </a:p>
        </p:txBody>
      </p:sp>
      <p:sp>
        <p:nvSpPr>
          <p:cNvPr id="166" name="CustomShape 3"/>
          <p:cNvSpPr/>
          <p:nvPr/>
        </p:nvSpPr>
        <p:spPr>
          <a:xfrm>
            <a:off x="210493" y="1244060"/>
            <a:ext cx="4983807" cy="399987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0" tIns="0" rIns="0" bIns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cs-CZ" sz="2200" b="0" strike="noStrike" spc="-1" dirty="0">
                <a:solidFill>
                  <a:srgbClr val="000000"/>
                </a:solidFill>
                <a:latin typeface="Source Sans Pro"/>
                <a:ea typeface="DejaVu Sans"/>
              </a:rPr>
              <a:t>Manipulace a využívání lidského chování a důvěry.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cs-CZ" sz="2200" spc="-1" dirty="0">
                <a:solidFill>
                  <a:srgbClr val="000000"/>
                </a:solidFill>
                <a:latin typeface="Source Sans Pro"/>
              </a:rPr>
              <a:t>Útočníci často využívají lidskou důvěru.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cs-CZ" sz="2200" spc="-1" dirty="0">
                <a:solidFill>
                  <a:srgbClr val="000000"/>
                </a:solidFill>
                <a:latin typeface="Source Sans Pro"/>
              </a:rPr>
              <a:t>Vytvářejí situace, ve kterých se oběť cítí pohodlně a ochotně poskytne citlivé informace.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cs-CZ" sz="2200" b="0" strike="noStrike" spc="-1" dirty="0">
              <a:latin typeface="Arial"/>
            </a:endParaRPr>
          </a:p>
        </p:txBody>
      </p:sp>
      <p:pic>
        <p:nvPicPr>
          <p:cNvPr id="2" name="Picture 2" descr="Sociální inženýrství: Aktuální hrozby a budoucí výzvy">
            <a:extLst>
              <a:ext uri="{FF2B5EF4-FFF2-40B4-BE49-F238E27FC236}">
                <a16:creationId xmlns:a16="http://schemas.microsoft.com/office/drawing/2014/main" id="{CDE322CF-D846-4104-62FA-34CC710EA62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56" r="23115"/>
          <a:stretch/>
        </p:blipFill>
        <p:spPr bwMode="auto">
          <a:xfrm>
            <a:off x="5207000" y="10"/>
            <a:ext cx="4903885" cy="567054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CustomShape 2"/>
          <p:cNvSpPr/>
          <p:nvPr/>
        </p:nvSpPr>
        <p:spPr>
          <a:xfrm>
            <a:off x="566640" y="504000"/>
            <a:ext cx="6478560" cy="55399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>
            <a:spAutoFit/>
          </a:bodyPr>
          <a:lstStyle/>
          <a:p>
            <a:pPr>
              <a:lnSpc>
                <a:spcPct val="100000"/>
              </a:lnSpc>
            </a:pPr>
            <a:r>
              <a:rPr lang="cs-CZ" sz="3600" b="1" spc="-1">
                <a:solidFill>
                  <a:srgbClr val="E8A202"/>
                </a:solidFill>
                <a:latin typeface="Source Sans Pro"/>
                <a:ea typeface="DejaVu Sans"/>
              </a:rPr>
              <a:t>2</a:t>
            </a:r>
            <a:r>
              <a:rPr lang="cs-CZ" sz="3600" b="1" strike="noStrike" spc="-1">
                <a:solidFill>
                  <a:srgbClr val="E8A202"/>
                </a:solidFill>
                <a:latin typeface="Source Sans Pro"/>
                <a:ea typeface="DejaVu Sans"/>
              </a:rPr>
              <a:t> / Základní principy</a:t>
            </a:r>
            <a:endParaRPr lang="cs-CZ" sz="3600" b="0" strike="noStrike" spc="-1" dirty="0">
              <a:latin typeface="Arial"/>
            </a:endParaRPr>
          </a:p>
        </p:txBody>
      </p:sp>
      <p:sp>
        <p:nvSpPr>
          <p:cNvPr id="166" name="CustomShape 3"/>
          <p:cNvSpPr/>
          <p:nvPr/>
        </p:nvSpPr>
        <p:spPr>
          <a:xfrm>
            <a:off x="210493" y="1244060"/>
            <a:ext cx="4983807" cy="299351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0" tIns="0" rIns="0" bIns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cs-CZ" sz="2200" spc="-1" dirty="0">
                <a:solidFill>
                  <a:srgbClr val="000000"/>
                </a:solidFill>
                <a:latin typeface="Source Sans Pro"/>
              </a:rPr>
              <a:t>Získávání citlivých informací metodami, které nezahrnují technické útoky.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cs-CZ" sz="2200" spc="-1" dirty="0">
                <a:solidFill>
                  <a:srgbClr val="000000"/>
                </a:solidFill>
                <a:latin typeface="Source Sans Pro"/>
              </a:rPr>
              <a:t>Namísto použití sofistikovaných technických metod útočníci často spoléhají na lidskou interakci a manipulaci.</a:t>
            </a:r>
          </a:p>
        </p:txBody>
      </p:sp>
      <p:pic>
        <p:nvPicPr>
          <p:cNvPr id="2" name="Picture 2" descr="Sociální inženýrství: Aktuální hrozby a budoucí výzvy">
            <a:extLst>
              <a:ext uri="{FF2B5EF4-FFF2-40B4-BE49-F238E27FC236}">
                <a16:creationId xmlns:a16="http://schemas.microsoft.com/office/drawing/2014/main" id="{CDE322CF-D846-4104-62FA-34CC710EA62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56" r="23115"/>
          <a:stretch/>
        </p:blipFill>
        <p:spPr bwMode="auto">
          <a:xfrm>
            <a:off x="5207000" y="10"/>
            <a:ext cx="4903885" cy="567054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9998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CustomShape 2"/>
          <p:cNvSpPr/>
          <p:nvPr/>
        </p:nvSpPr>
        <p:spPr>
          <a:xfrm>
            <a:off x="566640" y="504000"/>
            <a:ext cx="6478560" cy="55399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>
            <a:spAutoFit/>
          </a:bodyPr>
          <a:lstStyle/>
          <a:p>
            <a:pPr>
              <a:lnSpc>
                <a:spcPct val="100000"/>
              </a:lnSpc>
            </a:pPr>
            <a:r>
              <a:rPr lang="cs-CZ" sz="3600" b="1" spc="-1">
                <a:solidFill>
                  <a:srgbClr val="E8A202"/>
                </a:solidFill>
                <a:latin typeface="Source Sans Pro"/>
                <a:ea typeface="DejaVu Sans"/>
              </a:rPr>
              <a:t>3</a:t>
            </a:r>
            <a:r>
              <a:rPr lang="cs-CZ" sz="3600" b="1" strike="noStrike" spc="-1">
                <a:solidFill>
                  <a:srgbClr val="E8A202"/>
                </a:solidFill>
                <a:latin typeface="Source Sans Pro"/>
                <a:ea typeface="DejaVu Sans"/>
              </a:rPr>
              <a:t> / Typické scénáře</a:t>
            </a:r>
            <a:endParaRPr lang="cs-CZ" sz="3600" b="0" strike="noStrike" spc="-1" dirty="0">
              <a:latin typeface="Arial"/>
            </a:endParaRPr>
          </a:p>
        </p:txBody>
      </p:sp>
      <p:sp>
        <p:nvSpPr>
          <p:cNvPr id="166" name="CustomShape 3"/>
          <p:cNvSpPr/>
          <p:nvPr/>
        </p:nvSpPr>
        <p:spPr>
          <a:xfrm>
            <a:off x="275760" y="1378680"/>
            <a:ext cx="4601040" cy="2485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0" tIns="0" rIns="0" bIns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cs-CZ" sz="2200" spc="-1" dirty="0">
                <a:solidFill>
                  <a:srgbClr val="000000"/>
                </a:solidFill>
                <a:latin typeface="Source Sans Pro"/>
              </a:rPr>
              <a:t>Falešné e-maily a telefonáty od neznámých osob.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cs-CZ" sz="2200" b="0" strike="noStrike" spc="-1" dirty="0">
                <a:solidFill>
                  <a:srgbClr val="000000"/>
                </a:solidFill>
                <a:latin typeface="Source Sans Pro"/>
              </a:rPr>
              <a:t>Falešné soutěže a nabídky.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cs-CZ" sz="2200" b="0" strike="noStrike" spc="-1" dirty="0">
                <a:solidFill>
                  <a:srgbClr val="000000"/>
                </a:solidFill>
                <a:latin typeface="Source Sans Pro"/>
              </a:rPr>
              <a:t>Pro získání osobních </a:t>
            </a:r>
            <a:r>
              <a:rPr lang="cs-CZ" sz="2200" spc="-1" dirty="0">
                <a:solidFill>
                  <a:srgbClr val="000000"/>
                </a:solidFill>
                <a:latin typeface="Source Sans Pro"/>
              </a:rPr>
              <a:t>údajů.</a:t>
            </a:r>
            <a:endParaRPr lang="cs-CZ" sz="2200" b="0" strike="noStrike" spc="-1" dirty="0">
              <a:solidFill>
                <a:srgbClr val="000000"/>
              </a:solidFill>
              <a:latin typeface="Source Sans Pro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cs-CZ" sz="2200" b="0" strike="noStrike" spc="-1" dirty="0">
                <a:solidFill>
                  <a:srgbClr val="000000"/>
                </a:solidFill>
                <a:latin typeface="Source Sans Pro"/>
              </a:rPr>
              <a:t>Falešné webové s</a:t>
            </a:r>
            <a:r>
              <a:rPr lang="cs-CZ" sz="2200" spc="-1" dirty="0">
                <a:solidFill>
                  <a:srgbClr val="000000"/>
                </a:solidFill>
                <a:latin typeface="Source Sans Pro"/>
              </a:rPr>
              <a:t>tránky – </a:t>
            </a:r>
            <a:r>
              <a:rPr lang="cs-CZ" sz="2200" spc="-1" dirty="0" err="1">
                <a:solidFill>
                  <a:srgbClr val="000000"/>
                </a:solidFill>
                <a:latin typeface="Source Sans Pro"/>
              </a:rPr>
              <a:t>phishing</a:t>
            </a:r>
            <a:r>
              <a:rPr lang="cs-CZ" sz="2200" spc="-1" dirty="0">
                <a:solidFill>
                  <a:srgbClr val="000000"/>
                </a:solidFill>
                <a:latin typeface="Source Sans Pro"/>
              </a:rPr>
              <a:t>.</a:t>
            </a:r>
          </a:p>
        </p:txBody>
      </p:sp>
      <p:pic>
        <p:nvPicPr>
          <p:cNvPr id="2" name="Picture 2" descr="Sociální inženýrství: Jak chránit sebe i své podnikání před manipulací –  KYBEZ">
            <a:extLst>
              <a:ext uri="{FF2B5EF4-FFF2-40B4-BE49-F238E27FC236}">
                <a16:creationId xmlns:a16="http://schemas.microsoft.com/office/drawing/2014/main" id="{8A87961A-EC9C-FDB6-4C0F-6B7A28043F5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80" r="13896" b="1"/>
          <a:stretch/>
        </p:blipFill>
        <p:spPr bwMode="auto">
          <a:xfrm>
            <a:off x="4876800" y="10"/>
            <a:ext cx="5202565" cy="567054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8466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1" name="Rectangle 170">
            <a:extLst>
              <a:ext uri="{FF2B5EF4-FFF2-40B4-BE49-F238E27FC236}">
                <a16:creationId xmlns:a16="http://schemas.microsoft.com/office/drawing/2014/main" id="{1BB867FF-FC45-48F7-8104-F89BE54909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520" y="0"/>
            <a:ext cx="10078105" cy="56705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3" name="Freeform: Shape 172">
            <a:extLst>
              <a:ext uri="{FF2B5EF4-FFF2-40B4-BE49-F238E27FC236}">
                <a16:creationId xmlns:a16="http://schemas.microsoft.com/office/drawing/2014/main" id="{8BB56887-D0D5-4F0C-9E19-7247EB83C8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440782" y="0"/>
            <a:ext cx="938499" cy="395233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5" name="CustomShape 2"/>
          <p:cNvSpPr/>
          <p:nvPr/>
        </p:nvSpPr>
        <p:spPr>
          <a:xfrm>
            <a:off x="693042" y="301904"/>
            <a:ext cx="8694540" cy="109604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600" b="1" spc="-1" dirty="0">
                <a:solidFill>
                  <a:srgbClr val="E8A202"/>
                </a:solidFill>
                <a:latin typeface="Source Sans Pro"/>
              </a:rPr>
              <a:t>4 / </a:t>
            </a:r>
            <a:r>
              <a:rPr lang="en-US" sz="3600" b="1" spc="-1" dirty="0" err="1">
                <a:solidFill>
                  <a:srgbClr val="E8A202"/>
                </a:solidFill>
                <a:latin typeface="Source Sans Pro"/>
              </a:rPr>
              <a:t>Metody</a:t>
            </a:r>
            <a:r>
              <a:rPr lang="en-US" sz="3600" b="1" spc="-1" dirty="0">
                <a:solidFill>
                  <a:srgbClr val="E8A202"/>
                </a:solidFill>
                <a:latin typeface="Source Sans Pro"/>
              </a:rPr>
              <a:t>/</a:t>
            </a:r>
            <a:r>
              <a:rPr lang="en-US" sz="3600" b="1" spc="-1" dirty="0" err="1">
                <a:solidFill>
                  <a:srgbClr val="E8A202"/>
                </a:solidFill>
                <a:latin typeface="Source Sans Pro"/>
              </a:rPr>
              <a:t>techniky</a:t>
            </a:r>
            <a:endParaRPr lang="en-US" sz="3600" b="1" spc="-1" dirty="0">
              <a:solidFill>
                <a:srgbClr val="E8A202"/>
              </a:solidFill>
              <a:latin typeface="Source Sans Pro"/>
            </a:endParaRPr>
          </a:p>
        </p:txBody>
      </p:sp>
      <p:sp>
        <p:nvSpPr>
          <p:cNvPr id="175" name="Arc 174">
            <a:extLst>
              <a:ext uri="{FF2B5EF4-FFF2-40B4-BE49-F238E27FC236}">
                <a16:creationId xmlns:a16="http://schemas.microsoft.com/office/drawing/2014/main" id="{081E4A58-353D-44AE-B2FC-2A74E2E400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V="1">
            <a:off x="459415" y="1805261"/>
            <a:ext cx="3376394" cy="3376276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6" name="CustomShape 3"/>
          <p:cNvSpPr/>
          <p:nvPr/>
        </p:nvSpPr>
        <p:spPr>
          <a:xfrm>
            <a:off x="693042" y="1509521"/>
            <a:ext cx="8694540" cy="3597912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vert="horz" lIns="91440" tIns="45720" rIns="91440" bIns="45720" rtlCol="0">
            <a:normAutofit/>
          </a:bodyPr>
          <a:lstStyle/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spc="-1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Pretexting</a:t>
            </a:r>
            <a:endParaRPr lang="cs-CZ" sz="2200" spc="-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marL="800100"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Vytváření falešného příběhu nebo scénáře.</a:t>
            </a:r>
          </a:p>
          <a:p>
            <a:pPr marL="800100"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Cíl získat důvěru a citlivé informace od oběti.</a:t>
            </a:r>
          </a:p>
          <a:p>
            <a:pPr marL="800100"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Např. datum narození, rodné číslo, jméno nadřízeného apod.</a:t>
            </a:r>
          </a:p>
          <a:p>
            <a:pPr marL="342900" indent="-2286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IVR (</a:t>
            </a:r>
            <a:r>
              <a:rPr lang="cs-CZ" sz="2200" i="1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telefonní </a:t>
            </a:r>
            <a:r>
              <a:rPr lang="cs-CZ" sz="2200" i="1" spc="-1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phishing</a:t>
            </a: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)</a:t>
            </a:r>
          </a:p>
          <a:p>
            <a:pPr marL="800100"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Útoky prováděné přes interaktivní hlasové odpovědi (IVR)</a:t>
            </a:r>
          </a:p>
          <a:p>
            <a:pPr marL="800100"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Oběť volá na falešné číslo banky, a hlasový automat si vyžádá přístupové údaje.</a:t>
            </a:r>
          </a:p>
          <a:p>
            <a:pPr marL="800100"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cs-CZ" sz="2200" spc="-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marL="800100"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cs-CZ" sz="2200" spc="-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5650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1" name="Rectangle 170">
            <a:extLst>
              <a:ext uri="{FF2B5EF4-FFF2-40B4-BE49-F238E27FC236}">
                <a16:creationId xmlns:a16="http://schemas.microsoft.com/office/drawing/2014/main" id="{2EB492CD-616E-47F8-933B-5E2D952A05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0080625" cy="56705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Picture 2" descr="What Is Social Engineering In Cybersecurity?">
            <a:extLst>
              <a:ext uri="{FF2B5EF4-FFF2-40B4-BE49-F238E27FC236}">
                <a16:creationId xmlns:a16="http://schemas.microsoft.com/office/drawing/2014/main" id="{7B8F6FC4-35A0-2847-D0F4-12D26E6A82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1406" y="790073"/>
            <a:ext cx="3950049" cy="3950049"/>
          </a:xfrm>
          <a:custGeom>
            <a:avLst/>
            <a:gdLst/>
            <a:ahLst/>
            <a:cxnLst/>
            <a:rect l="l" t="t" r="r" b="b"/>
            <a:pathLst>
              <a:path w="4777381" h="5643794">
                <a:moveTo>
                  <a:pt x="143704" y="0"/>
                </a:moveTo>
                <a:lnTo>
                  <a:pt x="4633677" y="0"/>
                </a:lnTo>
                <a:cubicBezTo>
                  <a:pt x="4713043" y="0"/>
                  <a:pt x="4777381" y="64338"/>
                  <a:pt x="4777381" y="143704"/>
                </a:cubicBezTo>
                <a:lnTo>
                  <a:pt x="4777381" y="5500090"/>
                </a:lnTo>
                <a:cubicBezTo>
                  <a:pt x="4777381" y="5579456"/>
                  <a:pt x="4713043" y="5643794"/>
                  <a:pt x="4633677" y="5643794"/>
                </a:cubicBezTo>
                <a:lnTo>
                  <a:pt x="143704" y="5643794"/>
                </a:lnTo>
                <a:cubicBezTo>
                  <a:pt x="64338" y="5643794"/>
                  <a:pt x="0" y="5579456"/>
                  <a:pt x="0" y="5500090"/>
                </a:cubicBezTo>
                <a:lnTo>
                  <a:pt x="0" y="143704"/>
                </a:lnTo>
                <a:cubicBezTo>
                  <a:pt x="0" y="64338"/>
                  <a:pt x="64338" y="0"/>
                  <a:pt x="143704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3" name="Arc 172">
            <a:extLst>
              <a:ext uri="{FF2B5EF4-FFF2-40B4-BE49-F238E27FC236}">
                <a16:creationId xmlns:a16="http://schemas.microsoft.com/office/drawing/2014/main" id="{59383CF9-23B5-4335-9B21-1791C4CF1C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3967198" flipH="1">
            <a:off x="7136553" y="405608"/>
            <a:ext cx="2470550" cy="2470463"/>
          </a:xfrm>
          <a:prstGeom prst="arc">
            <a:avLst>
              <a:gd name="adj1" fmla="val 14441841"/>
              <a:gd name="adj2" fmla="val 0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5" name="CustomShape 2"/>
          <p:cNvSpPr/>
          <p:nvPr/>
        </p:nvSpPr>
        <p:spPr>
          <a:xfrm>
            <a:off x="4874089" y="396469"/>
            <a:ext cx="4513493" cy="109604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vert="horz" lIns="91440" tIns="45720" rIns="91440" bIns="45720" rtlCol="0" anchor="ctr">
            <a:normAutofit/>
          </a:bodyPr>
          <a:lstStyle/>
          <a:p>
            <a:pPr>
              <a:spcBef>
                <a:spcPct val="0"/>
              </a:spcBef>
              <a:spcAft>
                <a:spcPts val="600"/>
              </a:spcAft>
            </a:pPr>
            <a:r>
              <a:rPr lang="cs-CZ" sz="3600" b="1" spc="-1" dirty="0">
                <a:solidFill>
                  <a:srgbClr val="E8A202"/>
                </a:solidFill>
                <a:latin typeface="Source Sans Pro"/>
              </a:rPr>
              <a:t>4 / Metody/techniky</a:t>
            </a:r>
          </a:p>
        </p:txBody>
      </p:sp>
      <p:sp>
        <p:nvSpPr>
          <p:cNvPr id="175" name="Freeform: Shape 174">
            <a:extLst>
              <a:ext uri="{FF2B5EF4-FFF2-40B4-BE49-F238E27FC236}">
                <a16:creationId xmlns:a16="http://schemas.microsoft.com/office/drawing/2014/main" id="{0007FE00-9498-4706-B255-6437B0252C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4536440"/>
            <a:ext cx="2209984" cy="1134110"/>
          </a:xfrm>
          <a:custGeom>
            <a:avLst/>
            <a:gdLst>
              <a:gd name="connsiteX0" fmla="*/ 1721734 w 2672863"/>
              <a:gd name="connsiteY0" fmla="*/ 0 h 1371600"/>
              <a:gd name="connsiteX1" fmla="*/ 2564444 w 2672863"/>
              <a:gd name="connsiteY1" fmla="*/ 213382 h 1371600"/>
              <a:gd name="connsiteX2" fmla="*/ 2672863 w 2672863"/>
              <a:gd name="connsiteY2" fmla="*/ 279248 h 1371600"/>
              <a:gd name="connsiteX3" fmla="*/ 2672863 w 2672863"/>
              <a:gd name="connsiteY3" fmla="*/ 1371600 h 1371600"/>
              <a:gd name="connsiteX4" fmla="*/ 0 w 2672863"/>
              <a:gd name="connsiteY4" fmla="*/ 1371600 h 1371600"/>
              <a:gd name="connsiteX5" fmla="*/ 33268 w 2672863"/>
              <a:gd name="connsiteY5" fmla="*/ 1242216 h 1371600"/>
              <a:gd name="connsiteX6" fmla="*/ 1721734 w 2672863"/>
              <a:gd name="connsiteY6" fmla="*/ 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2863" h="1371600">
                <a:moveTo>
                  <a:pt x="1721734" y="0"/>
                </a:moveTo>
                <a:cubicBezTo>
                  <a:pt x="2026863" y="0"/>
                  <a:pt x="2313937" y="77299"/>
                  <a:pt x="2564444" y="213382"/>
                </a:cubicBezTo>
                <a:lnTo>
                  <a:pt x="2672863" y="279248"/>
                </a:lnTo>
                <a:lnTo>
                  <a:pt x="2672863" y="1371600"/>
                </a:lnTo>
                <a:lnTo>
                  <a:pt x="0" y="1371600"/>
                </a:lnTo>
                <a:lnTo>
                  <a:pt x="33268" y="1242216"/>
                </a:lnTo>
                <a:cubicBezTo>
                  <a:pt x="257110" y="522539"/>
                  <a:pt x="928399" y="0"/>
                  <a:pt x="172173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6" name="CustomShape 3"/>
          <p:cNvSpPr/>
          <p:nvPr/>
        </p:nvSpPr>
        <p:spPr>
          <a:xfrm>
            <a:off x="4874089" y="1640840"/>
            <a:ext cx="4803311" cy="3466593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vert="horz" lIns="91440" tIns="45720" rIns="91440" bIns="45720" rtlCol="0">
            <a:normAutofit/>
          </a:bodyPr>
          <a:lstStyle/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spc="-1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Baiting</a:t>
            </a:r>
            <a:endParaRPr lang="cs-CZ" sz="2200" spc="-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marL="800100"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Útočník nechá infikované flashdisky na místě, kde je někdo s velkou pravděpodobností najde.</a:t>
            </a:r>
          </a:p>
          <a:p>
            <a:pPr marL="800100"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Na flashdisku je vir, který se nainstaluje do počítače i celé sítě.</a:t>
            </a:r>
          </a:p>
        </p:txBody>
      </p:sp>
    </p:spTree>
    <p:extLst>
      <p:ext uri="{BB962C8B-B14F-4D97-AF65-F5344CB8AC3E}">
        <p14:creationId xmlns:p14="http://schemas.microsoft.com/office/powerpoint/2010/main" val="1671418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156" name="Rectangle 6150">
            <a:extLst>
              <a:ext uri="{FF2B5EF4-FFF2-40B4-BE49-F238E27FC236}">
                <a16:creationId xmlns:a16="http://schemas.microsoft.com/office/drawing/2014/main" id="{2EB492CD-616E-47F8-933B-5E2D952A05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0080625" cy="56705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157" name="Arc 6152">
            <a:extLst>
              <a:ext uri="{FF2B5EF4-FFF2-40B4-BE49-F238E27FC236}">
                <a16:creationId xmlns:a16="http://schemas.microsoft.com/office/drawing/2014/main" id="{59383CF9-23B5-4335-9B21-1791C4CF1C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3967198" flipH="1">
            <a:off x="7136553" y="405608"/>
            <a:ext cx="2470550" cy="2470463"/>
          </a:xfrm>
          <a:prstGeom prst="arc">
            <a:avLst>
              <a:gd name="adj1" fmla="val 14441841"/>
              <a:gd name="adj2" fmla="val 0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5" name="CustomShape 2"/>
          <p:cNvSpPr/>
          <p:nvPr/>
        </p:nvSpPr>
        <p:spPr>
          <a:xfrm>
            <a:off x="4874089" y="396469"/>
            <a:ext cx="4513493" cy="109604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600" b="1" spc="-1" dirty="0">
                <a:solidFill>
                  <a:srgbClr val="E8A202"/>
                </a:solidFill>
                <a:latin typeface="Source Sans Pro"/>
              </a:rPr>
              <a:t>4 / </a:t>
            </a:r>
            <a:r>
              <a:rPr lang="en-US" sz="3600" b="1" spc="-1" dirty="0" err="1">
                <a:solidFill>
                  <a:srgbClr val="E8A202"/>
                </a:solidFill>
                <a:latin typeface="Source Sans Pro"/>
              </a:rPr>
              <a:t>Metody</a:t>
            </a:r>
            <a:r>
              <a:rPr lang="en-US" sz="3600" b="1" spc="-1" dirty="0">
                <a:solidFill>
                  <a:srgbClr val="E8A202"/>
                </a:solidFill>
                <a:latin typeface="Source Sans Pro"/>
              </a:rPr>
              <a:t>/</a:t>
            </a:r>
            <a:r>
              <a:rPr lang="en-US" sz="3600" b="1" spc="-1" dirty="0" err="1">
                <a:solidFill>
                  <a:srgbClr val="E8A202"/>
                </a:solidFill>
                <a:latin typeface="Source Sans Pro"/>
              </a:rPr>
              <a:t>techniky</a:t>
            </a:r>
            <a:endParaRPr lang="en-US" sz="3600" b="1" spc="-1" dirty="0">
              <a:solidFill>
                <a:srgbClr val="E8A202"/>
              </a:solidFill>
              <a:latin typeface="Source Sans Pro"/>
            </a:endParaRPr>
          </a:p>
        </p:txBody>
      </p:sp>
      <p:sp>
        <p:nvSpPr>
          <p:cNvPr id="6155" name="Freeform: Shape 6154">
            <a:extLst>
              <a:ext uri="{FF2B5EF4-FFF2-40B4-BE49-F238E27FC236}">
                <a16:creationId xmlns:a16="http://schemas.microsoft.com/office/drawing/2014/main" id="{0007FE00-9498-4706-B255-6437B0252C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4536440"/>
            <a:ext cx="2209984" cy="1134110"/>
          </a:xfrm>
          <a:custGeom>
            <a:avLst/>
            <a:gdLst>
              <a:gd name="connsiteX0" fmla="*/ 1721734 w 2672863"/>
              <a:gd name="connsiteY0" fmla="*/ 0 h 1371600"/>
              <a:gd name="connsiteX1" fmla="*/ 2564444 w 2672863"/>
              <a:gd name="connsiteY1" fmla="*/ 213382 h 1371600"/>
              <a:gd name="connsiteX2" fmla="*/ 2672863 w 2672863"/>
              <a:gd name="connsiteY2" fmla="*/ 279248 h 1371600"/>
              <a:gd name="connsiteX3" fmla="*/ 2672863 w 2672863"/>
              <a:gd name="connsiteY3" fmla="*/ 1371600 h 1371600"/>
              <a:gd name="connsiteX4" fmla="*/ 0 w 2672863"/>
              <a:gd name="connsiteY4" fmla="*/ 1371600 h 1371600"/>
              <a:gd name="connsiteX5" fmla="*/ 33268 w 2672863"/>
              <a:gd name="connsiteY5" fmla="*/ 1242216 h 1371600"/>
              <a:gd name="connsiteX6" fmla="*/ 1721734 w 2672863"/>
              <a:gd name="connsiteY6" fmla="*/ 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2863" h="1371600">
                <a:moveTo>
                  <a:pt x="1721734" y="0"/>
                </a:moveTo>
                <a:cubicBezTo>
                  <a:pt x="2026863" y="0"/>
                  <a:pt x="2313937" y="77299"/>
                  <a:pt x="2564444" y="213382"/>
                </a:cubicBezTo>
                <a:lnTo>
                  <a:pt x="2672863" y="279248"/>
                </a:lnTo>
                <a:lnTo>
                  <a:pt x="2672863" y="1371600"/>
                </a:lnTo>
                <a:lnTo>
                  <a:pt x="0" y="1371600"/>
                </a:lnTo>
                <a:lnTo>
                  <a:pt x="33268" y="1242216"/>
                </a:lnTo>
                <a:cubicBezTo>
                  <a:pt x="257110" y="522539"/>
                  <a:pt x="928399" y="0"/>
                  <a:pt x="172173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6146" name="Picture 2" descr="What is Social Engineering: Types &amp; How it Works?">
            <a:extLst>
              <a:ext uri="{FF2B5EF4-FFF2-40B4-BE49-F238E27FC236}">
                <a16:creationId xmlns:a16="http://schemas.microsoft.com/office/drawing/2014/main" id="{A93AFEE8-8207-CC72-C43E-C81321B1C5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1406" y="1777586"/>
            <a:ext cx="3950049" cy="1975024"/>
          </a:xfrm>
          <a:custGeom>
            <a:avLst/>
            <a:gdLst/>
            <a:ahLst/>
            <a:cxnLst/>
            <a:rect l="l" t="t" r="r" b="b"/>
            <a:pathLst>
              <a:path w="4777381" h="5643794">
                <a:moveTo>
                  <a:pt x="143704" y="0"/>
                </a:moveTo>
                <a:lnTo>
                  <a:pt x="4633677" y="0"/>
                </a:lnTo>
                <a:cubicBezTo>
                  <a:pt x="4713043" y="0"/>
                  <a:pt x="4777381" y="64338"/>
                  <a:pt x="4777381" y="143704"/>
                </a:cubicBezTo>
                <a:lnTo>
                  <a:pt x="4777381" y="5500090"/>
                </a:lnTo>
                <a:cubicBezTo>
                  <a:pt x="4777381" y="5579456"/>
                  <a:pt x="4713043" y="5643794"/>
                  <a:pt x="4633677" y="5643794"/>
                </a:cubicBezTo>
                <a:lnTo>
                  <a:pt x="143704" y="5643794"/>
                </a:lnTo>
                <a:cubicBezTo>
                  <a:pt x="64338" y="5643794"/>
                  <a:pt x="0" y="5579456"/>
                  <a:pt x="0" y="5500090"/>
                </a:cubicBezTo>
                <a:lnTo>
                  <a:pt x="0" y="143704"/>
                </a:lnTo>
                <a:cubicBezTo>
                  <a:pt x="0" y="64338"/>
                  <a:pt x="64338" y="0"/>
                  <a:pt x="143704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6" name="CustomShape 3"/>
          <p:cNvSpPr/>
          <p:nvPr/>
        </p:nvSpPr>
        <p:spPr>
          <a:xfrm>
            <a:off x="4874089" y="1640840"/>
            <a:ext cx="4917611" cy="3466593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vert="horz" lIns="91440" tIns="45720" rIns="91440" bIns="45720" rtlCol="0">
            <a:noAutofit/>
          </a:bodyPr>
          <a:lstStyle/>
          <a:p>
            <a:pPr marL="3429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spc="-1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Quid</a:t>
            </a: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 pro quo (</a:t>
            </a:r>
            <a:r>
              <a:rPr lang="cs-CZ" sz="2200" i="1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něco za něco</a:t>
            </a: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)</a:t>
            </a:r>
          </a:p>
          <a:p>
            <a:pPr marL="800100"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Volání na náhodné čísla společnosti.</a:t>
            </a:r>
          </a:p>
          <a:p>
            <a:pPr marL="800100"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Představení se jako pracovník technické podpory.</a:t>
            </a:r>
          </a:p>
          <a:p>
            <a:pPr marL="800100"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Existuje šance, že najde nespokojeného zaměstnance, který potřebuje pomoc.</a:t>
            </a:r>
          </a:p>
          <a:p>
            <a:pPr marL="800100"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200" spc="-1" dirty="0">
                <a:latin typeface="Source Sans Pro" panose="020B0503030403020204" pitchFamily="34" charset="0"/>
                <a:ea typeface="Source Sans Pro" panose="020B0503030403020204" pitchFamily="34" charset="0"/>
              </a:rPr>
              <a:t>Zaměstnanec si nainstaluje software a útočník se dostane do firemní sítě.</a:t>
            </a:r>
          </a:p>
        </p:txBody>
      </p:sp>
    </p:spTree>
    <p:extLst>
      <p:ext uri="{BB962C8B-B14F-4D97-AF65-F5344CB8AC3E}">
        <p14:creationId xmlns:p14="http://schemas.microsoft.com/office/powerpoint/2010/main" val="4169375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727</TotalTime>
  <Words>357</Words>
  <Application>Microsoft Office PowerPoint</Application>
  <PresentationFormat>Vlastní</PresentationFormat>
  <Paragraphs>51</Paragraphs>
  <Slides>12</Slides>
  <Notes>1</Notes>
  <HiddenSlides>0</HiddenSlides>
  <MMClips>0</MMClips>
  <ScaleCrop>false</ScaleCrop>
  <HeadingPairs>
    <vt:vector size="6" baseType="variant">
      <vt:variant>
        <vt:lpstr>Použitá písma</vt:lpstr>
      </vt:variant>
      <vt:variant>
        <vt:i4>6</vt:i4>
      </vt:variant>
      <vt:variant>
        <vt:lpstr>Motiv</vt:lpstr>
      </vt:variant>
      <vt:variant>
        <vt:i4>4</vt:i4>
      </vt:variant>
      <vt:variant>
        <vt:lpstr>Nadpisy snímků</vt:lpstr>
      </vt:variant>
      <vt:variant>
        <vt:i4>12</vt:i4>
      </vt:variant>
    </vt:vector>
  </HeadingPairs>
  <TitlesOfParts>
    <vt:vector size="22" baseType="lpstr">
      <vt:lpstr>Aptos</vt:lpstr>
      <vt:lpstr>Arial</vt:lpstr>
      <vt:lpstr>Calibri</vt:lpstr>
      <vt:lpstr>Source Sans Pro</vt:lpstr>
      <vt:lpstr>Symbol</vt:lpstr>
      <vt:lpstr>Wingdings</vt:lpstr>
      <vt:lpstr>Office Theme</vt:lpstr>
      <vt:lpstr>Office Theme</vt:lpstr>
      <vt:lpstr>Office Theme</vt:lpstr>
      <vt:lpstr>Office Theme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subject/>
  <dc:creator>Simkovič Petr</dc:creator>
  <dc:description/>
  <cp:lastModifiedBy>Petr Simkovič</cp:lastModifiedBy>
  <cp:revision>42</cp:revision>
  <dcterms:created xsi:type="dcterms:W3CDTF">2019-09-03T10:06:13Z</dcterms:created>
  <dcterms:modified xsi:type="dcterms:W3CDTF">2024-04-23T15:42:06Z</dcterms:modified>
  <dc:language>cs-CZ</dc:language>
</cp:coreProperties>
</file>