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sldIdLst>
    <p:sldId id="256" r:id="rId5"/>
    <p:sldId id="258" r:id="rId6"/>
    <p:sldId id="259" r:id="rId7"/>
    <p:sldId id="260" r:id="rId8"/>
    <p:sldId id="263" r:id="rId9"/>
    <p:sldId id="264" r:id="rId10"/>
    <p:sldId id="266" r:id="rId11"/>
    <p:sldId id="265" r:id="rId12"/>
    <p:sldId id="262" r:id="rId13"/>
  </p:sldIdLst>
  <p:sldSz cx="10080625" cy="5670550"/>
  <p:notesSz cx="7559675" cy="106918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9246"/>
    <p:restoredTop sz="94701"/>
  </p:normalViewPr>
  <p:slideViewPr>
    <p:cSldViewPr snapToGrid="0">
      <p:cViewPr varScale="1">
        <p:scale>
          <a:sx n="126" d="100"/>
          <a:sy n="126" d="100"/>
        </p:scale>
        <p:origin x="31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7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2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3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4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3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7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5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50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51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52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cs-CZ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cs-CZ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cs-CZ" sz="18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Sedmá úroveň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1640" cy="156816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cs-CZ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app.kybertest.cz/login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3528000" y="3299115"/>
            <a:ext cx="5542920" cy="98488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2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Kybernetické útoky</a:t>
            </a:r>
            <a:r>
              <a:rPr lang="cs-CZ" sz="3200" spc="-1" dirty="0">
                <a:solidFill>
                  <a:srgbClr val="E8A202"/>
                </a:solidFill>
                <a:latin typeface="Arial"/>
                <a:ea typeface="DejaVu Sans"/>
              </a:rPr>
              <a:t> – </a:t>
            </a:r>
            <a:r>
              <a:rPr lang="cs-CZ" sz="3200" b="1" spc="-1" dirty="0">
                <a:solidFill>
                  <a:srgbClr val="E8A202"/>
                </a:solidFill>
                <a:latin typeface="Arial"/>
                <a:ea typeface="DejaVu Sans"/>
              </a:rPr>
              <a:t>c</a:t>
            </a:r>
            <a:r>
              <a:rPr lang="cs-CZ" sz="3200" b="1" strike="noStrike" spc="-1" dirty="0">
                <a:solidFill>
                  <a:srgbClr val="E8A202"/>
                </a:solidFill>
                <a:latin typeface="Arial"/>
                <a:ea typeface="DejaVu Sans"/>
              </a:rPr>
              <a:t>íle a metody útočníků</a:t>
            </a:r>
            <a:endParaRPr lang="cs-CZ" sz="3200" b="1" strike="noStrike" spc="-1" dirty="0">
              <a:solidFill>
                <a:srgbClr val="E8A202"/>
              </a:solidFill>
              <a:latin typeface="Source Sans Pro"/>
              <a:ea typeface="DejaVu Sans"/>
            </a:endParaRPr>
          </a:p>
        </p:txBody>
      </p:sp>
      <p:sp>
        <p:nvSpPr>
          <p:cNvPr id="155" name="Line 3"/>
          <p:cNvSpPr/>
          <p:nvPr/>
        </p:nvSpPr>
        <p:spPr>
          <a:xfrm>
            <a:off x="3528000" y="4284000"/>
            <a:ext cx="792000" cy="0"/>
          </a:xfrm>
          <a:prstGeom prst="line">
            <a:avLst/>
          </a:prstGeom>
          <a:ln w="57240">
            <a:solidFill>
              <a:srgbClr val="E8A20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cs-CZ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CustomShape 1"/>
          <p:cNvSpPr/>
          <p:nvPr/>
        </p:nvSpPr>
        <p:spPr>
          <a:xfrm>
            <a:off x="803520" y="432000"/>
            <a:ext cx="1499400" cy="577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200" b="1" strike="noStrike" spc="-1">
                <a:solidFill>
                  <a:srgbClr val="E8A202"/>
                </a:solidFill>
                <a:latin typeface="Source Sans Pro"/>
                <a:ea typeface="DejaVu Sans"/>
              </a:rPr>
              <a:t>Obsah</a:t>
            </a:r>
            <a:endParaRPr lang="cs-CZ" sz="3200" b="0" strike="noStrike" spc="-1">
              <a:latin typeface="Arial"/>
            </a:endParaRPr>
          </a:p>
        </p:txBody>
      </p:sp>
      <p:sp>
        <p:nvSpPr>
          <p:cNvPr id="161" name="CustomShape 2"/>
          <p:cNvSpPr/>
          <p:nvPr/>
        </p:nvSpPr>
        <p:spPr>
          <a:xfrm>
            <a:off x="2592000" y="1152000"/>
            <a:ext cx="6118920" cy="260686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1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>
                <a:solidFill>
                  <a:srgbClr val="000000"/>
                </a:solidFill>
                <a:latin typeface="Source Sans Pro"/>
                <a:ea typeface="Microsoft YaHei"/>
              </a:rPr>
              <a:t>Kybernetická rizika</a:t>
            </a:r>
            <a:endParaRPr lang="cs-CZ" sz="2400" b="0" strike="noStrike" spc="-1" dirty="0">
              <a:latin typeface="Arial"/>
            </a:endParaRP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2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>
                <a:solidFill>
                  <a:srgbClr val="000000"/>
                </a:solidFill>
                <a:latin typeface="Source Sans Pro"/>
                <a:ea typeface="Microsoft YaHei"/>
              </a:rPr>
              <a:t>Druhy </a:t>
            </a:r>
            <a:r>
              <a:rPr lang="cs-CZ" sz="2400" b="1" spc="-1" dirty="0">
                <a:solidFill>
                  <a:srgbClr val="000000"/>
                </a:solidFill>
                <a:latin typeface="Source Sans Pro"/>
                <a:ea typeface="Microsoft YaHei"/>
              </a:rPr>
              <a:t>rizik</a:t>
            </a:r>
            <a:endParaRPr lang="cs-CZ" sz="2400" b="0" strike="noStrike" spc="-1" dirty="0">
              <a:latin typeface="Arial"/>
            </a:endParaRP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3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>
                <a:solidFill>
                  <a:srgbClr val="000000"/>
                </a:solidFill>
                <a:latin typeface="Source Sans Pro"/>
                <a:ea typeface="Microsoft YaHei"/>
              </a:rPr>
              <a:t>Malware</a:t>
            </a:r>
            <a:endParaRPr lang="cs-CZ" sz="2400" b="0" strike="noStrike" spc="-1" dirty="0">
              <a:latin typeface="Arial"/>
            </a:endParaRP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4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 err="1">
                <a:solidFill>
                  <a:srgbClr val="000000"/>
                </a:solidFill>
                <a:latin typeface="Source Sans Pro"/>
                <a:ea typeface="Microsoft YaHei"/>
              </a:rPr>
              <a:t>Kybertest</a:t>
            </a:r>
            <a:endParaRPr lang="cs-CZ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cs-CZ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CustomShape 1"/>
          <p:cNvSpPr/>
          <p:nvPr/>
        </p:nvSpPr>
        <p:spPr>
          <a:xfrm>
            <a:off x="1656000" y="1152000"/>
            <a:ext cx="6334920" cy="61555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40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1 / Kybernetická rizika</a:t>
            </a:r>
            <a:endParaRPr lang="cs-CZ" sz="4000" b="0" strike="noStrike" spc="-1" dirty="0">
              <a:latin typeface="Arial"/>
            </a:endParaRPr>
          </a:p>
        </p:txBody>
      </p:sp>
      <p:sp>
        <p:nvSpPr>
          <p:cNvPr id="163" name="CustomShape 2"/>
          <p:cNvSpPr/>
          <p:nvPr/>
        </p:nvSpPr>
        <p:spPr>
          <a:xfrm>
            <a:off x="2340000" y="2010600"/>
            <a:ext cx="5706720" cy="2632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/>
          </a:bodyPr>
          <a:lstStyle/>
          <a:p>
            <a:pPr>
              <a:lnSpc>
                <a:spcPct val="130000"/>
              </a:lnSpc>
              <a:spcBef>
                <a:spcPts val="1060"/>
              </a:spcBef>
            </a:pPr>
            <a:r>
              <a:rPr lang="cs-CZ" b="0" strike="noStrike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Druhy kybernetických rizik je velmi důležité znát, abychom jim mohli předcházet. Tato forma útoku zahrnuje různé metody, mezi které patří útoky na online účty, </a:t>
            </a:r>
            <a:r>
              <a:rPr lang="cs-CZ" b="0" strike="noStrike" spc="-1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phishing</a:t>
            </a:r>
            <a:r>
              <a:rPr lang="cs-CZ" b="0" strike="noStrike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a distribuce malwaru. </a:t>
            </a:r>
            <a:endParaRPr lang="cs-CZ" b="0" strike="noStrike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stomShape 2"/>
          <p:cNvSpPr/>
          <p:nvPr/>
        </p:nvSpPr>
        <p:spPr>
          <a:xfrm>
            <a:off x="566640" y="504000"/>
            <a:ext cx="6478560" cy="5539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6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2 / Druhy rizik</a:t>
            </a:r>
            <a:endParaRPr lang="cs-CZ" sz="3600" b="0" strike="noStrike" spc="-1" dirty="0">
              <a:latin typeface="Arial"/>
            </a:endParaRPr>
          </a:p>
        </p:txBody>
      </p:sp>
      <p:sp>
        <p:nvSpPr>
          <p:cNvPr id="166" name="CustomShape 3"/>
          <p:cNvSpPr/>
          <p:nvPr/>
        </p:nvSpPr>
        <p:spPr>
          <a:xfrm>
            <a:off x="738230" y="1256760"/>
            <a:ext cx="6478560" cy="400109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cs-CZ" sz="2000" b="0" strike="noStrike" spc="-1" dirty="0" err="1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Skimming</a:t>
            </a:r>
            <a:endParaRPr lang="cs-CZ" sz="2000" b="0" strike="noStrike" spc="-1" dirty="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Zařízení, které během použití bankomatu získá informace o kartě uživatele.</a:t>
            </a:r>
            <a:endParaRPr lang="cs-CZ" sz="2000" b="0" strike="noStrike" spc="-1" dirty="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2000" b="0" strike="noStrike" spc="-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Phishing</a:t>
            </a:r>
            <a:endParaRPr lang="cs-CZ" sz="2000" b="0" strike="noStrike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Útočník vytváří falešné webové stránky, které napodobují legitimní instituce.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Cílem je nalákat oběti k poskytnutí svých citlivých </a:t>
            </a:r>
            <a:r>
              <a:rPr lang="cs-CZ" sz="20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údajů.</a:t>
            </a:r>
            <a:endParaRPr lang="cs-CZ" sz="2000" b="0" strike="noStrike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20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Bruce </a:t>
            </a:r>
            <a:r>
              <a:rPr lang="cs-CZ" sz="2000" b="0" strike="noStrike" spc="-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force</a:t>
            </a:r>
            <a:r>
              <a:rPr lang="cs-CZ" sz="20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útoky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20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Útočníci provádějí opakované pokusy o uhodnutí PIN kódu kreditní karty. </a:t>
            </a:r>
          </a:p>
          <a:p>
            <a:pPr>
              <a:lnSpc>
                <a:spcPct val="100000"/>
              </a:lnSpc>
            </a:pPr>
            <a:endParaRPr lang="cs-CZ" sz="2000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3" name="Obrázek 2" descr="How you can use your phone's Bluetooth to protect you from skimming devices  | WSET">
            <a:extLst>
              <a:ext uri="{FF2B5EF4-FFF2-40B4-BE49-F238E27FC236}">
                <a16:creationId xmlns:a16="http://schemas.microsoft.com/office/drawing/2014/main" id="{007E588D-D72B-992D-4959-EEC64C1F4F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7" r="20785"/>
          <a:stretch/>
        </p:blipFill>
        <p:spPr bwMode="auto">
          <a:xfrm>
            <a:off x="6859414" y="504000"/>
            <a:ext cx="3221211" cy="2566908"/>
          </a:xfrm>
          <a:custGeom>
            <a:avLst/>
            <a:gdLst/>
            <a:ahLst/>
            <a:cxnLst/>
            <a:rect l="l" t="t" r="r" b="b"/>
            <a:pathLst>
              <a:path w="5283866" h="4210442">
                <a:moveTo>
                  <a:pt x="839883" y="18"/>
                </a:moveTo>
                <a:cubicBezTo>
                  <a:pt x="851945" y="328"/>
                  <a:pt x="864423" y="4671"/>
                  <a:pt x="875727" y="6050"/>
                </a:cubicBezTo>
                <a:cubicBezTo>
                  <a:pt x="1125267" y="36932"/>
                  <a:pt x="1374804" y="70296"/>
                  <a:pt x="1624617" y="99799"/>
                </a:cubicBezTo>
                <a:cubicBezTo>
                  <a:pt x="1858164" y="127373"/>
                  <a:pt x="2093363" y="133714"/>
                  <a:pt x="2328012" y="148051"/>
                </a:cubicBezTo>
                <a:cubicBezTo>
                  <a:pt x="2612016" y="165424"/>
                  <a:pt x="2895470" y="189965"/>
                  <a:pt x="3177820" y="228566"/>
                </a:cubicBezTo>
                <a:cubicBezTo>
                  <a:pt x="3373866" y="255590"/>
                  <a:pt x="3571843" y="274338"/>
                  <a:pt x="3770646" y="252831"/>
                </a:cubicBezTo>
                <a:cubicBezTo>
                  <a:pt x="3780572" y="251727"/>
                  <a:pt x="3791878" y="248144"/>
                  <a:pt x="3800149" y="251727"/>
                </a:cubicBezTo>
                <a:cubicBezTo>
                  <a:pt x="3896658" y="291986"/>
                  <a:pt x="4001986" y="263033"/>
                  <a:pt x="4102076" y="288400"/>
                </a:cubicBezTo>
                <a:cubicBezTo>
                  <a:pt x="4076434" y="386286"/>
                  <a:pt x="3966416" y="378289"/>
                  <a:pt x="3904377" y="446120"/>
                </a:cubicBezTo>
                <a:cubicBezTo>
                  <a:pt x="4005570" y="473141"/>
                  <a:pt x="4096562" y="500439"/>
                  <a:pt x="4188933" y="520843"/>
                </a:cubicBezTo>
                <a:cubicBezTo>
                  <a:pt x="4286818" y="542350"/>
                  <a:pt x="4369813" y="600531"/>
                  <a:pt x="4465492" y="626449"/>
                </a:cubicBezTo>
                <a:cubicBezTo>
                  <a:pt x="4485897" y="631964"/>
                  <a:pt x="4510437" y="651264"/>
                  <a:pt x="4517606" y="670015"/>
                </a:cubicBezTo>
                <a:cubicBezTo>
                  <a:pt x="4540768" y="730677"/>
                  <a:pt x="5003171" y="900804"/>
                  <a:pt x="4948576" y="954847"/>
                </a:cubicBezTo>
                <a:cubicBezTo>
                  <a:pt x="4925966" y="977182"/>
                  <a:pt x="4896738" y="993174"/>
                  <a:pt x="4866132" y="1015233"/>
                </a:cubicBezTo>
                <a:cubicBezTo>
                  <a:pt x="4912180" y="1056869"/>
                  <a:pt x="4964017" y="1075067"/>
                  <a:pt x="5019164" y="1087474"/>
                </a:cubicBezTo>
                <a:cubicBezTo>
                  <a:pt x="5035708" y="1091335"/>
                  <a:pt x="5051977" y="1099055"/>
                  <a:pt x="5053630" y="1117806"/>
                </a:cubicBezTo>
                <a:cubicBezTo>
                  <a:pt x="5055284" y="1137382"/>
                  <a:pt x="5038464" y="1145101"/>
                  <a:pt x="5024404" y="1154202"/>
                </a:cubicBezTo>
                <a:cubicBezTo>
                  <a:pt x="5004826" y="1166885"/>
                  <a:pt x="4985800" y="1177916"/>
                  <a:pt x="4960984" y="1179569"/>
                </a:cubicBezTo>
                <a:cubicBezTo>
                  <a:pt x="4920176" y="1182051"/>
                  <a:pt x="4900600" y="1217344"/>
                  <a:pt x="4876887" y="1243814"/>
                </a:cubicBezTo>
                <a:cubicBezTo>
                  <a:pt x="4863652" y="1258705"/>
                  <a:pt x="4857034" y="1288759"/>
                  <a:pt x="4880195" y="1293998"/>
                </a:cubicBezTo>
                <a:cubicBezTo>
                  <a:pt x="4935892" y="1306682"/>
                  <a:pt x="4931480" y="1343355"/>
                  <a:pt x="4930104" y="1384991"/>
                </a:cubicBezTo>
                <a:cubicBezTo>
                  <a:pt x="4928173" y="1436553"/>
                  <a:pt x="4895360" y="1460265"/>
                  <a:pt x="4855103" y="1480119"/>
                </a:cubicBezTo>
                <a:cubicBezTo>
                  <a:pt x="4841316" y="1487011"/>
                  <a:pt x="4821740" y="1486735"/>
                  <a:pt x="4816500" y="1508242"/>
                </a:cubicBezTo>
                <a:cubicBezTo>
                  <a:pt x="4839110" y="1528648"/>
                  <a:pt x="4866684" y="1512103"/>
                  <a:pt x="4890949" y="1517893"/>
                </a:cubicBezTo>
                <a:cubicBezTo>
                  <a:pt x="4911077" y="1522581"/>
                  <a:pt x="4944441" y="1520100"/>
                  <a:pt x="4916868" y="1557599"/>
                </a:cubicBezTo>
                <a:cubicBezTo>
                  <a:pt x="4908870" y="1568352"/>
                  <a:pt x="4918245" y="1576625"/>
                  <a:pt x="4928448" y="1577453"/>
                </a:cubicBezTo>
                <a:cubicBezTo>
                  <a:pt x="5010066" y="1586000"/>
                  <a:pt x="4972566" y="1661827"/>
                  <a:pt x="4998760" y="1701809"/>
                </a:cubicBezTo>
                <a:cubicBezTo>
                  <a:pt x="5005928" y="1712836"/>
                  <a:pt x="4998208" y="1731862"/>
                  <a:pt x="4986903" y="1736550"/>
                </a:cubicBezTo>
                <a:cubicBezTo>
                  <a:pt x="4914660" y="1767432"/>
                  <a:pt x="4904735" y="1841053"/>
                  <a:pt x="4869716" y="1904472"/>
                </a:cubicBezTo>
                <a:cubicBezTo>
                  <a:pt x="4907768" y="1929562"/>
                  <a:pt x="4953264" y="1935077"/>
                  <a:pt x="4994348" y="1951346"/>
                </a:cubicBezTo>
                <a:cubicBezTo>
                  <a:pt x="5037087" y="1968441"/>
                  <a:pt x="5037087" y="1981125"/>
                  <a:pt x="5001792" y="2030756"/>
                </a:cubicBezTo>
                <a:cubicBezTo>
                  <a:pt x="5093611" y="2041511"/>
                  <a:pt x="5093611" y="2041511"/>
                  <a:pt x="5065212" y="2119543"/>
                </a:cubicBezTo>
                <a:cubicBezTo>
                  <a:pt x="5142142" y="2126712"/>
                  <a:pt x="5192876" y="2163660"/>
                  <a:pt x="5204732" y="2244450"/>
                </a:cubicBezTo>
                <a:cubicBezTo>
                  <a:pt x="5210523" y="2283604"/>
                  <a:pt x="5245265" y="2302077"/>
                  <a:pt x="5283866" y="2328272"/>
                </a:cubicBezTo>
                <a:cubicBezTo>
                  <a:pt x="5235890" y="2353641"/>
                  <a:pt x="5203354" y="2406580"/>
                  <a:pt x="5147380" y="2350606"/>
                </a:cubicBezTo>
                <a:cubicBezTo>
                  <a:pt x="5126976" y="2330203"/>
                  <a:pt x="5128904" y="2356121"/>
                  <a:pt x="5126148" y="2363566"/>
                </a:cubicBezTo>
                <a:cubicBezTo>
                  <a:pt x="5119532" y="2381764"/>
                  <a:pt x="5133316" y="2393897"/>
                  <a:pt x="5142417" y="2407682"/>
                </a:cubicBezTo>
                <a:cubicBezTo>
                  <a:pt x="5151240" y="2421470"/>
                  <a:pt x="5161718" y="2436083"/>
                  <a:pt x="5164200" y="2451526"/>
                </a:cubicBezTo>
                <a:cubicBezTo>
                  <a:pt x="5165852" y="2462279"/>
                  <a:pt x="5157858" y="2477994"/>
                  <a:pt x="5149034" y="2485992"/>
                </a:cubicBezTo>
                <a:cubicBezTo>
                  <a:pt x="5102710" y="2528178"/>
                  <a:pt x="5130284" y="2623031"/>
                  <a:pt x="5042601" y="2635164"/>
                </a:cubicBezTo>
                <a:cubicBezTo>
                  <a:pt x="5003171" y="2640677"/>
                  <a:pt x="4984146" y="2675420"/>
                  <a:pt x="4955194" y="2694445"/>
                </a:cubicBezTo>
                <a:cubicBezTo>
                  <a:pt x="4854552" y="2760897"/>
                  <a:pt x="4787272" y="2846375"/>
                  <a:pt x="4756116" y="2963836"/>
                </a:cubicBezTo>
                <a:cubicBezTo>
                  <a:pt x="4747568" y="2996372"/>
                  <a:pt x="4714754" y="3022569"/>
                  <a:pt x="4693523" y="3051244"/>
                </a:cubicBezTo>
                <a:cubicBezTo>
                  <a:pt x="4703726" y="3072199"/>
                  <a:pt x="4759424" y="3026979"/>
                  <a:pt x="4739848" y="3082125"/>
                </a:cubicBezTo>
                <a:cubicBezTo>
                  <a:pt x="4724958" y="3123486"/>
                  <a:pt x="4686906" y="3149129"/>
                  <a:pt x="4651060" y="3173670"/>
                </a:cubicBezTo>
                <a:cubicBezTo>
                  <a:pt x="4610252" y="3201518"/>
                  <a:pt x="4565032" y="3223852"/>
                  <a:pt x="4546556" y="3275413"/>
                </a:cubicBezTo>
                <a:cubicBezTo>
                  <a:pt x="4542697" y="3286444"/>
                  <a:pt x="4530288" y="3298024"/>
                  <a:pt x="4519261" y="3302437"/>
                </a:cubicBezTo>
                <a:cubicBezTo>
                  <a:pt x="3944081" y="4209875"/>
                  <a:pt x="2528194" y="4215939"/>
                  <a:pt x="2364961" y="4209597"/>
                </a:cubicBezTo>
                <a:cubicBezTo>
                  <a:pt x="2167260" y="4201602"/>
                  <a:pt x="1980313" y="4145627"/>
                  <a:pt x="1796951" y="4075867"/>
                </a:cubicBezTo>
                <a:cubicBezTo>
                  <a:pt x="1719469" y="4046365"/>
                  <a:pt x="1647505" y="4004453"/>
                  <a:pt x="1572227" y="3971917"/>
                </a:cubicBezTo>
                <a:cubicBezTo>
                  <a:pt x="1468277" y="3926971"/>
                  <a:pt x="1388040" y="3841219"/>
                  <a:pt x="1284364" y="3805097"/>
                </a:cubicBezTo>
                <a:cubicBezTo>
                  <a:pt x="1177655" y="3767873"/>
                  <a:pt x="1086388" y="3699767"/>
                  <a:pt x="976645" y="3670815"/>
                </a:cubicBezTo>
                <a:cubicBezTo>
                  <a:pt x="918742" y="3655375"/>
                  <a:pt x="862768" y="3627527"/>
                  <a:pt x="871866" y="3547839"/>
                </a:cubicBezTo>
                <a:cubicBezTo>
                  <a:pt x="874349" y="3525228"/>
                  <a:pt x="859184" y="3506755"/>
                  <a:pt x="835195" y="3513373"/>
                </a:cubicBezTo>
                <a:cubicBezTo>
                  <a:pt x="789424" y="3525780"/>
                  <a:pt x="768744" y="3492967"/>
                  <a:pt x="743375" y="3468427"/>
                </a:cubicBezTo>
                <a:cubicBezTo>
                  <a:pt x="698156" y="3424863"/>
                  <a:pt x="655142" y="3378540"/>
                  <a:pt x="583175" y="3371370"/>
                </a:cubicBezTo>
                <a:cubicBezTo>
                  <a:pt x="596961" y="3337178"/>
                  <a:pt x="620399" y="3342142"/>
                  <a:pt x="641906" y="3349311"/>
                </a:cubicBezTo>
                <a:cubicBezTo>
                  <a:pt x="698432" y="3368062"/>
                  <a:pt x="754405" y="3389293"/>
                  <a:pt x="810930" y="3408042"/>
                </a:cubicBezTo>
                <a:cubicBezTo>
                  <a:pt x="847878" y="3420175"/>
                  <a:pt x="884551" y="3437271"/>
                  <a:pt x="933908" y="3423758"/>
                </a:cubicBezTo>
                <a:cubicBezTo>
                  <a:pt x="891445" y="3354826"/>
                  <a:pt x="819202" y="3342418"/>
                  <a:pt x="760747" y="3321187"/>
                </a:cubicBezTo>
                <a:cubicBezTo>
                  <a:pt x="687678" y="3294441"/>
                  <a:pt x="644664" y="3243980"/>
                  <a:pt x="593101" y="3187731"/>
                </a:cubicBezTo>
                <a:cubicBezTo>
                  <a:pt x="646869" y="3174220"/>
                  <a:pt x="680233" y="3215581"/>
                  <a:pt x="722419" y="3213374"/>
                </a:cubicBezTo>
                <a:cubicBezTo>
                  <a:pt x="724627" y="3206207"/>
                  <a:pt x="728486" y="3195729"/>
                  <a:pt x="727934" y="3195451"/>
                </a:cubicBezTo>
                <a:cubicBezTo>
                  <a:pt x="659002" y="3164570"/>
                  <a:pt x="626741" y="3106666"/>
                  <a:pt x="615987" y="3036630"/>
                </a:cubicBezTo>
                <a:cubicBezTo>
                  <a:pt x="610473" y="3000510"/>
                  <a:pt x="585381" y="2989205"/>
                  <a:pt x="560564" y="2972660"/>
                </a:cubicBezTo>
                <a:cubicBezTo>
                  <a:pt x="473984" y="2913930"/>
                  <a:pt x="382441" y="2860713"/>
                  <a:pt x="311302" y="2779924"/>
                </a:cubicBezTo>
                <a:cubicBezTo>
                  <a:pt x="393471" y="2790677"/>
                  <a:pt x="459371" y="2843341"/>
                  <a:pt x="547882" y="2865952"/>
                </a:cubicBezTo>
                <a:cubicBezTo>
                  <a:pt x="477570" y="2777166"/>
                  <a:pt x="386577" y="2732222"/>
                  <a:pt x="303582" y="2678453"/>
                </a:cubicBezTo>
                <a:cubicBezTo>
                  <a:pt x="265806" y="2653913"/>
                  <a:pt x="230790" y="2622479"/>
                  <a:pt x="185016" y="2609244"/>
                </a:cubicBezTo>
                <a:cubicBezTo>
                  <a:pt x="168748" y="2604556"/>
                  <a:pt x="142002" y="2594630"/>
                  <a:pt x="154963" y="2568435"/>
                </a:cubicBezTo>
                <a:cubicBezTo>
                  <a:pt x="165990" y="2546654"/>
                  <a:pt x="187773" y="2553269"/>
                  <a:pt x="207627" y="2559612"/>
                </a:cubicBezTo>
                <a:cubicBezTo>
                  <a:pt x="255328" y="2575330"/>
                  <a:pt x="304685" y="2575604"/>
                  <a:pt x="369207" y="2575330"/>
                </a:cubicBezTo>
                <a:cubicBezTo>
                  <a:pt x="315163" y="2503363"/>
                  <a:pt x="216174" y="2524871"/>
                  <a:pt x="169852" y="2449319"/>
                </a:cubicBezTo>
                <a:cubicBezTo>
                  <a:pt x="227755" y="2436083"/>
                  <a:pt x="272424" y="2463381"/>
                  <a:pt x="319299" y="2468619"/>
                </a:cubicBezTo>
                <a:cubicBezTo>
                  <a:pt x="361761" y="2473307"/>
                  <a:pt x="372239" y="2460624"/>
                  <a:pt x="362313" y="2418988"/>
                </a:cubicBezTo>
                <a:cubicBezTo>
                  <a:pt x="346873" y="2354190"/>
                  <a:pt x="370034" y="2321102"/>
                  <a:pt x="431798" y="2338750"/>
                </a:cubicBezTo>
                <a:cubicBezTo>
                  <a:pt x="489149" y="2355293"/>
                  <a:pt x="495215" y="2331030"/>
                  <a:pt x="479775" y="2294082"/>
                </a:cubicBezTo>
                <a:cubicBezTo>
                  <a:pt x="457716" y="2240315"/>
                  <a:pt x="482807" y="2198678"/>
                  <a:pt x="499903" y="2153458"/>
                </a:cubicBezTo>
                <a:cubicBezTo>
                  <a:pt x="526099" y="2084525"/>
                  <a:pt x="515069" y="2050885"/>
                  <a:pt x="458544" y="1999599"/>
                </a:cubicBezTo>
                <a:cubicBezTo>
                  <a:pt x="426835" y="1970921"/>
                  <a:pt x="392645" y="1946658"/>
                  <a:pt x="346596" y="1921843"/>
                </a:cubicBezTo>
                <a:cubicBezTo>
                  <a:pt x="452753" y="1908331"/>
                  <a:pt x="341358" y="1862836"/>
                  <a:pt x="378857" y="1834435"/>
                </a:cubicBezTo>
                <a:cubicBezTo>
                  <a:pt x="453856" y="1822854"/>
                  <a:pt x="515069" y="1913294"/>
                  <a:pt x="617091" y="1887376"/>
                </a:cubicBezTo>
                <a:cubicBezTo>
                  <a:pt x="491080" y="1809066"/>
                  <a:pt x="351835" y="1783423"/>
                  <a:pt x="260568" y="1679198"/>
                </a:cubicBezTo>
                <a:cubicBezTo>
                  <a:pt x="281523" y="1655484"/>
                  <a:pt x="302479" y="1677543"/>
                  <a:pt x="320402" y="1668720"/>
                </a:cubicBezTo>
                <a:cubicBezTo>
                  <a:pt x="319850" y="1663205"/>
                  <a:pt x="321230" y="1654932"/>
                  <a:pt x="317920" y="1652452"/>
                </a:cubicBezTo>
                <a:cubicBezTo>
                  <a:pt x="249815" y="1595650"/>
                  <a:pt x="248711" y="1594273"/>
                  <a:pt x="321779" y="1552359"/>
                </a:cubicBezTo>
                <a:cubicBezTo>
                  <a:pt x="347424" y="1537746"/>
                  <a:pt x="345218" y="1524786"/>
                  <a:pt x="331707" y="1506313"/>
                </a:cubicBezTo>
                <a:cubicBezTo>
                  <a:pt x="322055" y="1493353"/>
                  <a:pt x="310475" y="1481772"/>
                  <a:pt x="315990" y="1453371"/>
                </a:cubicBezTo>
                <a:cubicBezTo>
                  <a:pt x="355971" y="1489769"/>
                  <a:pt x="549259" y="1477912"/>
                  <a:pt x="583450" y="1474052"/>
                </a:cubicBezTo>
                <a:cubicBezTo>
                  <a:pt x="621777" y="1469917"/>
                  <a:pt x="659553" y="1452269"/>
                  <a:pt x="699809" y="1461919"/>
                </a:cubicBezTo>
                <a:cubicBezTo>
                  <a:pt x="732070" y="1469641"/>
                  <a:pt x="881516" y="1544364"/>
                  <a:pt x="902750" y="1458612"/>
                </a:cubicBezTo>
                <a:cubicBezTo>
                  <a:pt x="903853" y="1454475"/>
                  <a:pt x="964237" y="1464127"/>
                  <a:pt x="996774" y="1468814"/>
                </a:cubicBezTo>
                <a:cubicBezTo>
                  <a:pt x="1025451" y="1472674"/>
                  <a:pt x="1057712" y="1489769"/>
                  <a:pt x="1077012" y="1455578"/>
                </a:cubicBezTo>
                <a:cubicBezTo>
                  <a:pt x="1088317" y="1435450"/>
                  <a:pt x="1041719" y="1396571"/>
                  <a:pt x="1000083" y="1393262"/>
                </a:cubicBezTo>
                <a:cubicBezTo>
                  <a:pt x="963961" y="1390229"/>
                  <a:pt x="926186" y="1385817"/>
                  <a:pt x="891720" y="1394089"/>
                </a:cubicBezTo>
                <a:cubicBezTo>
                  <a:pt x="849258" y="1404017"/>
                  <a:pt x="826372" y="1388024"/>
                  <a:pt x="814515" y="1353557"/>
                </a:cubicBezTo>
                <a:cubicBezTo>
                  <a:pt x="801280" y="1315506"/>
                  <a:pt x="775911" y="1297858"/>
                  <a:pt x="740895" y="1280211"/>
                </a:cubicBezTo>
                <a:cubicBezTo>
                  <a:pt x="655967" y="1237474"/>
                  <a:pt x="574352" y="1188118"/>
                  <a:pt x="481154" y="1163301"/>
                </a:cubicBezTo>
                <a:cubicBezTo>
                  <a:pt x="462679" y="1158337"/>
                  <a:pt x="442276" y="1151719"/>
                  <a:pt x="433728" y="1118909"/>
                </a:cubicBezTo>
                <a:cubicBezTo>
                  <a:pt x="686023" y="1167987"/>
                  <a:pt x="915984" y="1295929"/>
                  <a:pt x="1176276" y="1288484"/>
                </a:cubicBezTo>
                <a:cubicBezTo>
                  <a:pt x="1105137" y="1247950"/>
                  <a:pt x="1022694" y="1245745"/>
                  <a:pt x="946867" y="1217344"/>
                </a:cubicBezTo>
                <a:cubicBezTo>
                  <a:pt x="1000635" y="1196113"/>
                  <a:pt x="1051094" y="1218172"/>
                  <a:pt x="1102104" y="1230304"/>
                </a:cubicBezTo>
                <a:cubicBezTo>
                  <a:pt x="1144843" y="1240230"/>
                  <a:pt x="1183446" y="1241885"/>
                  <a:pt x="1188133" y="1182603"/>
                </a:cubicBezTo>
                <a:cubicBezTo>
                  <a:pt x="1186478" y="1178742"/>
                  <a:pt x="1186754" y="1173780"/>
                  <a:pt x="1187030" y="1169092"/>
                </a:cubicBezTo>
                <a:cubicBezTo>
                  <a:pt x="1172690" y="1144552"/>
                  <a:pt x="1150358" y="1131868"/>
                  <a:pt x="1123887" y="1124698"/>
                </a:cubicBezTo>
                <a:cubicBezTo>
                  <a:pt x="1107894" y="1120286"/>
                  <a:pt x="1086663" y="1113668"/>
                  <a:pt x="1086938" y="1096023"/>
                </a:cubicBezTo>
                <a:cubicBezTo>
                  <a:pt x="1087765" y="1030674"/>
                  <a:pt x="1036756" y="1011647"/>
                  <a:pt x="985744" y="992622"/>
                </a:cubicBezTo>
                <a:cubicBezTo>
                  <a:pt x="1014145" y="960086"/>
                  <a:pt x="1036479" y="984074"/>
                  <a:pt x="1057987" y="981594"/>
                </a:cubicBezTo>
                <a:cubicBezTo>
                  <a:pt x="1072049" y="979939"/>
                  <a:pt x="1084733" y="976906"/>
                  <a:pt x="1084733" y="960086"/>
                </a:cubicBezTo>
                <a:cubicBezTo>
                  <a:pt x="1085008" y="946023"/>
                  <a:pt x="1078390" y="930030"/>
                  <a:pt x="1064605" y="929756"/>
                </a:cubicBezTo>
                <a:cubicBezTo>
                  <a:pt x="978300" y="927273"/>
                  <a:pt x="930599" y="836833"/>
                  <a:pt x="840985" y="836558"/>
                </a:cubicBezTo>
                <a:cubicBezTo>
                  <a:pt x="787493" y="836558"/>
                  <a:pt x="868834" y="785547"/>
                  <a:pt x="823615" y="764315"/>
                </a:cubicBezTo>
                <a:cubicBezTo>
                  <a:pt x="813687" y="759628"/>
                  <a:pt x="849533" y="752460"/>
                  <a:pt x="865526" y="753562"/>
                </a:cubicBezTo>
                <a:cubicBezTo>
                  <a:pt x="881242" y="754665"/>
                  <a:pt x="895304" y="768175"/>
                  <a:pt x="914331" y="758525"/>
                </a:cubicBezTo>
                <a:cubicBezTo>
                  <a:pt x="924808" y="724059"/>
                  <a:pt x="897787" y="711375"/>
                  <a:pt x="875452" y="701724"/>
                </a:cubicBezTo>
                <a:cubicBezTo>
                  <a:pt x="823889" y="679390"/>
                  <a:pt x="773706" y="652369"/>
                  <a:pt x="717181" y="644371"/>
                </a:cubicBezTo>
                <a:cubicBezTo>
                  <a:pt x="697053" y="641614"/>
                  <a:pt x="746133" y="604666"/>
                  <a:pt x="755783" y="591707"/>
                </a:cubicBezTo>
                <a:cubicBezTo>
                  <a:pt x="528304" y="455496"/>
                  <a:pt x="254778" y="462388"/>
                  <a:pt x="0" y="352370"/>
                </a:cubicBezTo>
                <a:cubicBezTo>
                  <a:pt x="56250" y="330864"/>
                  <a:pt x="97610" y="346580"/>
                  <a:pt x="135937" y="349889"/>
                </a:cubicBezTo>
                <a:cubicBezTo>
                  <a:pt x="231615" y="358160"/>
                  <a:pt x="326193" y="375256"/>
                  <a:pt x="421595" y="385458"/>
                </a:cubicBezTo>
                <a:cubicBezTo>
                  <a:pt x="468469" y="390421"/>
                  <a:pt x="512035" y="409172"/>
                  <a:pt x="564424" y="379393"/>
                </a:cubicBezTo>
                <a:cubicBezTo>
                  <a:pt x="599443" y="359540"/>
                  <a:pt x="655418" y="381046"/>
                  <a:pt x="698432" y="398694"/>
                </a:cubicBezTo>
                <a:cubicBezTo>
                  <a:pt x="734000" y="413307"/>
                  <a:pt x="767916" y="417167"/>
                  <a:pt x="815067" y="398694"/>
                </a:cubicBezTo>
                <a:cubicBezTo>
                  <a:pt x="772328" y="387389"/>
                  <a:pt x="739515" y="377463"/>
                  <a:pt x="705876" y="370568"/>
                </a:cubicBezTo>
                <a:cubicBezTo>
                  <a:pt x="679130" y="365055"/>
                  <a:pt x="742825" y="342719"/>
                  <a:pt x="775360" y="345477"/>
                </a:cubicBezTo>
                <a:cubicBezTo>
                  <a:pt x="820857" y="349337"/>
                  <a:pt x="795214" y="335000"/>
                  <a:pt x="787493" y="315146"/>
                </a:cubicBezTo>
                <a:cubicBezTo>
                  <a:pt x="779221" y="293915"/>
                  <a:pt x="803761" y="287298"/>
                  <a:pt x="819202" y="291709"/>
                </a:cubicBezTo>
                <a:cubicBezTo>
                  <a:pt x="878484" y="309081"/>
                  <a:pt x="937491" y="278474"/>
                  <a:pt x="998705" y="303291"/>
                </a:cubicBezTo>
                <a:cubicBezTo>
                  <a:pt x="983263" y="242077"/>
                  <a:pt x="949899" y="215331"/>
                  <a:pt x="880139" y="206783"/>
                </a:cubicBezTo>
                <a:cubicBezTo>
                  <a:pt x="853944" y="203475"/>
                  <a:pt x="826647" y="208438"/>
                  <a:pt x="804037" y="190790"/>
                </a:cubicBezTo>
                <a:cubicBezTo>
                  <a:pt x="791076" y="180590"/>
                  <a:pt x="776463" y="168457"/>
                  <a:pt x="786666" y="149707"/>
                </a:cubicBezTo>
                <a:cubicBezTo>
                  <a:pt x="793834" y="136471"/>
                  <a:pt x="809276" y="136471"/>
                  <a:pt x="821960" y="140884"/>
                </a:cubicBezTo>
                <a:cubicBezTo>
                  <a:pt x="878761" y="160461"/>
                  <a:pt x="938043" y="167630"/>
                  <a:pt x="997325" y="174800"/>
                </a:cubicBezTo>
                <a:cubicBezTo>
                  <a:pt x="1006426" y="175902"/>
                  <a:pt x="1016626" y="179487"/>
                  <a:pt x="1026829" y="161287"/>
                </a:cubicBezTo>
                <a:cubicBezTo>
                  <a:pt x="915984" y="131783"/>
                  <a:pt x="810655" y="89872"/>
                  <a:pt x="696777" y="73604"/>
                </a:cubicBezTo>
                <a:cubicBezTo>
                  <a:pt x="698432" y="65884"/>
                  <a:pt x="700086" y="58164"/>
                  <a:pt x="701741" y="50444"/>
                </a:cubicBezTo>
                <a:cubicBezTo>
                  <a:pt x="790801" y="61471"/>
                  <a:pt x="879864" y="72501"/>
                  <a:pt x="992362" y="86289"/>
                </a:cubicBezTo>
                <a:cubicBezTo>
                  <a:pt x="923153" y="42446"/>
                  <a:pt x="857805" y="57060"/>
                  <a:pt x="806519" y="18183"/>
                </a:cubicBezTo>
                <a:cubicBezTo>
                  <a:pt x="816170" y="3431"/>
                  <a:pt x="827820" y="-292"/>
                  <a:pt x="839883" y="18"/>
                </a:cubicBezTo>
                <a:close/>
              </a:path>
            </a:pathLst>
          </a:cu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1" name="Rectangle 170">
            <a:extLst>
              <a:ext uri="{FF2B5EF4-FFF2-40B4-BE49-F238E27FC236}">
                <a16:creationId xmlns:a16="http://schemas.microsoft.com/office/drawing/2014/main" id="{1BB867FF-FC45-48F7-8104-F89BE5490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20" y="0"/>
            <a:ext cx="1007810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: Shape 172">
            <a:extLst>
              <a:ext uri="{FF2B5EF4-FFF2-40B4-BE49-F238E27FC236}">
                <a16:creationId xmlns:a16="http://schemas.microsoft.com/office/drawing/2014/main" id="{8BB56887-D0D5-4F0C-9E19-7247EB83C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40782" y="0"/>
            <a:ext cx="938499" cy="395233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5" name="CustomShape 2"/>
          <p:cNvSpPr/>
          <p:nvPr/>
        </p:nvSpPr>
        <p:spPr>
          <a:xfrm>
            <a:off x="693042" y="301904"/>
            <a:ext cx="8694540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2 / Malware</a:t>
            </a:r>
          </a:p>
        </p:txBody>
      </p:sp>
      <p:sp>
        <p:nvSpPr>
          <p:cNvPr id="175" name="Arc 174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V="1">
            <a:off x="459415" y="1805261"/>
            <a:ext cx="3376394" cy="3376276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6" name="CustomShape 3"/>
          <p:cNvSpPr/>
          <p:nvPr/>
        </p:nvSpPr>
        <p:spPr>
          <a:xfrm>
            <a:off x="693042" y="1266625"/>
            <a:ext cx="8694540" cy="3597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Virus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Infikují soubory a šíří se po síti. 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Může poškodit nebo smazat soubory, nebo je použít pro šíření dalšího malware.</a:t>
            </a:r>
          </a:p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Červ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Mají schopnost se sami replikovat a šířit po síti. 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Mohou způsobovat přetížení sítě a snižují výkon počítačů.</a:t>
            </a:r>
          </a:p>
        </p:txBody>
      </p:sp>
    </p:spTree>
    <p:extLst>
      <p:ext uri="{BB962C8B-B14F-4D97-AF65-F5344CB8AC3E}">
        <p14:creationId xmlns:p14="http://schemas.microsoft.com/office/powerpoint/2010/main" val="44153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1" name="Rectangle 170">
            <a:extLst>
              <a:ext uri="{FF2B5EF4-FFF2-40B4-BE49-F238E27FC236}">
                <a16:creationId xmlns:a16="http://schemas.microsoft.com/office/drawing/2014/main" id="{1BB867FF-FC45-48F7-8104-F89BE5490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20" y="0"/>
            <a:ext cx="1007810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: Shape 172">
            <a:extLst>
              <a:ext uri="{FF2B5EF4-FFF2-40B4-BE49-F238E27FC236}">
                <a16:creationId xmlns:a16="http://schemas.microsoft.com/office/drawing/2014/main" id="{8BB56887-D0D5-4F0C-9E19-7247EB83C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40782" y="0"/>
            <a:ext cx="938499" cy="395233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5" name="CustomShape 2"/>
          <p:cNvSpPr/>
          <p:nvPr/>
        </p:nvSpPr>
        <p:spPr>
          <a:xfrm>
            <a:off x="693042" y="301904"/>
            <a:ext cx="8694540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2 / Malware</a:t>
            </a:r>
          </a:p>
        </p:txBody>
      </p:sp>
      <p:sp>
        <p:nvSpPr>
          <p:cNvPr id="175" name="Arc 174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V="1">
            <a:off x="459415" y="1805261"/>
            <a:ext cx="3376394" cy="3376276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6" name="CustomShape 3"/>
          <p:cNvSpPr/>
          <p:nvPr/>
        </p:nvSpPr>
        <p:spPr>
          <a:xfrm>
            <a:off x="693042" y="1509521"/>
            <a:ext cx="8694540" cy="3597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Spyware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Sleduje uživatele a shromažďuje jeho osobní údaje. 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Tyto údaje mohou být použity k </a:t>
            </a:r>
            <a:r>
              <a:rPr lang="cs-CZ" sz="2200" spc="-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phishing</a:t>
            </a: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útokům nebo k cílení reklamy.</a:t>
            </a:r>
          </a:p>
          <a:p>
            <a:pPr marL="40005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Adware</a:t>
            </a:r>
            <a:endParaRPr lang="cs-CZ" sz="2200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8572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Zobrazuje reklamy bez souhlasu uživatele. </a:t>
            </a:r>
          </a:p>
          <a:p>
            <a:pPr marL="8572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Může také shromažďovat osobní údaje uživatele.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cs-CZ" sz="2200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12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1" name="Rectangle 170">
            <a:extLst>
              <a:ext uri="{FF2B5EF4-FFF2-40B4-BE49-F238E27FC236}">
                <a16:creationId xmlns:a16="http://schemas.microsoft.com/office/drawing/2014/main" id="{1BB867FF-FC45-48F7-8104-F89BE5490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20" y="0"/>
            <a:ext cx="1007810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: Shape 172">
            <a:extLst>
              <a:ext uri="{FF2B5EF4-FFF2-40B4-BE49-F238E27FC236}">
                <a16:creationId xmlns:a16="http://schemas.microsoft.com/office/drawing/2014/main" id="{8BB56887-D0D5-4F0C-9E19-7247EB83C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40782" y="0"/>
            <a:ext cx="938499" cy="395233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5" name="CustomShape 2"/>
          <p:cNvSpPr/>
          <p:nvPr/>
        </p:nvSpPr>
        <p:spPr>
          <a:xfrm>
            <a:off x="693042" y="301904"/>
            <a:ext cx="8694540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2 / Malware</a:t>
            </a:r>
          </a:p>
        </p:txBody>
      </p:sp>
      <p:sp>
        <p:nvSpPr>
          <p:cNvPr id="175" name="Arc 174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V="1">
            <a:off x="459415" y="1805261"/>
            <a:ext cx="3376394" cy="3376276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6" name="CustomShape 3"/>
          <p:cNvSpPr/>
          <p:nvPr/>
        </p:nvSpPr>
        <p:spPr>
          <a:xfrm>
            <a:off x="693042" y="1509521"/>
            <a:ext cx="8694540" cy="3597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Autofit/>
          </a:bodyPr>
          <a:lstStyle/>
          <a:p>
            <a:pPr marL="4000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Ransomware</a:t>
            </a:r>
          </a:p>
          <a:p>
            <a:pPr marL="8572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Zablokuje přístup k počítači a požaduje výkupné. </a:t>
            </a:r>
          </a:p>
          <a:p>
            <a:pPr marL="8572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To může být ve formě peněz, kryptoměny nebo poskytnutí citlivých informací.</a:t>
            </a:r>
          </a:p>
        </p:txBody>
      </p:sp>
    </p:spTree>
    <p:extLst>
      <p:ext uri="{BB962C8B-B14F-4D97-AF65-F5344CB8AC3E}">
        <p14:creationId xmlns:p14="http://schemas.microsoft.com/office/powerpoint/2010/main" val="146905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9" name="Rectangle 170">
            <a:extLst>
              <a:ext uri="{FF2B5EF4-FFF2-40B4-BE49-F238E27FC236}">
                <a16:creationId xmlns:a16="http://schemas.microsoft.com/office/drawing/2014/main" id="{B1595A09-E336-4D1B-9B3A-06A2287A5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0078104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CustomShape 2"/>
          <p:cNvSpPr/>
          <p:nvPr/>
        </p:nvSpPr>
        <p:spPr>
          <a:xfrm>
            <a:off x="445416" y="3950482"/>
            <a:ext cx="3224513" cy="116761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3 / 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Kybertest</a:t>
            </a:r>
            <a:endParaRPr lang="en-US" sz="3600" b="1" spc="-1" dirty="0">
              <a:solidFill>
                <a:srgbClr val="E8A202"/>
              </a:solidFill>
              <a:latin typeface="Source Sans Pro"/>
            </a:endParaRPr>
          </a:p>
        </p:txBody>
      </p:sp>
      <p:pic>
        <p:nvPicPr>
          <p:cNvPr id="2" name="Picture 2" descr="Kybertest.cz – Buďte na internetu v bezpečí">
            <a:extLst>
              <a:ext uri="{FF2B5EF4-FFF2-40B4-BE49-F238E27FC236}">
                <a16:creationId xmlns:a16="http://schemas.microsoft.com/office/drawing/2014/main" id="{254B2788-459C-02A4-0684-72760F6145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00" r="2" b="7182"/>
          <a:stretch/>
        </p:blipFill>
        <p:spPr bwMode="auto">
          <a:xfrm>
            <a:off x="20" y="10"/>
            <a:ext cx="10080605" cy="3769136"/>
          </a:xfrm>
          <a:custGeom>
            <a:avLst/>
            <a:gdLst/>
            <a:ahLst/>
            <a:cxnLst/>
            <a:rect l="l" t="t" r="r" b="b"/>
            <a:pathLst>
              <a:path w="12188952" h="4558430">
                <a:moveTo>
                  <a:pt x="6789701" y="4490221"/>
                </a:moveTo>
                <a:lnTo>
                  <a:pt x="6788702" y="4490299"/>
                </a:lnTo>
                <a:lnTo>
                  <a:pt x="6788476" y="4490833"/>
                </a:lnTo>
                <a:close/>
                <a:moveTo>
                  <a:pt x="0" y="0"/>
                </a:moveTo>
                <a:lnTo>
                  <a:pt x="12188952" y="0"/>
                </a:lnTo>
                <a:lnTo>
                  <a:pt x="12188952" y="3596895"/>
                </a:lnTo>
                <a:lnTo>
                  <a:pt x="12061096" y="3635026"/>
                </a:lnTo>
                <a:cubicBezTo>
                  <a:pt x="11933500" y="3671240"/>
                  <a:pt x="11805390" y="3705769"/>
                  <a:pt x="11676800" y="3738601"/>
                </a:cubicBezTo>
                <a:cubicBezTo>
                  <a:pt x="11262789" y="3846108"/>
                  <a:pt x="10845343" y="3939710"/>
                  <a:pt x="10425355" y="4022140"/>
                </a:cubicBezTo>
                <a:cubicBezTo>
                  <a:pt x="10092810" y="4087351"/>
                  <a:pt x="9759033" y="4145748"/>
                  <a:pt x="9424022" y="4197302"/>
                </a:cubicBezTo>
                <a:cubicBezTo>
                  <a:pt x="9102997" y="4246959"/>
                  <a:pt x="8781133" y="4291526"/>
                  <a:pt x="8458419" y="4331003"/>
                </a:cubicBezTo>
                <a:cubicBezTo>
                  <a:pt x="8211360" y="4361169"/>
                  <a:pt x="7963792" y="4386742"/>
                  <a:pt x="7715970" y="4410950"/>
                </a:cubicBezTo>
                <a:lnTo>
                  <a:pt x="6951716" y="4476730"/>
                </a:lnTo>
                <a:lnTo>
                  <a:pt x="6936303" y="4478801"/>
                </a:lnTo>
                <a:lnTo>
                  <a:pt x="6790448" y="4490162"/>
                </a:lnTo>
                <a:lnTo>
                  <a:pt x="6799941" y="4491982"/>
                </a:lnTo>
                <a:cubicBezTo>
                  <a:pt x="6811623" y="4492448"/>
                  <a:pt x="6823734" y="4490275"/>
                  <a:pt x="6835432" y="4490275"/>
                </a:cubicBezTo>
                <a:cubicBezTo>
                  <a:pt x="6851580" y="4490275"/>
                  <a:pt x="6867729" y="4487668"/>
                  <a:pt x="6884003" y="4487297"/>
                </a:cubicBezTo>
                <a:cubicBezTo>
                  <a:pt x="7115805" y="4481835"/>
                  <a:pt x="7347351" y="4469668"/>
                  <a:pt x="7578771" y="4454770"/>
                </a:cubicBezTo>
                <a:cubicBezTo>
                  <a:pt x="7927552" y="4432302"/>
                  <a:pt x="8276080" y="4404123"/>
                  <a:pt x="8623845" y="4367873"/>
                </a:cubicBezTo>
                <a:cubicBezTo>
                  <a:pt x="8909939" y="4338575"/>
                  <a:pt x="9195310" y="4303940"/>
                  <a:pt x="9479970" y="4263967"/>
                </a:cubicBezTo>
                <a:cubicBezTo>
                  <a:pt x="9864901" y="4209593"/>
                  <a:pt x="10248014" y="4144879"/>
                  <a:pt x="10629308" y="4069810"/>
                </a:cubicBezTo>
                <a:cubicBezTo>
                  <a:pt x="11090114" y="3978690"/>
                  <a:pt x="11546975" y="3871184"/>
                  <a:pt x="11998498" y="3743816"/>
                </a:cubicBezTo>
                <a:lnTo>
                  <a:pt x="12188952" y="3687715"/>
                </a:lnTo>
                <a:lnTo>
                  <a:pt x="12188952" y="3742439"/>
                </a:lnTo>
                <a:lnTo>
                  <a:pt x="11829257" y="3846853"/>
                </a:lnTo>
                <a:cubicBezTo>
                  <a:pt x="11534769" y="3926550"/>
                  <a:pt x="11238120" y="3997436"/>
                  <a:pt x="10939183" y="4061368"/>
                </a:cubicBezTo>
                <a:cubicBezTo>
                  <a:pt x="10622824" y="4129150"/>
                  <a:pt x="10304941" y="4189147"/>
                  <a:pt x="9985530" y="4241373"/>
                </a:cubicBezTo>
                <a:cubicBezTo>
                  <a:pt x="9720036" y="4284822"/>
                  <a:pt x="9453814" y="4323467"/>
                  <a:pt x="9186882" y="4357320"/>
                </a:cubicBezTo>
                <a:cubicBezTo>
                  <a:pt x="8984197" y="4382894"/>
                  <a:pt x="8781514" y="4406977"/>
                  <a:pt x="8578198" y="4426839"/>
                </a:cubicBezTo>
                <a:cubicBezTo>
                  <a:pt x="8340547" y="4449559"/>
                  <a:pt x="8102644" y="4471034"/>
                  <a:pt x="7864358" y="4488290"/>
                </a:cubicBezTo>
                <a:cubicBezTo>
                  <a:pt x="7554994" y="4510634"/>
                  <a:pt x="7245502" y="4528512"/>
                  <a:pt x="6935502" y="4539684"/>
                </a:cubicBezTo>
                <a:cubicBezTo>
                  <a:pt x="6782917" y="4545147"/>
                  <a:pt x="6630334" y="4548995"/>
                  <a:pt x="6477750" y="4553587"/>
                </a:cubicBezTo>
                <a:cubicBezTo>
                  <a:pt x="6439195" y="4551503"/>
                  <a:pt x="6400529" y="4553128"/>
                  <a:pt x="6362294" y="4558430"/>
                </a:cubicBezTo>
                <a:lnTo>
                  <a:pt x="6057129" y="4558430"/>
                </a:lnTo>
                <a:lnTo>
                  <a:pt x="5977784" y="4553836"/>
                </a:lnTo>
                <a:cubicBezTo>
                  <a:pt x="5740261" y="4541423"/>
                  <a:pt x="5502739" y="4527644"/>
                  <a:pt x="5265087" y="4517587"/>
                </a:cubicBezTo>
                <a:cubicBezTo>
                  <a:pt x="4958267" y="4505171"/>
                  <a:pt x="4651826" y="4484691"/>
                  <a:pt x="4346277" y="4455517"/>
                </a:cubicBezTo>
                <a:cubicBezTo>
                  <a:pt x="4021654" y="4424605"/>
                  <a:pt x="3697795" y="4389970"/>
                  <a:pt x="3373045" y="4356948"/>
                </a:cubicBezTo>
                <a:cubicBezTo>
                  <a:pt x="3035412" y="4322686"/>
                  <a:pt x="2698456" y="4283047"/>
                  <a:pt x="2362173" y="4238021"/>
                </a:cubicBezTo>
                <a:cubicBezTo>
                  <a:pt x="1984692" y="4187868"/>
                  <a:pt x="1608364" y="4130142"/>
                  <a:pt x="1233177" y="4064845"/>
                </a:cubicBezTo>
                <a:cubicBezTo>
                  <a:pt x="842181" y="3996132"/>
                  <a:pt x="453758" y="3917644"/>
                  <a:pt x="68500" y="3825138"/>
                </a:cubicBezTo>
                <a:lnTo>
                  <a:pt x="0" y="3807783"/>
                </a:lnTo>
                <a:lnTo>
                  <a:pt x="0" y="3751294"/>
                </a:lnTo>
                <a:lnTo>
                  <a:pt x="72441" y="3770071"/>
                </a:lnTo>
                <a:cubicBezTo>
                  <a:pt x="247961" y="3812249"/>
                  <a:pt x="424164" y="3851509"/>
                  <a:pt x="600716" y="3888441"/>
                </a:cubicBezTo>
                <a:cubicBezTo>
                  <a:pt x="988279" y="3969255"/>
                  <a:pt x="1378133" y="4038153"/>
                  <a:pt x="1769512" y="4098609"/>
                </a:cubicBezTo>
                <a:cubicBezTo>
                  <a:pt x="2052426" y="4142185"/>
                  <a:pt x="2335725" y="4182282"/>
                  <a:pt x="2613554" y="4215551"/>
                </a:cubicBezTo>
                <a:cubicBezTo>
                  <a:pt x="2605544" y="4218158"/>
                  <a:pt x="2594611" y="4208102"/>
                  <a:pt x="2581134" y="4205620"/>
                </a:cubicBezTo>
                <a:cubicBezTo>
                  <a:pt x="2087178" y="4113668"/>
                  <a:pt x="1597684" y="4002775"/>
                  <a:pt x="1112635" y="3872923"/>
                </a:cubicBezTo>
                <a:cubicBezTo>
                  <a:pt x="880453" y="3810852"/>
                  <a:pt x="649713" y="3744374"/>
                  <a:pt x="420412" y="3673490"/>
                </a:cubicBezTo>
                <a:lnTo>
                  <a:pt x="0" y="353457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0" name="sketch line">
            <a:extLst>
              <a:ext uri="{FF2B5EF4-FFF2-40B4-BE49-F238E27FC236}">
                <a16:creationId xmlns:a16="http://schemas.microsoft.com/office/drawing/2014/main" id="{3540989C-C7B8-473B-BF87-6F2DA6A900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027231" y="4521397"/>
            <a:ext cx="1134110" cy="15121"/>
          </a:xfrm>
          <a:custGeom>
            <a:avLst/>
            <a:gdLst>
              <a:gd name="connsiteX0" fmla="*/ 0 w 1134110"/>
              <a:gd name="connsiteY0" fmla="*/ 0 h 15121"/>
              <a:gd name="connsiteX1" fmla="*/ 567055 w 1134110"/>
              <a:gd name="connsiteY1" fmla="*/ 0 h 15121"/>
              <a:gd name="connsiteX2" fmla="*/ 1134110 w 1134110"/>
              <a:gd name="connsiteY2" fmla="*/ 0 h 15121"/>
              <a:gd name="connsiteX3" fmla="*/ 1134110 w 1134110"/>
              <a:gd name="connsiteY3" fmla="*/ 15121 h 15121"/>
              <a:gd name="connsiteX4" fmla="*/ 589737 w 1134110"/>
              <a:gd name="connsiteY4" fmla="*/ 15121 h 15121"/>
              <a:gd name="connsiteX5" fmla="*/ 0 w 1134110"/>
              <a:gd name="connsiteY5" fmla="*/ 15121 h 15121"/>
              <a:gd name="connsiteX6" fmla="*/ 0 w 1134110"/>
              <a:gd name="connsiteY6" fmla="*/ 0 h 15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4110" h="15121" fill="none" extrusionOk="0">
                <a:moveTo>
                  <a:pt x="0" y="0"/>
                </a:moveTo>
                <a:cubicBezTo>
                  <a:pt x="159706" y="-21366"/>
                  <a:pt x="306993" y="21456"/>
                  <a:pt x="567055" y="0"/>
                </a:cubicBezTo>
                <a:cubicBezTo>
                  <a:pt x="827117" y="-21456"/>
                  <a:pt x="855250" y="15300"/>
                  <a:pt x="1134110" y="0"/>
                </a:cubicBezTo>
                <a:cubicBezTo>
                  <a:pt x="1134543" y="3405"/>
                  <a:pt x="1134514" y="10316"/>
                  <a:pt x="1134110" y="15121"/>
                </a:cubicBezTo>
                <a:cubicBezTo>
                  <a:pt x="998795" y="24031"/>
                  <a:pt x="726416" y="-11260"/>
                  <a:pt x="589737" y="15121"/>
                </a:cubicBezTo>
                <a:cubicBezTo>
                  <a:pt x="453058" y="41502"/>
                  <a:pt x="241212" y="1441"/>
                  <a:pt x="0" y="15121"/>
                </a:cubicBezTo>
                <a:cubicBezTo>
                  <a:pt x="-276" y="10256"/>
                  <a:pt x="525" y="4361"/>
                  <a:pt x="0" y="0"/>
                </a:cubicBezTo>
                <a:close/>
              </a:path>
              <a:path w="1134110" h="15121" stroke="0" extrusionOk="0">
                <a:moveTo>
                  <a:pt x="0" y="0"/>
                </a:moveTo>
                <a:cubicBezTo>
                  <a:pt x="225029" y="-25658"/>
                  <a:pt x="292604" y="-12531"/>
                  <a:pt x="533032" y="0"/>
                </a:cubicBezTo>
                <a:cubicBezTo>
                  <a:pt x="773460" y="12531"/>
                  <a:pt x="893391" y="20883"/>
                  <a:pt x="1134110" y="0"/>
                </a:cubicBezTo>
                <a:cubicBezTo>
                  <a:pt x="1133810" y="5634"/>
                  <a:pt x="1134725" y="8108"/>
                  <a:pt x="1134110" y="15121"/>
                </a:cubicBezTo>
                <a:cubicBezTo>
                  <a:pt x="1008740" y="7873"/>
                  <a:pt x="831431" y="8095"/>
                  <a:pt x="589737" y="15121"/>
                </a:cubicBezTo>
                <a:cubicBezTo>
                  <a:pt x="348043" y="22147"/>
                  <a:pt x="218711" y="22806"/>
                  <a:pt x="0" y="15121"/>
                </a:cubicBezTo>
                <a:cubicBezTo>
                  <a:pt x="418" y="7802"/>
                  <a:pt x="460" y="7462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61569767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CustomShape 3"/>
          <p:cNvSpPr/>
          <p:nvPr/>
        </p:nvSpPr>
        <p:spPr>
          <a:xfrm>
            <a:off x="3848276" y="3950482"/>
            <a:ext cx="5703116" cy="11569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pc="-1" dirty="0">
                <a:latin typeface="Source Sans Pro" panose="020B0503030403020204" pitchFamily="34" charset="0"/>
                <a:ea typeface="Source Sans Pro" panose="020B0503030403020204" pitchFamily="34" charset="0"/>
                <a:hlinkClick r:id="rId3"/>
              </a:rPr>
              <a:t>Kybertest.cz</a:t>
            </a:r>
            <a:endParaRPr lang="en-US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0809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887669" y="3029310"/>
            <a:ext cx="4840031" cy="92333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60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Pracovní list 2</a:t>
            </a:r>
            <a:endParaRPr lang="cs-CZ" sz="6000" b="1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461</TotalTime>
  <Words>235</Words>
  <Application>Microsoft Office PowerPoint</Application>
  <PresentationFormat>Vlastní</PresentationFormat>
  <Paragraphs>37</Paragraphs>
  <Slides>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4</vt:i4>
      </vt:variant>
      <vt:variant>
        <vt:lpstr>Nadpisy snímků</vt:lpstr>
      </vt:variant>
      <vt:variant>
        <vt:i4>9</vt:i4>
      </vt:variant>
    </vt:vector>
  </HeadingPairs>
  <TitlesOfParts>
    <vt:vector size="17" baseType="lpstr">
      <vt:lpstr>Arial</vt:lpstr>
      <vt:lpstr>Source Sans Pro</vt:lpstr>
      <vt:lpstr>Symbol</vt:lpstr>
      <vt:lpstr>Wingdings</vt:lpstr>
      <vt:lpstr>Office Theme</vt:lpstr>
      <vt:lpstr>Office Theme</vt:lpstr>
      <vt:lpstr>Office Theme</vt:lpstr>
      <vt:lpstr>Office Theme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subject/>
  <dc:creator>Simkovič Petr</dc:creator>
  <dc:description/>
  <cp:lastModifiedBy>Petr Simkovič</cp:lastModifiedBy>
  <cp:revision>38</cp:revision>
  <dcterms:created xsi:type="dcterms:W3CDTF">2019-09-03T10:06:13Z</dcterms:created>
  <dcterms:modified xsi:type="dcterms:W3CDTF">2024-04-23T15:40:35Z</dcterms:modified>
  <dc:language>cs-CZ</dc:language>
</cp:coreProperties>
</file>