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8" r:id="rId6"/>
    <p:sldId id="259" r:id="rId7"/>
    <p:sldId id="260" r:id="rId8"/>
    <p:sldId id="266" r:id="rId9"/>
    <p:sldId id="263" r:id="rId10"/>
    <p:sldId id="264" r:id="rId11"/>
    <p:sldId id="265" r:id="rId12"/>
    <p:sldId id="262" r:id="rId13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246"/>
    <p:restoredTop sz="94701"/>
  </p:normalViewPr>
  <p:slideViewPr>
    <p:cSldViewPr snapToGrid="0">
      <p:cViewPr varScale="1">
        <p:scale>
          <a:sx n="126" d="100"/>
          <a:sy n="126" d="100"/>
        </p:scale>
        <p:origin x="3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791557"/>
            <a:ext cx="5542920" cy="4924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Zálohování a archivace dat</a:t>
            </a:r>
            <a:endParaRPr lang="cs-CZ" sz="3200" b="0" strike="noStrike" spc="-1" dirty="0">
              <a:latin typeface="Arial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31854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Definice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2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Zálohování dat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3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Druhy záloh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4 /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Archivace dat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5/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	Kde ukládat data</a:t>
            </a:r>
          </a:p>
          <a:p>
            <a:pPr>
              <a:lnSpc>
                <a:spcPct val="100000"/>
              </a:lnSpc>
            </a:pPr>
            <a:endParaRPr lang="cs-CZ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1656000" y="1152000"/>
            <a:ext cx="6334920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1 / Definice</a:t>
            </a:r>
            <a:endParaRPr lang="cs-CZ" sz="40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1605339" y="2103590"/>
            <a:ext cx="2851932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spcBef>
                <a:spcPts val="1060"/>
              </a:spcBef>
            </a:pPr>
            <a:r>
              <a:rPr lang="cs-CZ" b="1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Zálohování</a:t>
            </a:r>
          </a:p>
          <a:p>
            <a:pPr algn="ctr">
              <a:lnSpc>
                <a:spcPct val="130000"/>
              </a:lnSpc>
              <a:spcBef>
                <a:spcPts val="1060"/>
              </a:spcBef>
            </a:pPr>
            <a:r>
              <a:rPr lang="cs-CZ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Kopie dat sloužící k rychlé obnově dat v případě ztráty nebo poškození.</a:t>
            </a:r>
          </a:p>
        </p:txBody>
      </p:sp>
      <p:sp>
        <p:nvSpPr>
          <p:cNvPr id="5" name="CustomShape 2">
            <a:extLst>
              <a:ext uri="{FF2B5EF4-FFF2-40B4-BE49-F238E27FC236}">
                <a16:creationId xmlns:a16="http://schemas.microsoft.com/office/drawing/2014/main" id="{2BDB22A5-E75D-0307-04F5-1B0FA29F4B3A}"/>
              </a:ext>
            </a:extLst>
          </p:cNvPr>
          <p:cNvSpPr/>
          <p:nvPr/>
        </p:nvSpPr>
        <p:spPr>
          <a:xfrm>
            <a:off x="5241303" y="2103590"/>
            <a:ext cx="2851932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spcBef>
                <a:spcPts val="1060"/>
              </a:spcBef>
            </a:pPr>
            <a:r>
              <a:rPr lang="cs-CZ" b="1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Archivace</a:t>
            </a:r>
          </a:p>
          <a:p>
            <a:pPr algn="ctr">
              <a:lnSpc>
                <a:spcPct val="130000"/>
              </a:lnSpc>
              <a:spcBef>
                <a:spcPts val="1060"/>
              </a:spcBef>
            </a:pPr>
            <a:r>
              <a:rPr lang="cs-CZ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Přesun důležitých dat z hlavního úložiště na archivační médium. Pro použití v budoucnu.</a:t>
            </a:r>
          </a:p>
          <a:p>
            <a:pPr algn="ctr">
              <a:lnSpc>
                <a:spcPct val="130000"/>
              </a:lnSpc>
              <a:spcBef>
                <a:spcPts val="1060"/>
              </a:spcBef>
            </a:pPr>
            <a:endParaRPr lang="cs-CZ" b="1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148189" y="3571874"/>
            <a:ext cx="3823735" cy="155918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2 / Zálohování dat</a:t>
            </a:r>
          </a:p>
        </p:txBody>
      </p:sp>
      <p:pic>
        <p:nvPicPr>
          <p:cNvPr id="1026" name="Picture 2" descr="What is Backup? (Data Backup) Comprehensive Guide - Acronis">
            <a:extLst>
              <a:ext uri="{FF2B5EF4-FFF2-40B4-BE49-F238E27FC236}">
                <a16:creationId xmlns:a16="http://schemas.microsoft.com/office/drawing/2014/main" id="{23EF2A16-8E0D-5642-0F78-ED2FA46DF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83" r="2" b="24531"/>
          <a:stretch/>
        </p:blipFill>
        <p:spPr bwMode="auto">
          <a:xfrm>
            <a:off x="20" y="10"/>
            <a:ext cx="10080605" cy="306811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4471987" y="3260213"/>
            <a:ext cx="6189111" cy="306811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Záloha dat na jiném nosiči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Využití: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Při ztrátě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Poškození uložených dat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Krádeže média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2 / Zálohování dat</a:t>
            </a: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12375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Zásady u zálohování: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Pravidelně ukládat data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Nastavit si interval v závislosti na situaci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Kontrola záloh (poškození dat)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Ukládání záloh na různá místa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Využívat automatické zálohování (pokud je to možné)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77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3 / Druhy záloh</a:t>
            </a: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Pravidelné 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vs. nepravidelné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Online vs. </a:t>
            </a: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offline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Automatické vs. ruční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02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57" name="Arc 2056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7136553" y="405608"/>
            <a:ext cx="2470550" cy="2470463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4874089" y="396469"/>
            <a:ext cx="4513493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4 / Archivace dat</a:t>
            </a:r>
          </a:p>
        </p:txBody>
      </p:sp>
      <p:sp>
        <p:nvSpPr>
          <p:cNvPr id="2059" name="Freeform: Shape 2058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536440"/>
            <a:ext cx="2209984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50" name="Picture 2" descr="Archivace dat a dokumentů | IXTENT">
            <a:extLst>
              <a:ext uri="{FF2B5EF4-FFF2-40B4-BE49-F238E27FC236}">
                <a16:creationId xmlns:a16="http://schemas.microsoft.com/office/drawing/2014/main" id="{983B17E9-D8A2-74B3-C452-A5A3FBF02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406" y="1021457"/>
            <a:ext cx="3950049" cy="3487281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4874089" y="1640840"/>
            <a:ext cx="4798549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Slouží k dlouhodobému až trvalému uchování dat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Zamezení možnostem poškození dat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Provádí se méně často než zálohování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53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4AC6B390-BC59-4F1D-A0EE-D71A92F0A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B6C60D79-16F1-4C4B-B7E3-7634E7069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70640" y="4536440"/>
            <a:ext cx="2209985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074" name="Picture 2" descr="DiskStation® DS923+ | Synology Inc.">
            <a:extLst>
              <a:ext uri="{FF2B5EF4-FFF2-40B4-BE49-F238E27FC236}">
                <a16:creationId xmlns:a16="http://schemas.microsoft.com/office/drawing/2014/main" id="{C14EE7C0-2523-6879-00FC-5384C2CF5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5816" y="1492513"/>
            <a:ext cx="4929305" cy="2957581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3" name="Arc 3082">
            <a:extLst>
              <a:ext uri="{FF2B5EF4-FFF2-40B4-BE49-F238E27FC236}">
                <a16:creationId xmlns:a16="http://schemas.microsoft.com/office/drawing/2014/main" id="{426B127E-6498-4C77-9C9D-4553A5113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5080" y="537586"/>
            <a:ext cx="2470463" cy="247054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693043" y="700089"/>
            <a:ext cx="4347270" cy="7924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4 / Kam ukládat data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693043" y="1640840"/>
            <a:ext cx="4347270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Pevný disk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Přenosný disk/</a:t>
            </a:r>
            <a:r>
              <a:rPr lang="cs-CZ" sz="2200" b="0" strike="noStrike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Flash</a:t>
            </a: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disk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NAS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Cloud</a:t>
            </a:r>
          </a:p>
          <a:p>
            <a:pPr marL="80010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OneDrive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Google disk</a:t>
            </a:r>
          </a:p>
          <a:p>
            <a:pPr marL="80010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Dropbox</a:t>
            </a:r>
          </a:p>
          <a:p>
            <a:pPr marL="800100" lvl="2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Mega</a:t>
            </a:r>
          </a:p>
        </p:txBody>
      </p:sp>
    </p:spTree>
    <p:extLst>
      <p:ext uri="{BB962C8B-B14F-4D97-AF65-F5344CB8AC3E}">
        <p14:creationId xmlns:p14="http://schemas.microsoft.com/office/powerpoint/2010/main" val="173878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69" y="3029310"/>
            <a:ext cx="5012899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7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178</Words>
  <Application>Microsoft Office PowerPoint</Application>
  <PresentationFormat>Vlastní</PresentationFormat>
  <Paragraphs>45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9</vt:i4>
      </vt:variant>
    </vt:vector>
  </HeadingPairs>
  <TitlesOfParts>
    <vt:vector size="18" baseType="lpstr">
      <vt:lpstr>Arial</vt:lpstr>
      <vt:lpstr>Calibri</vt:lpstr>
      <vt:lpstr>Source Sans Pro</vt:lpstr>
      <vt:lpstr>Symbol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36</cp:revision>
  <dcterms:created xsi:type="dcterms:W3CDTF">2019-09-03T10:06:13Z</dcterms:created>
  <dcterms:modified xsi:type="dcterms:W3CDTF">2024-04-23T15:46:51Z</dcterms:modified>
  <dc:language>cs-CZ</dc:language>
</cp:coreProperties>
</file>