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</p:sldMasterIdLst>
  <p:sldIdLst>
    <p:sldId id="256" r:id="rId5"/>
    <p:sldId id="258" r:id="rId6"/>
    <p:sldId id="259" r:id="rId7"/>
    <p:sldId id="263" r:id="rId8"/>
    <p:sldId id="269" r:id="rId9"/>
    <p:sldId id="267" r:id="rId10"/>
    <p:sldId id="270" r:id="rId11"/>
    <p:sldId id="271" r:id="rId12"/>
    <p:sldId id="262" r:id="rId13"/>
  </p:sldIdLst>
  <p:sldSz cx="10080625" cy="5670550"/>
  <p:notesSz cx="7559675" cy="10691813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02"/>
    <p:restoredTop sz="94701"/>
  </p:normalViewPr>
  <p:slideViewPr>
    <p:cSldViewPr snapToGrid="0">
      <p:cViewPr varScale="1">
        <p:scale>
          <a:sx n="126" d="100"/>
          <a:sy n="126" d="100"/>
        </p:scale>
        <p:origin x="88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body"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 type="body"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85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90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91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95" name="PlaceHolder 4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06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07" name="PlaceHolder 5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11" name="PlaceHolder 4"/>
          <p:cNvSpPr>
            <a:spLocks noGrp="1"/>
          </p:cNvSpPr>
          <p:nvPr>
            <p:ph type="body"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12" name="PlaceHolder 5"/>
          <p:cNvSpPr>
            <a:spLocks noGrp="1"/>
          </p:cNvSpPr>
          <p:nvPr>
            <p:ph type="body"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13" name="PlaceHolder 6"/>
          <p:cNvSpPr>
            <a:spLocks noGrp="1"/>
          </p:cNvSpPr>
          <p:nvPr>
            <p:ph type="body"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14" name="PlaceHolder 7"/>
          <p:cNvSpPr>
            <a:spLocks noGrp="1"/>
          </p:cNvSpPr>
          <p:nvPr>
            <p:ph type="body"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2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23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2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29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32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33" name="PlaceHolder 4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3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36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37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3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0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4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3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4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5" name="PlaceHolder 5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4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8" name="PlaceHolder 3"/>
          <p:cNvSpPr>
            <a:spLocks noGrp="1"/>
          </p:cNvSpPr>
          <p:nvPr>
            <p:ph type="body"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9" name="PlaceHolder 4"/>
          <p:cNvSpPr>
            <a:spLocks noGrp="1"/>
          </p:cNvSpPr>
          <p:nvPr>
            <p:ph type="body"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50" name="PlaceHolder 5"/>
          <p:cNvSpPr>
            <a:spLocks noGrp="1"/>
          </p:cNvSpPr>
          <p:nvPr>
            <p:ph type="body"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51" name="PlaceHolder 6"/>
          <p:cNvSpPr>
            <a:spLocks noGrp="1"/>
          </p:cNvSpPr>
          <p:nvPr>
            <p:ph type="body"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52" name="PlaceHolder 7"/>
          <p:cNvSpPr>
            <a:spLocks noGrp="1"/>
          </p:cNvSpPr>
          <p:nvPr>
            <p:ph type="body"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cs-CZ" sz="4400" b="0" strike="noStrike" spc="-1">
                <a:latin typeface="Arial"/>
              </a:rPr>
              <a:t>Klikněte pro úpravu formátu textu nadpisu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3200" b="0" strike="noStrike" spc="-1"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800" b="0" strike="noStrike" spc="-1"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0" strike="noStrike" spc="-1"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000" b="0" strike="noStrike" spc="-1"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Sedmá úroveň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cs-CZ" sz="4400" b="0" strike="noStrike" spc="-1">
                <a:latin typeface="Arial"/>
              </a:rPr>
              <a:t>Klikněte pro úpravu formátu textu nadpisu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3200" b="0" strike="noStrike" spc="-1"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800" b="0" strike="noStrike" spc="-1"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0" strike="noStrike" spc="-1"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000" b="0" strike="noStrike" spc="-1"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Sedmá úroveň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r>
              <a:rPr lang="cs-CZ" sz="1800" b="0" strike="noStrike" spc="-1">
                <a:latin typeface="Arial"/>
              </a:rPr>
              <a:t>Klikněte pro úpravu formátu textu nadpisu</a:t>
            </a: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tIns="0" rIns="0" bIns="0">
            <a:normAutofit fontScale="56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1800" b="0" strike="noStrike" spc="-1"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1800" b="0" strike="noStrike" spc="-1"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Sedmá úroveň</a:t>
            </a:r>
          </a:p>
        </p:txBody>
      </p:sp>
      <p:sp>
        <p:nvSpPr>
          <p:cNvPr id="78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1640" cy="1568160"/>
          </a:xfrm>
          <a:prstGeom prst="rect">
            <a:avLst/>
          </a:prstGeom>
        </p:spPr>
        <p:txBody>
          <a:bodyPr lIns="0" tIns="0" rIns="0" bIns="0">
            <a:normAutofit fontScale="56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1800" b="0" strike="noStrike" spc="-1"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1800" b="0" strike="noStrike" spc="-1"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Sedmá úroveň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cs-CZ" sz="4400" b="0" strike="noStrike" spc="-1">
                <a:latin typeface="Arial"/>
              </a:rPr>
              <a:t>Klikněte pro úpravu formátu textu nadpisu</a:t>
            </a:r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3200" b="0" strike="noStrike" spc="-1"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800" b="0" strike="noStrike" spc="-1"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0" strike="noStrike" spc="-1"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000" b="0" strike="noStrike" spc="-1"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Sedmá úroveň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CustomShape 1"/>
          <p:cNvSpPr/>
          <p:nvPr/>
        </p:nvSpPr>
        <p:spPr>
          <a:xfrm>
            <a:off x="3528000" y="3791557"/>
            <a:ext cx="5542920" cy="49244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spAutoFit/>
          </a:bodyPr>
          <a:lstStyle/>
          <a:p>
            <a:pPr>
              <a:lnSpc>
                <a:spcPct val="100000"/>
              </a:lnSpc>
            </a:pPr>
            <a:r>
              <a:rPr lang="cs-CZ" sz="3200" b="1" strike="noStrike" spc="-1" dirty="0">
                <a:solidFill>
                  <a:srgbClr val="E8A202"/>
                </a:solidFill>
                <a:latin typeface="Source Sans Pro"/>
                <a:ea typeface="DejaVu Sans"/>
              </a:rPr>
              <a:t>Šifrování dat</a:t>
            </a:r>
            <a:endParaRPr lang="cs-CZ" sz="3200" b="0" strike="noStrike" spc="-1" dirty="0">
              <a:latin typeface="Arial"/>
            </a:endParaRPr>
          </a:p>
        </p:txBody>
      </p:sp>
      <p:sp>
        <p:nvSpPr>
          <p:cNvPr id="155" name="Line 3"/>
          <p:cNvSpPr/>
          <p:nvPr/>
        </p:nvSpPr>
        <p:spPr>
          <a:xfrm>
            <a:off x="3528000" y="4284000"/>
            <a:ext cx="792000" cy="0"/>
          </a:xfrm>
          <a:prstGeom prst="line">
            <a:avLst/>
          </a:prstGeom>
          <a:ln w="57240">
            <a:solidFill>
              <a:srgbClr val="E8A202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cs-CZ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CustomShape 1"/>
          <p:cNvSpPr/>
          <p:nvPr/>
        </p:nvSpPr>
        <p:spPr>
          <a:xfrm>
            <a:off x="803520" y="432000"/>
            <a:ext cx="1499400" cy="577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cs-CZ" sz="3200" b="1" strike="noStrike" spc="-1">
                <a:solidFill>
                  <a:srgbClr val="E8A202"/>
                </a:solidFill>
                <a:latin typeface="Source Sans Pro"/>
                <a:ea typeface="DejaVu Sans"/>
              </a:rPr>
              <a:t>Obsah</a:t>
            </a:r>
            <a:endParaRPr lang="cs-CZ" sz="3200" b="0" strike="noStrike" spc="-1">
              <a:latin typeface="Arial"/>
            </a:endParaRPr>
          </a:p>
        </p:txBody>
      </p:sp>
      <p:sp>
        <p:nvSpPr>
          <p:cNvPr id="161" name="CustomShape 2"/>
          <p:cNvSpPr/>
          <p:nvPr/>
        </p:nvSpPr>
        <p:spPr>
          <a:xfrm>
            <a:off x="2592000" y="1152000"/>
            <a:ext cx="6118920" cy="271106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spAutoFit/>
          </a:bodyPr>
          <a:lstStyle/>
          <a:p>
            <a:pPr>
              <a:lnSpc>
                <a:spcPct val="115000"/>
              </a:lnSpc>
              <a:spcBef>
                <a:spcPts val="567"/>
              </a:spcBef>
              <a:spcAft>
                <a:spcPts val="567"/>
              </a:spcAft>
            </a:pPr>
            <a:r>
              <a:rPr lang="cs-CZ" sz="2400" b="1" strike="noStrike" spc="-1" dirty="0">
                <a:solidFill>
                  <a:srgbClr val="E8A202"/>
                </a:solidFill>
                <a:latin typeface="Source Sans Pro"/>
                <a:ea typeface="Microsoft YaHei"/>
              </a:rPr>
              <a:t>1 /</a:t>
            </a:r>
            <a:r>
              <a:rPr lang="cs-CZ" sz="2400" b="1" strike="noStrike" spc="-1" dirty="0">
                <a:solidFill>
                  <a:srgbClr val="EA7500"/>
                </a:solidFill>
                <a:latin typeface="Source Sans Pro"/>
                <a:ea typeface="Microsoft YaHei"/>
              </a:rPr>
              <a:t>	</a:t>
            </a:r>
            <a:r>
              <a:rPr lang="cs-CZ" sz="2400" b="1" strike="noStrike" spc="-1" dirty="0">
                <a:solidFill>
                  <a:srgbClr val="000000"/>
                </a:solidFill>
                <a:latin typeface="Source Sans Pro"/>
                <a:ea typeface="Microsoft YaHei"/>
              </a:rPr>
              <a:t>Šifrování dat</a:t>
            </a:r>
            <a:endParaRPr lang="cs-CZ" sz="2400" b="0" strike="noStrike" spc="-1" dirty="0">
              <a:latin typeface="Arial"/>
            </a:endParaRPr>
          </a:p>
          <a:p>
            <a:pPr>
              <a:lnSpc>
                <a:spcPct val="115000"/>
              </a:lnSpc>
              <a:spcBef>
                <a:spcPts val="567"/>
              </a:spcBef>
              <a:spcAft>
                <a:spcPts val="567"/>
              </a:spcAft>
            </a:pPr>
            <a:r>
              <a:rPr lang="cs-CZ" sz="2400" b="1" strike="noStrike" spc="-1" dirty="0">
                <a:solidFill>
                  <a:srgbClr val="E8A202"/>
                </a:solidFill>
                <a:latin typeface="Source Sans Pro"/>
                <a:ea typeface="Microsoft YaHei"/>
              </a:rPr>
              <a:t>2 /</a:t>
            </a:r>
            <a:r>
              <a:rPr lang="cs-CZ" sz="2400" b="1" strike="noStrike" spc="-1" dirty="0">
                <a:solidFill>
                  <a:srgbClr val="EA7500"/>
                </a:solidFill>
                <a:latin typeface="Source Sans Pro"/>
                <a:ea typeface="Microsoft YaHei"/>
              </a:rPr>
              <a:t>	</a:t>
            </a:r>
            <a:r>
              <a:rPr lang="cs-CZ" sz="2400" b="1" spc="-1" dirty="0">
                <a:solidFill>
                  <a:srgbClr val="000000"/>
                </a:solidFill>
                <a:latin typeface="Source Sans Pro"/>
                <a:ea typeface="Microsoft YaHei"/>
              </a:rPr>
              <a:t>Využití šifrování</a:t>
            </a:r>
          </a:p>
          <a:p>
            <a:pPr>
              <a:lnSpc>
                <a:spcPct val="115000"/>
              </a:lnSpc>
              <a:spcBef>
                <a:spcPts val="567"/>
              </a:spcBef>
              <a:spcAft>
                <a:spcPts val="567"/>
              </a:spcAft>
            </a:pPr>
            <a:r>
              <a:rPr lang="cs-CZ" sz="2400" b="1" strike="noStrike" spc="-1" dirty="0">
                <a:solidFill>
                  <a:srgbClr val="E8A202"/>
                </a:solidFill>
                <a:latin typeface="Source Sans Pro"/>
                <a:ea typeface="Microsoft YaHei"/>
              </a:rPr>
              <a:t>3 /</a:t>
            </a:r>
            <a:r>
              <a:rPr lang="cs-CZ" sz="2400" b="1" strike="noStrike" spc="-1" dirty="0">
                <a:solidFill>
                  <a:srgbClr val="EA7500"/>
                </a:solidFill>
                <a:latin typeface="Source Sans Pro"/>
                <a:ea typeface="Microsoft YaHei"/>
              </a:rPr>
              <a:t>	</a:t>
            </a:r>
            <a:r>
              <a:rPr lang="cs-CZ" sz="2400" b="1" strike="noStrike" spc="-1" dirty="0">
                <a:solidFill>
                  <a:srgbClr val="000000"/>
                </a:solidFill>
                <a:latin typeface="Source Sans Pro"/>
                <a:ea typeface="Microsoft YaHei"/>
              </a:rPr>
              <a:t>Symetrická šifra</a:t>
            </a:r>
            <a:endParaRPr lang="cs-CZ" sz="2400" b="1" spc="-1" dirty="0">
              <a:solidFill>
                <a:srgbClr val="000000"/>
              </a:solidFill>
              <a:latin typeface="Source Sans Pro"/>
              <a:ea typeface="Microsoft YaHei"/>
            </a:endParaRPr>
          </a:p>
          <a:p>
            <a:pPr>
              <a:lnSpc>
                <a:spcPct val="115000"/>
              </a:lnSpc>
              <a:spcBef>
                <a:spcPts val="567"/>
              </a:spcBef>
              <a:spcAft>
                <a:spcPts val="567"/>
              </a:spcAft>
            </a:pPr>
            <a:r>
              <a:rPr lang="cs-CZ" sz="2400" b="1" spc="-1" dirty="0">
                <a:solidFill>
                  <a:srgbClr val="E8A202"/>
                </a:solidFill>
                <a:latin typeface="Source Sans Pro"/>
                <a:ea typeface="Microsoft YaHei"/>
              </a:rPr>
              <a:t>4</a:t>
            </a:r>
            <a:r>
              <a:rPr lang="cs-CZ" sz="2400" b="1" strike="noStrike" spc="-1" dirty="0">
                <a:solidFill>
                  <a:srgbClr val="E8A202"/>
                </a:solidFill>
                <a:latin typeface="Source Sans Pro"/>
                <a:ea typeface="Microsoft YaHei"/>
              </a:rPr>
              <a:t> / 	</a:t>
            </a:r>
            <a:r>
              <a:rPr lang="cs-CZ" sz="2400" b="1" spc="-1" dirty="0">
                <a:solidFill>
                  <a:srgbClr val="000000"/>
                </a:solidFill>
                <a:latin typeface="Source Sans Pro"/>
                <a:ea typeface="Microsoft YaHei"/>
              </a:rPr>
              <a:t>Asymetrická šifra</a:t>
            </a:r>
          </a:p>
          <a:p>
            <a:pPr>
              <a:lnSpc>
                <a:spcPct val="115000"/>
              </a:lnSpc>
              <a:spcBef>
                <a:spcPts val="567"/>
              </a:spcBef>
              <a:spcAft>
                <a:spcPts val="567"/>
              </a:spcAft>
            </a:pPr>
            <a:r>
              <a:rPr lang="cs-CZ" sz="2400" b="1" strike="noStrike" spc="-1" dirty="0">
                <a:solidFill>
                  <a:srgbClr val="E8A202"/>
                </a:solidFill>
                <a:latin typeface="Source Sans Pro"/>
                <a:ea typeface="Microsoft YaHei"/>
              </a:rPr>
              <a:t>5 /</a:t>
            </a:r>
            <a:r>
              <a:rPr lang="cs-CZ" sz="2400" b="1" strike="noStrike" spc="-1" dirty="0">
                <a:solidFill>
                  <a:srgbClr val="EA7500"/>
                </a:solidFill>
                <a:latin typeface="Source Sans Pro"/>
                <a:ea typeface="Microsoft YaHei"/>
              </a:rPr>
              <a:t>	</a:t>
            </a:r>
            <a:r>
              <a:rPr lang="cs-CZ" sz="2400" b="1" strike="noStrike" spc="-1" dirty="0">
                <a:solidFill>
                  <a:srgbClr val="000000"/>
                </a:solidFill>
                <a:latin typeface="Source Sans Pro"/>
                <a:ea typeface="Microsoft YaHei"/>
              </a:rPr>
              <a:t>Caesarova šifra</a:t>
            </a:r>
            <a:endParaRPr lang="cs-CZ" sz="24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CustomShape 1"/>
          <p:cNvSpPr/>
          <p:nvPr/>
        </p:nvSpPr>
        <p:spPr>
          <a:xfrm>
            <a:off x="1656000" y="1152000"/>
            <a:ext cx="6334920" cy="61555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spAutoFit/>
          </a:bodyPr>
          <a:lstStyle/>
          <a:p>
            <a:pPr>
              <a:lnSpc>
                <a:spcPct val="100000"/>
              </a:lnSpc>
            </a:pPr>
            <a:r>
              <a:rPr lang="cs-CZ" sz="4000" b="1" strike="noStrike" spc="-1" dirty="0">
                <a:solidFill>
                  <a:srgbClr val="E8A202"/>
                </a:solidFill>
                <a:latin typeface="Source Sans Pro"/>
                <a:ea typeface="DejaVu Sans"/>
              </a:rPr>
              <a:t>1 / Šifrování dat</a:t>
            </a:r>
            <a:endParaRPr lang="cs-CZ" sz="4000" b="0" strike="noStrike" spc="-1" dirty="0">
              <a:latin typeface="Arial"/>
            </a:endParaRPr>
          </a:p>
        </p:txBody>
      </p:sp>
      <p:sp>
        <p:nvSpPr>
          <p:cNvPr id="163" name="CustomShape 2"/>
          <p:cNvSpPr/>
          <p:nvPr/>
        </p:nvSpPr>
        <p:spPr>
          <a:xfrm>
            <a:off x="2340000" y="2010600"/>
            <a:ext cx="6011520" cy="2632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rmAutofit/>
          </a:bodyPr>
          <a:lstStyle/>
          <a:p>
            <a:pPr>
              <a:lnSpc>
                <a:spcPct val="130000"/>
              </a:lnSpc>
              <a:spcBef>
                <a:spcPts val="1060"/>
              </a:spcBef>
            </a:pPr>
            <a:r>
              <a:rPr lang="cs-CZ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Šifrování dat je proces, kterým se nezabezpečená elektronický data převádí za pomocí kryptografie na data šifrovaná, čitelná pouze pro majitele dešifrovacího klíče.</a:t>
            </a:r>
          </a:p>
          <a:p>
            <a:pPr>
              <a:lnSpc>
                <a:spcPct val="130000"/>
              </a:lnSpc>
              <a:spcBef>
                <a:spcPts val="1060"/>
              </a:spcBef>
            </a:pPr>
            <a:r>
              <a:rPr lang="cs-CZ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Slouží k ochraně proti nežádoucímu zjištění cizí osobou.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CustomShape 2"/>
          <p:cNvSpPr/>
          <p:nvPr/>
        </p:nvSpPr>
        <p:spPr>
          <a:xfrm>
            <a:off x="179503" y="2334123"/>
            <a:ext cx="4475624" cy="202800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cs-CZ" sz="4000" b="1" spc="-1" dirty="0">
                <a:solidFill>
                  <a:srgbClr val="E8A202"/>
                </a:solidFill>
                <a:latin typeface="Source Sans Pro"/>
              </a:rPr>
              <a:t>2 / Využití</a:t>
            </a:r>
            <a:r>
              <a:rPr lang="cs-CZ" sz="3000" b="1" strike="noStrike" spc="-1" dirty="0">
                <a:latin typeface="+mj-lt"/>
                <a:ea typeface="+mj-ea"/>
                <a:cs typeface="+mj-cs"/>
              </a:rPr>
              <a:t> </a:t>
            </a:r>
            <a:r>
              <a:rPr lang="cs-CZ" sz="4000" b="1" spc="-1" dirty="0">
                <a:solidFill>
                  <a:srgbClr val="E8A202"/>
                </a:solidFill>
                <a:latin typeface="Source Sans Pro"/>
              </a:rPr>
              <a:t>šifrování</a:t>
            </a:r>
          </a:p>
        </p:txBody>
      </p:sp>
      <p:pic>
        <p:nvPicPr>
          <p:cNvPr id="3074" name="Picture 2" descr="GDPR aneb vyřešte ve firmě správné šifrování dat - CIO Business World">
            <a:extLst>
              <a:ext uri="{FF2B5EF4-FFF2-40B4-BE49-F238E27FC236}">
                <a16:creationId xmlns:a16="http://schemas.microsoft.com/office/drawing/2014/main" id="{1716E7FB-4CC1-735A-2FCA-ABBCDB817E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67" r="2" b="22626"/>
          <a:stretch/>
        </p:blipFill>
        <p:spPr bwMode="auto">
          <a:xfrm>
            <a:off x="0" y="-58078"/>
            <a:ext cx="10080605" cy="3068117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6" name="CustomShape 3"/>
          <p:cNvSpPr/>
          <p:nvPr/>
        </p:nvSpPr>
        <p:spPr>
          <a:xfrm>
            <a:off x="520685" y="3374231"/>
            <a:ext cx="8311588" cy="202800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 anchor="ctr">
            <a:normAutofit/>
          </a:bodyPr>
          <a:lstStyle/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Přeměna dat do speciálního formátu, který je pro ostatní nečitelný.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Pokud neznají klíč nemohou si data přečíst.</a:t>
            </a:r>
          </a:p>
        </p:txBody>
      </p:sp>
    </p:spTree>
    <p:extLst>
      <p:ext uri="{BB962C8B-B14F-4D97-AF65-F5344CB8AC3E}">
        <p14:creationId xmlns:p14="http://schemas.microsoft.com/office/powerpoint/2010/main" val="2932790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5" name="Rectangle 2054">
            <a:extLst>
              <a:ext uri="{FF2B5EF4-FFF2-40B4-BE49-F238E27FC236}">
                <a16:creationId xmlns:a16="http://schemas.microsoft.com/office/drawing/2014/main" id="{77C59BEC-C4CC-4741-B975-08C543178D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0080625" cy="56705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057" name="Arc 2056">
            <a:extLst>
              <a:ext uri="{FF2B5EF4-FFF2-40B4-BE49-F238E27FC236}">
                <a16:creationId xmlns:a16="http://schemas.microsoft.com/office/drawing/2014/main" id="{72DEF309-605D-4117-9340-6D589B6C3A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3986173" flipV="1">
            <a:off x="3250138" y="538848"/>
            <a:ext cx="3376394" cy="3376276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5" name="CustomShape 2"/>
          <p:cNvSpPr/>
          <p:nvPr/>
        </p:nvSpPr>
        <p:spPr>
          <a:xfrm>
            <a:off x="693042" y="301904"/>
            <a:ext cx="8694539" cy="10960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cs-CZ" sz="3600" b="1" spc="-1" dirty="0">
                <a:solidFill>
                  <a:srgbClr val="E8A202"/>
                </a:solidFill>
                <a:latin typeface="Source Sans Pro"/>
              </a:rPr>
              <a:t>2 / Symetrická šifra</a:t>
            </a:r>
          </a:p>
        </p:txBody>
      </p:sp>
      <p:sp>
        <p:nvSpPr>
          <p:cNvPr id="166" name="CustomShape 3"/>
          <p:cNvSpPr/>
          <p:nvPr/>
        </p:nvSpPr>
        <p:spPr>
          <a:xfrm>
            <a:off x="693042" y="1509521"/>
            <a:ext cx="4459355" cy="359791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>
            <a:normAutofit/>
          </a:bodyPr>
          <a:lstStyle/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Rychlé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Méně náročné na výpočty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Méně bezpečné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Jeden klíč na šifrování i dešifrování</a:t>
            </a:r>
            <a:endParaRPr lang="cs-CZ" sz="2200" b="0" strike="noStrike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pic>
        <p:nvPicPr>
          <p:cNvPr id="2050" name="Picture 2" descr="Symetrická šifra – Wikipedie">
            <a:extLst>
              <a:ext uri="{FF2B5EF4-FFF2-40B4-BE49-F238E27FC236}">
                <a16:creationId xmlns:a16="http://schemas.microsoft.com/office/drawing/2014/main" id="{67056A8F-CBEE-F088-F2C8-2A7032F761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19590" y="1534563"/>
            <a:ext cx="3823164" cy="3265507"/>
          </a:xfrm>
          <a:custGeom>
            <a:avLst/>
            <a:gdLst/>
            <a:ahLst/>
            <a:cxnLst/>
            <a:rect l="l" t="t" r="r" b="b"/>
            <a:pathLst>
              <a:path w="4221597" h="4303912">
                <a:moveTo>
                  <a:pt x="126986" y="0"/>
                </a:moveTo>
                <a:lnTo>
                  <a:pt x="4094611" y="0"/>
                </a:lnTo>
                <a:cubicBezTo>
                  <a:pt x="4164743" y="0"/>
                  <a:pt x="4221597" y="56854"/>
                  <a:pt x="4221597" y="126986"/>
                </a:cubicBezTo>
                <a:lnTo>
                  <a:pt x="4221597" y="4176926"/>
                </a:lnTo>
                <a:cubicBezTo>
                  <a:pt x="4221597" y="4247058"/>
                  <a:pt x="4164743" y="4303912"/>
                  <a:pt x="4094611" y="4303912"/>
                </a:cubicBezTo>
                <a:lnTo>
                  <a:pt x="126986" y="4303912"/>
                </a:lnTo>
                <a:cubicBezTo>
                  <a:pt x="56854" y="4303912"/>
                  <a:pt x="0" y="4247058"/>
                  <a:pt x="0" y="4176926"/>
                </a:cubicBezTo>
                <a:lnTo>
                  <a:pt x="0" y="126986"/>
                </a:lnTo>
                <a:cubicBezTo>
                  <a:pt x="0" y="56854"/>
                  <a:pt x="56854" y="0"/>
                  <a:pt x="126986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9" name="Oval 2058">
            <a:extLst>
              <a:ext uri="{FF2B5EF4-FFF2-40B4-BE49-F238E27FC236}">
                <a16:creationId xmlns:a16="http://schemas.microsoft.com/office/drawing/2014/main" id="{A7B99495-F43F-4D80-A44F-2CB4764EB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827994" y="4322803"/>
            <a:ext cx="915493" cy="8906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9898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1" name="Rectangle 1030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0080625" cy="56705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33" name="Arc 1032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7136553" y="405608"/>
            <a:ext cx="2470550" cy="2470463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5" name="CustomShape 2"/>
          <p:cNvSpPr/>
          <p:nvPr/>
        </p:nvSpPr>
        <p:spPr>
          <a:xfrm>
            <a:off x="4874089" y="396469"/>
            <a:ext cx="4513493" cy="10960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cs-CZ" sz="3600" b="1" spc="-1" dirty="0">
                <a:solidFill>
                  <a:srgbClr val="E8A202"/>
                </a:solidFill>
                <a:latin typeface="Source Sans Pro"/>
              </a:rPr>
              <a:t>4 / Asymetrická šifra</a:t>
            </a:r>
          </a:p>
        </p:txBody>
      </p:sp>
      <p:pic>
        <p:nvPicPr>
          <p:cNvPr id="1026" name="Picture 2" descr="Asymetrická kryptografie – Wikipedie">
            <a:extLst>
              <a:ext uri="{FF2B5EF4-FFF2-40B4-BE49-F238E27FC236}">
                <a16:creationId xmlns:a16="http://schemas.microsoft.com/office/drawing/2014/main" id="{DFAB5E79-E11F-0823-13D1-623AAF3CB3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1406" y="837953"/>
            <a:ext cx="3950049" cy="3854290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5" name="Freeform: Shape 1034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4536440"/>
            <a:ext cx="2209984" cy="113411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6" name="CustomShape 3"/>
          <p:cNvSpPr/>
          <p:nvPr/>
        </p:nvSpPr>
        <p:spPr>
          <a:xfrm>
            <a:off x="4874089" y="1640840"/>
            <a:ext cx="4513493" cy="346659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>
            <a:normAutofit/>
          </a:bodyPr>
          <a:lstStyle/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Pomalejší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Náročnější na výkon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Více bezpečné 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Dva klíče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Veřejný – šifrování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Soukromý (privátní) – dešifrování</a:t>
            </a:r>
          </a:p>
        </p:txBody>
      </p:sp>
    </p:spTree>
    <p:extLst>
      <p:ext uri="{BB962C8B-B14F-4D97-AF65-F5344CB8AC3E}">
        <p14:creationId xmlns:p14="http://schemas.microsoft.com/office/powerpoint/2010/main" val="1681417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3" name="Rectangle 1032">
            <a:extLst>
              <a:ext uri="{FF2B5EF4-FFF2-40B4-BE49-F238E27FC236}">
                <a16:creationId xmlns:a16="http://schemas.microsoft.com/office/drawing/2014/main" id="{CB6E2F43-29E9-49D9-91FC-E5FEFAAA70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0080625" cy="56705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028" name="Picture 4" descr="Caesarova šifra – Wikipedie">
            <a:extLst>
              <a:ext uri="{FF2B5EF4-FFF2-40B4-BE49-F238E27FC236}">
                <a16:creationId xmlns:a16="http://schemas.microsoft.com/office/drawing/2014/main" id="{F521B325-ED71-1DAA-B1DD-4A52183A62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75665" y="2888416"/>
            <a:ext cx="5085903" cy="2148793"/>
          </a:xfrm>
          <a:custGeom>
            <a:avLst/>
            <a:gdLst/>
            <a:ahLst/>
            <a:cxnLst/>
            <a:rect l="l" t="t" r="r" b="b"/>
            <a:pathLst>
              <a:path w="5580942" h="5519103">
                <a:moveTo>
                  <a:pt x="169765" y="0"/>
                </a:moveTo>
                <a:lnTo>
                  <a:pt x="5580942" y="0"/>
                </a:lnTo>
                <a:lnTo>
                  <a:pt x="5580942" y="5519103"/>
                </a:lnTo>
                <a:lnTo>
                  <a:pt x="9100" y="5519103"/>
                </a:lnTo>
                <a:lnTo>
                  <a:pt x="0" y="5474029"/>
                </a:lnTo>
                <a:lnTo>
                  <a:pt x="0" y="169765"/>
                </a:lnTo>
                <a:cubicBezTo>
                  <a:pt x="0" y="76006"/>
                  <a:pt x="76006" y="0"/>
                  <a:pt x="169765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5" name="Arc 1034">
            <a:extLst>
              <a:ext uri="{FF2B5EF4-FFF2-40B4-BE49-F238E27FC236}">
                <a16:creationId xmlns:a16="http://schemas.microsoft.com/office/drawing/2014/main" id="{3BA62E19-CD42-4C09-B825-844B4943D4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8645" y="485788"/>
            <a:ext cx="2470463" cy="2470550"/>
          </a:xfrm>
          <a:prstGeom prst="arc">
            <a:avLst>
              <a:gd name="adj1" fmla="val 15817365"/>
              <a:gd name="adj2" fmla="val 178138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5" name="CustomShape 2"/>
          <p:cNvSpPr/>
          <p:nvPr/>
        </p:nvSpPr>
        <p:spPr>
          <a:xfrm>
            <a:off x="693042" y="301904"/>
            <a:ext cx="8694539" cy="10960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cs-CZ" sz="3600" b="1" spc="-1" dirty="0">
                <a:solidFill>
                  <a:srgbClr val="E8A202"/>
                </a:solidFill>
                <a:latin typeface="Source Sans Pro"/>
              </a:rPr>
              <a:t>5 / Caesarova šifra</a:t>
            </a:r>
          </a:p>
        </p:txBody>
      </p:sp>
      <p:sp>
        <p:nvSpPr>
          <p:cNvPr id="166" name="CustomShape 3"/>
          <p:cNvSpPr/>
          <p:nvPr/>
        </p:nvSpPr>
        <p:spPr>
          <a:xfrm>
            <a:off x="693042" y="1509521"/>
            <a:ext cx="4574086" cy="359791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>
            <a:normAutofit/>
          </a:bodyPr>
          <a:lstStyle/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Caesarova šifra spočívá v posunu znaků v zadaném textu vždy o stejnou zadanou číselnou hodnotu v abecedě.</a:t>
            </a:r>
            <a:endParaRPr lang="cs-CZ" sz="2200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037" name="Oval 1036">
            <a:extLst>
              <a:ext uri="{FF2B5EF4-FFF2-40B4-BE49-F238E27FC236}">
                <a16:creationId xmlns:a16="http://schemas.microsoft.com/office/drawing/2014/main" id="{8E63CC27-1C86-4653-8866-79C24C5C51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05614" y="1369388"/>
            <a:ext cx="451528" cy="45154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67550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3" name="Rectangle 1032">
            <a:extLst>
              <a:ext uri="{FF2B5EF4-FFF2-40B4-BE49-F238E27FC236}">
                <a16:creationId xmlns:a16="http://schemas.microsoft.com/office/drawing/2014/main" id="{4AC6B390-BC59-4F1D-A0EE-D71A92F0A0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0080625" cy="56705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35" name="Freeform: Shape 1034">
            <a:extLst>
              <a:ext uri="{FF2B5EF4-FFF2-40B4-BE49-F238E27FC236}">
                <a16:creationId xmlns:a16="http://schemas.microsoft.com/office/drawing/2014/main" id="{B6C60D79-16F1-4C4B-B7E3-7634E7069C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70640" y="4536440"/>
            <a:ext cx="2209985" cy="113411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028" name="Picture 4" descr="Caesarova šifra – Wikipedie">
            <a:extLst>
              <a:ext uri="{FF2B5EF4-FFF2-40B4-BE49-F238E27FC236}">
                <a16:creationId xmlns:a16="http://schemas.microsoft.com/office/drawing/2014/main" id="{F521B325-ED71-1DAA-B1DD-4A52183A62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65291" y="1978071"/>
            <a:ext cx="5122289" cy="2164165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7" name="Arc 1036">
            <a:extLst>
              <a:ext uri="{FF2B5EF4-FFF2-40B4-BE49-F238E27FC236}">
                <a16:creationId xmlns:a16="http://schemas.microsoft.com/office/drawing/2014/main" id="{426B127E-6498-4C77-9C9D-4553A5113B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05080" y="537586"/>
            <a:ext cx="2470463" cy="2470549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5" name="CustomShape 2"/>
          <p:cNvSpPr/>
          <p:nvPr/>
        </p:nvSpPr>
        <p:spPr>
          <a:xfrm>
            <a:off x="693043" y="396469"/>
            <a:ext cx="4347270" cy="10960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cs-CZ" sz="3600" b="1" spc="-1" dirty="0">
                <a:solidFill>
                  <a:srgbClr val="E8A202"/>
                </a:solidFill>
                <a:latin typeface="Source Sans Pro"/>
              </a:rPr>
              <a:t>5 / Caesarova šifra</a:t>
            </a:r>
          </a:p>
        </p:txBody>
      </p:sp>
      <p:sp>
        <p:nvSpPr>
          <p:cNvPr id="166" name="CustomShape 3"/>
          <p:cNvSpPr/>
          <p:nvPr/>
        </p:nvSpPr>
        <p:spPr>
          <a:xfrm>
            <a:off x="693043" y="1640840"/>
            <a:ext cx="4347270" cy="346659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>
            <a:normAutofit/>
          </a:bodyPr>
          <a:lstStyle/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Příklad šifrování: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škola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tlpmb</a:t>
            </a:r>
            <a:endParaRPr lang="cs-CZ" sz="2200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Příklad dešifrování: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epnpw</a:t>
            </a:r>
            <a:endParaRPr lang="cs-CZ" sz="2200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domov</a:t>
            </a:r>
          </a:p>
        </p:txBody>
      </p:sp>
    </p:spTree>
    <p:extLst>
      <p:ext uri="{BB962C8B-B14F-4D97-AF65-F5344CB8AC3E}">
        <p14:creationId xmlns:p14="http://schemas.microsoft.com/office/powerpoint/2010/main" val="1357688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CustomShape 1"/>
          <p:cNvSpPr/>
          <p:nvPr/>
        </p:nvSpPr>
        <p:spPr>
          <a:xfrm>
            <a:off x="887670" y="3029310"/>
            <a:ext cx="4962412" cy="92333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0" rIns="0" bIns="0">
            <a:spAutoFit/>
          </a:bodyPr>
          <a:lstStyle/>
          <a:p>
            <a:pPr>
              <a:lnSpc>
                <a:spcPct val="100000"/>
              </a:lnSpc>
            </a:pPr>
            <a:r>
              <a:rPr lang="cs-CZ" sz="6000" b="1" strike="noStrike" spc="-1" dirty="0">
                <a:solidFill>
                  <a:srgbClr val="E8A202"/>
                </a:solidFill>
                <a:latin typeface="Source Sans Pro"/>
                <a:ea typeface="DejaVu Sans"/>
              </a:rPr>
              <a:t>Pracovní list 6</a:t>
            </a:r>
            <a:endParaRPr lang="cs-CZ" sz="6000" b="1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541</TotalTime>
  <Words>167</Words>
  <Application>Microsoft Office PowerPoint</Application>
  <PresentationFormat>Vlastní</PresentationFormat>
  <Paragraphs>35</Paragraphs>
  <Slides>9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4</vt:i4>
      </vt:variant>
      <vt:variant>
        <vt:lpstr>Nadpisy snímků</vt:lpstr>
      </vt:variant>
      <vt:variant>
        <vt:i4>9</vt:i4>
      </vt:variant>
    </vt:vector>
  </HeadingPairs>
  <TitlesOfParts>
    <vt:vector size="18" baseType="lpstr">
      <vt:lpstr>Arial</vt:lpstr>
      <vt:lpstr>Calibri</vt:lpstr>
      <vt:lpstr>Source Sans Pro</vt:lpstr>
      <vt:lpstr>Symbol</vt:lpstr>
      <vt:lpstr>Wingdings</vt:lpstr>
      <vt:lpstr>Office Theme</vt:lpstr>
      <vt:lpstr>Office Theme</vt:lpstr>
      <vt:lpstr>Office Theme</vt:lpstr>
      <vt:lpstr>Office Theme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subject/>
  <dc:creator>Simkovič Petr</dc:creator>
  <dc:description/>
  <cp:lastModifiedBy>Petr Simkovič</cp:lastModifiedBy>
  <cp:revision>45</cp:revision>
  <dcterms:created xsi:type="dcterms:W3CDTF">2019-09-03T10:06:13Z</dcterms:created>
  <dcterms:modified xsi:type="dcterms:W3CDTF">2024-04-23T15:45:49Z</dcterms:modified>
  <dc:language>cs-CZ</dc:language>
</cp:coreProperties>
</file>