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45"/>
  </p:notesMasterIdLst>
  <p:sldIdLst>
    <p:sldId id="256" r:id="rId2"/>
    <p:sldId id="257" r:id="rId3"/>
    <p:sldId id="258" r:id="rId4"/>
    <p:sldId id="265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6" r:id="rId27"/>
    <p:sldId id="287" r:id="rId28"/>
    <p:sldId id="288" r:id="rId29"/>
    <p:sldId id="289" r:id="rId30"/>
    <p:sldId id="290" r:id="rId31"/>
    <p:sldId id="284" r:id="rId32"/>
    <p:sldId id="281" r:id="rId33"/>
    <p:sldId id="282" r:id="rId34"/>
    <p:sldId id="283" r:id="rId35"/>
    <p:sldId id="285" r:id="rId36"/>
    <p:sldId id="296" r:id="rId37"/>
    <p:sldId id="295" r:id="rId38"/>
    <p:sldId id="299" r:id="rId39"/>
    <p:sldId id="297" r:id="rId40"/>
    <p:sldId id="291" r:id="rId41"/>
    <p:sldId id="293" r:id="rId42"/>
    <p:sldId id="298" r:id="rId43"/>
    <p:sldId id="294" r:id="rId4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0743" autoAdjust="0"/>
  </p:normalViewPr>
  <p:slideViewPr>
    <p:cSldViewPr>
      <p:cViewPr>
        <p:scale>
          <a:sx n="75" d="100"/>
          <a:sy n="75" d="100"/>
        </p:scale>
        <p:origin x="-2664" y="-7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761D4C-A7AF-4D69-B721-3EF35E2D4CC3}" type="datetimeFigureOut">
              <a:rPr lang="cs-CZ" smtClean="0"/>
              <a:t>23.5.2014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365A2A-49D4-4409-8DD7-D0B7EC58FFC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11088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http/www.sap.com/cz/index.epx" TargetMode="External"/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crosoft.com/cze/Dynamics" TargetMode="External"/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ssecosolutions.eu/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racle.com/" TargetMode="External"/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www.qad.com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oney.cz/" TargetMode="External"/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www.vario.cz/" TargetMode="Externa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365A2A-49D4-4409-8DD7-D0B7EC58FFC2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15447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B2B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(Business to Business) systém pro propojení jednotlivých společností s využitím internetových technologií, které umožňují on-line výměnu informací.</a:t>
            </a:r>
          </a:p>
          <a:p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B2C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(Business to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Costumer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obchodní model určený na získání koncového zákazníka a získání jeho objednávky.</a:t>
            </a:r>
          </a:p>
          <a:p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e-</a:t>
            </a:r>
            <a:r>
              <a:rPr lang="cs-CZ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procurement</a:t>
            </a:r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jde o elektronické řešení nákupních procesů, může jít o výměnu dokumentů, uzavírání smluv, vystavování objednávek či fakturačních dokladů.</a:t>
            </a:r>
          </a:p>
          <a:p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B2G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(Business to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Government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je marketing mezi soukromým a státním sektorem.</a:t>
            </a:r>
          </a:p>
          <a:p>
            <a:pPr lvl="0"/>
            <a:endParaRPr lang="cs-CZ" b="1" dirty="0" smtClean="0"/>
          </a:p>
          <a:p>
            <a:pPr lvl="0"/>
            <a:r>
              <a:rPr lang="cs-CZ" b="1" dirty="0" smtClean="0"/>
              <a:t>PDM</a:t>
            </a:r>
            <a:r>
              <a:rPr lang="cs-CZ" dirty="0" smtClean="0"/>
              <a:t> (</a:t>
            </a:r>
            <a:r>
              <a:rPr lang="cs-CZ" dirty="0" err="1" smtClean="0"/>
              <a:t>Product</a:t>
            </a:r>
            <a:r>
              <a:rPr lang="cs-CZ" dirty="0" smtClean="0"/>
              <a:t> Data Management)</a:t>
            </a:r>
          </a:p>
          <a:p>
            <a:pPr lvl="0"/>
            <a:r>
              <a:rPr lang="cs-CZ" b="1" dirty="0" smtClean="0"/>
              <a:t>PLM</a:t>
            </a:r>
            <a:r>
              <a:rPr lang="cs-CZ" dirty="0" smtClean="0"/>
              <a:t> (</a:t>
            </a:r>
            <a:r>
              <a:rPr lang="cs-CZ" dirty="0" err="1" smtClean="0"/>
              <a:t>Product</a:t>
            </a:r>
            <a:r>
              <a:rPr lang="cs-CZ" dirty="0" smtClean="0"/>
              <a:t> </a:t>
            </a:r>
            <a:r>
              <a:rPr lang="cs-CZ" dirty="0" err="1" smtClean="0"/>
              <a:t>Lifecycle</a:t>
            </a:r>
            <a:r>
              <a:rPr lang="cs-CZ" dirty="0" smtClean="0"/>
              <a:t> Management)</a:t>
            </a:r>
          </a:p>
          <a:p>
            <a:pPr lvl="0"/>
            <a:r>
              <a:rPr lang="cs-CZ" b="1" dirty="0" smtClean="0"/>
              <a:t>SRM</a:t>
            </a:r>
            <a:r>
              <a:rPr lang="cs-CZ" dirty="0" smtClean="0"/>
              <a:t> (</a:t>
            </a:r>
            <a:r>
              <a:rPr lang="cs-CZ" dirty="0" err="1" smtClean="0"/>
              <a:t>Supplier</a:t>
            </a:r>
            <a:r>
              <a:rPr lang="cs-CZ" dirty="0" smtClean="0"/>
              <a:t> </a:t>
            </a:r>
            <a:r>
              <a:rPr lang="cs-CZ" dirty="0" err="1" smtClean="0"/>
              <a:t>Relationship</a:t>
            </a:r>
            <a:r>
              <a:rPr lang="cs-CZ" dirty="0" smtClean="0"/>
              <a:t> Management) </a:t>
            </a:r>
          </a:p>
          <a:p>
            <a:pPr lvl="0"/>
            <a:r>
              <a:rPr lang="cs-CZ" b="1" dirty="0" smtClean="0"/>
              <a:t>ERM</a:t>
            </a:r>
            <a:r>
              <a:rPr lang="cs-CZ" dirty="0" smtClean="0"/>
              <a:t> (</a:t>
            </a:r>
            <a:r>
              <a:rPr lang="cs-CZ" dirty="0" err="1" smtClean="0"/>
              <a:t>Employee</a:t>
            </a:r>
            <a:r>
              <a:rPr lang="cs-CZ" dirty="0" smtClean="0"/>
              <a:t> </a:t>
            </a:r>
            <a:r>
              <a:rPr lang="cs-CZ" dirty="0" err="1" smtClean="0"/>
              <a:t>Relationship</a:t>
            </a:r>
            <a:r>
              <a:rPr lang="cs-CZ" dirty="0" smtClean="0"/>
              <a:t> Management)</a:t>
            </a:r>
            <a:endParaRPr lang="cs-CZ" i="1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365A2A-49D4-4409-8DD7-D0B7EC58FFC2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6599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cs-CZ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</a:t>
            </a:r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-in-</a:t>
            </a:r>
            <a:r>
              <a:rPr lang="cs-CZ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ERP systémy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jsou schopny pokrýt všechny důležité podnikové procesy, charakterizovány jsou vysokou úrovní integrace, ale nabízejí i nižší detailní funkcionalitu. Mezi hlavní představitele patří Microsoft Dynamics NAV, SAP Business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-in-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Oracle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Helios Green a další. </a:t>
            </a:r>
          </a:p>
          <a:p>
            <a:pPr lvl="0"/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Best-</a:t>
            </a:r>
            <a:r>
              <a:rPr lang="cs-CZ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</a:t>
            </a:r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cs-CZ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Breed</a:t>
            </a:r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ERP systémy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jsou zaměřeny na pokrytí vybraných procesů a jejich specializaci, patří mezi ně např. QAD (zaměřen na distribuci a procesní výrobu), VEMA (zaměřen na personalistiku, logistiku a ekonomiku). Nebo jsou zaměřeny na speciální obory podnikání, jako např.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Infor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ERP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Xpert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(automobilový průmysl),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ZeMan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(zemědělství) nebo INCAD (strojírenství, automobilový průmysl). Charakteristické jsou vysokou funkcionalitou a také složitou integrací.</a:t>
            </a:r>
          </a:p>
          <a:p>
            <a:pPr lvl="0"/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Lite ERP systémy – 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jsou systémy určené menším a středně velkým podnikům. Jejich účel je nabídnutí standartního ERP řešení s omezenou funkcionalitou.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365A2A-49D4-4409-8DD7-D0B7EC58FFC2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227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365A2A-49D4-4409-8DD7-D0B7EC58FFC2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19257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Fáze životního cyklu ERP systému můžeme charakterizovat jako: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Výběr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podnik si zvolí vhodné řešení, tak aby IS pokryl všechny jeho potřeby, vybere si vhodného dodavatele a uzavře se smlouva na zavedení ERP systému. Vhodné je provedení srovnání ERP systémů na trhu s ohledem na finanční možnosti a potřeby podniku.</a:t>
            </a:r>
          </a:p>
          <a:p>
            <a:pPr lvl="0"/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Implementace 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v této fázi je zahájena vlastní implementace ERP systému od dodavatele. Probíhá zde vyhodnocení požadavků a návrh koncepčního řešení, instalace ERP systému, včetně dodávky hardwaru a softwaru, zaškolení uživatelů, nastavení důležitých parametrů apod. </a:t>
            </a:r>
          </a:p>
          <a:p>
            <a:pPr lvl="0"/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Provoz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zde se zajistí provoz ERP systému, včetně jeho údržby, provádí se doplňkové úpravy a odstraňují se případné vzniklé problémy. V této fázi je možné provést rozšíření systému a další úpravy a školení. Tato fáze je náročná jak finančně, tak i v potřebě lidských zdrojů. </a:t>
            </a:r>
          </a:p>
          <a:p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Inovace 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podnik v této fázi ERP systém zcela používá, vyhodnocuje se potřeba změn IS, jeho vylepšení nebo výměna produktu. Dnes je inovace klíčová v rozvoji podniku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365A2A-49D4-4409-8DD7-D0B7EC58FFC2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42587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365A2A-49D4-4409-8DD7-D0B7EC58FFC2}" type="slidenum">
              <a:rPr lang="cs-CZ" smtClean="0"/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882801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 čele je společnost </a:t>
            </a:r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SAP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která má podíl na českém trhu 46,3 procenta, díky příjmům z prodloužení licencí a rozšířením systémů u stávajících zákazníku. Nejvíce implementovanou variantou za tento rok byla varianta </a:t>
            </a:r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Business </a:t>
            </a:r>
            <a:r>
              <a:rPr lang="cs-CZ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</a:t>
            </a:r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-in-</a:t>
            </a:r>
            <a:r>
              <a:rPr lang="cs-CZ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</a:t>
            </a:r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nebo </a:t>
            </a:r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Business </a:t>
            </a:r>
            <a:r>
              <a:rPr lang="cs-CZ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Suite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Druhým největším dodavatelem je společnost </a:t>
            </a:r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Microsoft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 podílem 12,1 procenta. V roce 2012 byl větší zájem o Microsoft Dynamics CRM než o </a:t>
            </a:r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Microsoft Dynamics AX a NAV,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ale i tak je poptávka po těchto dvou ERP systémech, díky programu Master VAR nebo partnerské síti, která slouží k jejich lepší implementaci a distribuci Microsoft Dynamics. </a:t>
            </a:r>
          </a:p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Dalším dodavatelem s podílem na trhu 9,1 procent je společnost </a:t>
            </a:r>
            <a:r>
              <a:rPr lang="cs-CZ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Asseco</a:t>
            </a:r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Solutions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Jejich nejvíce implementovanou verzí na trhu byl s více jak 250 novými zákazníky produkt </a:t>
            </a:r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Helios Orange 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stálým produktem je </a:t>
            </a:r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Helios Green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Čtvrtým dodavatelem na trhu s podílem 5,5 procenta je společnost </a:t>
            </a:r>
            <a:r>
              <a:rPr lang="cs-CZ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Oracle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která provedla u produktu </a:t>
            </a:r>
            <a:r>
              <a:rPr lang="cs-CZ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Oracle</a:t>
            </a:r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E-business </a:t>
            </a:r>
            <a:r>
              <a:rPr lang="cs-CZ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Suite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několik aktualizací a rozšíření u stávajících zákazníků.  </a:t>
            </a:r>
          </a:p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Pátým v řadě s tržním podílem 4,5 procenta se stal dodavatel </a:t>
            </a:r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Minerva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 produktem </a:t>
            </a:r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QAD </a:t>
            </a:r>
            <a:r>
              <a:rPr lang="cs-CZ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Enterprise</a:t>
            </a:r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Applications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který se jí podařilo v roce 2012 implementovat do několika středních a velkých podniků. Mezi ostatní nejpoužívanější ERP systémy na českém trhu patří </a:t>
            </a:r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Money S4/S5, </a:t>
            </a:r>
            <a:r>
              <a:rPr lang="cs-CZ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Altus</a:t>
            </a:r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Vari, BYZNYS ERP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nebo také </a:t>
            </a:r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VEMA.</a:t>
            </a:r>
            <a:endParaRPr lang="cs-CZ" b="1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365A2A-49D4-4409-8DD7-D0B7EC58FFC2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591808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SAP ČR, působící v České republice od roku 1992, je dceřinou společností SAP AG. SAP AG sídlí ve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Walldorfu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má pobočky ve více než 130 zemích. Společnost SAP patří mezi největší světové dodavatele podnikových informačních systému typu ERP. K jejím zákazníkům patří jak malé a střední podniky, tak i velké podniky a organizace. Společnost SAP ČR má úspěšnou komunikaci s místním trhem a díky tomu má více jak 1 200 zákazníků.</a:t>
            </a:r>
          </a:p>
          <a:p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SAP Business </a:t>
            </a:r>
            <a:r>
              <a:rPr lang="cs-CZ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</a:t>
            </a:r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-in-</a:t>
            </a:r>
            <a:r>
              <a:rPr lang="cs-CZ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s-CZ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Název výrobce:</a:t>
            </a:r>
            <a:r>
              <a:rPr lang="cs-CZ" sz="120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	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SAP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ČR,spol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s r.o. (</a:t>
            </a:r>
            <a:r>
              <a:rPr lang="cs-CZ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http://www.sap.com/</a:t>
            </a:r>
            <a:r>
              <a:rPr lang="cs-CZ" sz="120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cz</a:t>
            </a:r>
            <a:r>
              <a:rPr lang="cs-CZ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/</a:t>
            </a:r>
            <a:r>
              <a:rPr lang="cs-CZ" sz="120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index.epx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  <a:p>
            <a:r>
              <a:rPr lang="cs-CZ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Dodavatelé:</a:t>
            </a:r>
            <a:r>
              <a:rPr lang="cs-CZ" sz="120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		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Popron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Systems, s.r.o., NESS Czech, s.r.o., AIMTEC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Consulting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s.r.o.,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Beset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spol. s r.o.</a:t>
            </a:r>
          </a:p>
          <a:p>
            <a:endParaRPr lang="cs-CZ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SAP Business </a:t>
            </a:r>
            <a:r>
              <a:rPr lang="cs-CZ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Suite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s-CZ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Název výrobce:</a:t>
            </a:r>
            <a:r>
              <a:rPr lang="cs-CZ" sz="120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	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SAP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ČR,spol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s r.o. (</a:t>
            </a:r>
            <a:r>
              <a:rPr lang="cs-CZ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http://www.sap.com/</a:t>
            </a:r>
            <a:r>
              <a:rPr lang="cs-CZ" sz="120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cz</a:t>
            </a:r>
            <a:r>
              <a:rPr lang="cs-CZ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/</a:t>
            </a:r>
            <a:r>
              <a:rPr lang="cs-CZ" sz="120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index.epx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  <a:p>
            <a:r>
              <a:rPr lang="cs-CZ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Dodavatelé:</a:t>
            </a:r>
            <a:r>
              <a:rPr lang="cs-CZ" sz="120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		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SAP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ČR,spol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s r.o.,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Popron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Systems, s.r.o., NESS Czech, s.r.o., AIMTEC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Consulting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s.r.o.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365A2A-49D4-4409-8DD7-D0B7EC58FFC2}" type="slidenum">
              <a:rPr lang="cs-CZ" smtClean="0"/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53318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Jedná se o podnikové informační systémy typu CRM (určené k řízení vztahů se zákazníky) a ERP (k plánování podnikových zdrojů), které vyvinula společnost Microsoft.</a:t>
            </a:r>
          </a:p>
          <a:p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s-CZ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Název výrobce: 	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Microsoft s.r.o. (</a:t>
            </a:r>
            <a:r>
              <a:rPr lang="cs-CZ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www.microsoft.com/</a:t>
            </a:r>
            <a:r>
              <a:rPr lang="cs-CZ" sz="120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cze</a:t>
            </a:r>
            <a:r>
              <a:rPr lang="cs-CZ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/Dynamics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  <a:p>
            <a:r>
              <a:rPr lang="cs-CZ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Dodavatelé: 		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Microsoft s.r.o.,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AutoCont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CZ a.s., NAVISYS s.r.o.,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Skil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spol. s r.o.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365A2A-49D4-4409-8DD7-D0B7EC58FFC2}" type="slidenum">
              <a:rPr lang="cs-CZ" smtClean="0"/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53318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Řada produktů Helios je vyvinuta společností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Asseco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Solutions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která je na trhu již dvacet let. Poskytuje zákazníkům nejnovější technologie na poli ERP systémů. Systém Helios je již  na trhu od roku 1991 a je vyvinut k pokrytí potřeb podniků všech velikostí a orgánů veřejné správy. Helios systém má velkou funkčnost a je přizpůsobován potřebám uživatelů.</a:t>
            </a:r>
          </a:p>
          <a:p>
            <a:endParaRPr lang="cs-CZ" sz="1200" i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s-CZ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Název výrobce:</a:t>
            </a:r>
            <a:r>
              <a:rPr lang="cs-CZ" sz="120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	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Asseco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Solutions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a.s. (</a:t>
            </a:r>
            <a:r>
              <a:rPr lang="cs-CZ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www.AssecoSolutions.eu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  <a:p>
            <a:r>
              <a:rPr lang="cs-CZ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Dodavatelé:</a:t>
            </a:r>
            <a:r>
              <a:rPr lang="cs-CZ" sz="1200" i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		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Asseco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Solutions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a.s., QUORT SYSTEM, s.r.o., INFO NOVA s r.o., ASV Náchod, s.r.o.,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Gatema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		s.r.o.,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Asseco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Solutions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a.s.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365A2A-49D4-4409-8DD7-D0B7EC58FFC2}" type="slidenum">
              <a:rPr lang="cs-CZ" smtClean="0"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53318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Společnost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Oracle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působí na českém trhu od roku 1994.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Oracle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nabízí zákazníkům ucelené řešení IS, jak na úrovni databází, obslužných aplikací, operační systémy, aplikační programy nebo také podnikové informační systémy typu ERP.</a:t>
            </a:r>
          </a:p>
          <a:p>
            <a:endParaRPr lang="cs-CZ" sz="1200" i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s-CZ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Název výrobce:	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Oracle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cs-CZ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www.oracle.com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  <a:p>
            <a:r>
              <a:rPr lang="cs-CZ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Dodavatelé:		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Oracle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Czech s.r.o.,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Algotech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Quistor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Central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Europe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s.r.o., TD-IS, s.r.o.</a:t>
            </a:r>
          </a:p>
          <a:p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Společnost Minerva ČR řeší implementaci podnikových informačních systémů v oblasti výroby a distribuce. Pomáhá zvýšit efektivnost celého podniku, díky zavedení systému QAD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Enterprise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Applications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s-CZ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Název výrobce:	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QAD Inc. (</a:t>
            </a:r>
            <a:r>
              <a:rPr lang="cs-CZ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www.qad.com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  <a:p>
            <a:r>
              <a:rPr lang="cs-CZ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Dodavatelé:	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Minerva Česká republika, a.s.</a:t>
            </a:r>
          </a:p>
          <a:p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365A2A-49D4-4409-8DD7-D0B7EC58FFC2}" type="slidenum">
              <a:rPr lang="cs-CZ" smtClean="0"/>
              <a:t>28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53318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365A2A-49D4-4409-8DD7-D0B7EC58FFC2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916505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Společnost Cígler software se zabývá moderními účetními programy, informačními a ekonomickými systémy. Jeho produkty jsou určené pro malé, střední i velké společnosti. Nabízí ERP systémy, které přináší firmě dlouhodobou stabilitu a konkurenční výhodu na trhu.</a:t>
            </a:r>
          </a:p>
          <a:p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s-CZ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Název výrobce:	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CÍGLER SOFTWARE, a.s. (</a:t>
            </a:r>
            <a:r>
              <a:rPr lang="cs-CZ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www.money.cz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  <a:p>
            <a:r>
              <a:rPr lang="cs-CZ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Dodavatelé:	</a:t>
            </a:r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CÍGLER SOFTWARE, a.s.,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JetSoft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s.r.o.</a:t>
            </a:r>
          </a:p>
          <a:p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Společnost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Altus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Software se zaměřuje na pomoc při správném řízení podniků. Zabývá se řízením výroby a obchodu, vedením účetnictví, ekonomických agend, personalistikou a mzdami a správou dokumentů ve firmě. Produkty od společnosti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Altus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software jsou určeny malým a středně velkým podnikům.</a:t>
            </a:r>
          </a:p>
          <a:p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s-CZ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Název výrobce:	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Altus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software s.r.o. (</a:t>
            </a:r>
            <a:r>
              <a:rPr lang="cs-CZ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www.vario.cz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  <a:p>
            <a:r>
              <a:rPr lang="cs-CZ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Dodavatelé:	</a:t>
            </a:r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Altus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software s.r.o.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365A2A-49D4-4409-8DD7-D0B7EC58FFC2}" type="slidenum">
              <a:rPr lang="cs-CZ" smtClean="0"/>
              <a:t>29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533186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Společnost J.K.R. je českým dodavatelem podnikových IS. Patří mezi přední české dodavatele softwaru u nás.</a:t>
            </a:r>
          </a:p>
          <a:p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s-CZ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Název výrobce:	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J.K.R. (www.jkr.eu)</a:t>
            </a:r>
          </a:p>
          <a:p>
            <a:r>
              <a:rPr lang="cs-CZ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Dodavatelé:	</a:t>
            </a:r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J.K.R.</a:t>
            </a:r>
          </a:p>
          <a:p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Společnost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Vema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poskytuje informační systémy k řízení lidských zdrojů, ekonomiky a logistiky a to v privátních organizacích, tak ve veřejných organizacích v ČR i na Slovensku.</a:t>
            </a:r>
          </a:p>
          <a:p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s-CZ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Název výrobce:</a:t>
            </a:r>
            <a:r>
              <a:rPr lang="cs-CZ" sz="1200" i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	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Vema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a. s. (www.vema.cz)</a:t>
            </a:r>
          </a:p>
          <a:p>
            <a:r>
              <a:rPr lang="cs-CZ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Dodavatelé: 		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Vema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a. s. 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365A2A-49D4-4409-8DD7-D0B7EC58FFC2}" type="slidenum">
              <a:rPr lang="cs-CZ" smtClean="0"/>
              <a:t>30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53318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365A2A-49D4-4409-8DD7-D0B7EC58FFC2}" type="slidenum">
              <a:rPr lang="cs-CZ" smtClean="0"/>
              <a:t>32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251090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365A2A-49D4-4409-8DD7-D0B7EC58FFC2}" type="slidenum">
              <a:rPr lang="cs-CZ" smtClean="0"/>
              <a:t>33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38140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365A2A-49D4-4409-8DD7-D0B7EC58FFC2}" type="slidenum">
              <a:rPr lang="cs-CZ" smtClean="0"/>
              <a:t>34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947487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365A2A-49D4-4409-8DD7-D0B7EC58FFC2}" type="slidenum">
              <a:rPr lang="cs-CZ" smtClean="0"/>
              <a:t>35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9355311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365A2A-49D4-4409-8DD7-D0B7EC58FFC2}" type="slidenum">
              <a:rPr lang="cs-CZ" smtClean="0"/>
              <a:t>36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9355311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Mobilní zařízení umožňují podporu souborů typu PDX, DOC, TXT atd., komunikaci, přístup k Internetu a další rozhraní a funkce. </a:t>
            </a:r>
          </a:p>
          <a:p>
            <a:r>
              <a:rPr lang="cs-CZ" dirty="0" smtClean="0"/>
              <a:t>Díky připojení mobilních zařízení ke sdíleným sítím prostřednictvím wapového nebo internetového prohlížeče a e-mailového klienta, uživatelé získávají aktuální informace.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365A2A-49D4-4409-8DD7-D0B7EC58FFC2}" type="slidenum">
              <a:rPr lang="cs-CZ" smtClean="0"/>
              <a:t>37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542539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365A2A-49D4-4409-8DD7-D0B7EC58FFC2}" type="slidenum">
              <a:rPr lang="cs-CZ" smtClean="0"/>
              <a:t>38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542539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365A2A-49D4-4409-8DD7-D0B7EC58FFC2}" type="slidenum">
              <a:rPr lang="cs-CZ" smtClean="0"/>
              <a:t>40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207255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365A2A-49D4-4409-8DD7-D0B7EC58FFC2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1866138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cs-CZ" b="1" dirty="0" err="1" smtClean="0"/>
              <a:t>IaaS</a:t>
            </a:r>
            <a:r>
              <a:rPr lang="cs-CZ" dirty="0" smtClean="0"/>
              <a:t> (</a:t>
            </a:r>
            <a:r>
              <a:rPr lang="cs-CZ" dirty="0" err="1" smtClean="0"/>
              <a:t>Infrastrukture</a:t>
            </a:r>
            <a:r>
              <a:rPr lang="cs-CZ" dirty="0" smtClean="0"/>
              <a:t> as a </a:t>
            </a:r>
            <a:r>
              <a:rPr lang="cs-CZ" dirty="0" err="1" smtClean="0"/>
              <a:t>Service</a:t>
            </a:r>
            <a:r>
              <a:rPr lang="cs-CZ" dirty="0" smtClean="0"/>
              <a:t>) – pronájem infrastruktury, na které zákazník provozuje svoji aplikaci.</a:t>
            </a:r>
          </a:p>
          <a:p>
            <a:pPr lvl="0"/>
            <a:r>
              <a:rPr lang="cs-CZ" b="1" dirty="0" err="1" smtClean="0"/>
              <a:t>PaaS</a:t>
            </a:r>
            <a:r>
              <a:rPr lang="cs-CZ" dirty="0" smtClean="0"/>
              <a:t> (</a:t>
            </a:r>
            <a:r>
              <a:rPr lang="cs-CZ" dirty="0" err="1" smtClean="0"/>
              <a:t>Platform</a:t>
            </a:r>
            <a:r>
              <a:rPr lang="cs-CZ" dirty="0" smtClean="0"/>
              <a:t> as a </a:t>
            </a:r>
            <a:r>
              <a:rPr lang="cs-CZ" dirty="0" err="1" smtClean="0"/>
              <a:t>Service</a:t>
            </a:r>
            <a:r>
              <a:rPr lang="cs-CZ" dirty="0" smtClean="0"/>
              <a:t>) – pronájem platformy, na které zákazník si vyvine a provozuje vlastní aplikace.</a:t>
            </a:r>
          </a:p>
          <a:p>
            <a:pPr lvl="0"/>
            <a:r>
              <a:rPr lang="cs-CZ" b="1" dirty="0" err="1" smtClean="0"/>
              <a:t>SaaS</a:t>
            </a:r>
            <a:r>
              <a:rPr lang="cs-CZ" b="1" dirty="0" smtClean="0"/>
              <a:t> </a:t>
            </a:r>
            <a:r>
              <a:rPr lang="cs-CZ" dirty="0" smtClean="0"/>
              <a:t>(Software as a </a:t>
            </a:r>
            <a:r>
              <a:rPr lang="cs-CZ" dirty="0" err="1" smtClean="0"/>
              <a:t>Service</a:t>
            </a:r>
            <a:r>
              <a:rPr lang="cs-CZ" dirty="0" smtClean="0"/>
              <a:t>) – poskytovatel na své infrastruktuře provozuje aplikace, které nabízí zákazníkům. </a:t>
            </a:r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365A2A-49D4-4409-8DD7-D0B7EC58FFC2}" type="slidenum">
              <a:rPr lang="cs-CZ" smtClean="0"/>
              <a:t>41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242609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365A2A-49D4-4409-8DD7-D0B7EC58FFC2}" type="slidenum">
              <a:rPr lang="cs-CZ" smtClean="0"/>
              <a:t>42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242609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365A2A-49D4-4409-8DD7-D0B7EC58FFC2}" type="slidenum">
              <a:rPr lang="cs-CZ" smtClean="0"/>
              <a:t>43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554764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ERP – </a:t>
            </a:r>
            <a:r>
              <a:rPr lang="cs-CZ" dirty="0" err="1" smtClean="0"/>
              <a:t>Enterprise</a:t>
            </a:r>
            <a:r>
              <a:rPr lang="cs-CZ" baseline="0" dirty="0" smtClean="0"/>
              <a:t> </a:t>
            </a:r>
            <a:r>
              <a:rPr lang="cs-CZ" baseline="0" dirty="0" err="1" smtClean="0"/>
              <a:t>Resource</a:t>
            </a:r>
            <a:r>
              <a:rPr lang="cs-CZ" baseline="0" dirty="0" smtClean="0"/>
              <a:t> </a:t>
            </a:r>
            <a:r>
              <a:rPr lang="cs-CZ" baseline="0" dirty="0" err="1" smtClean="0"/>
              <a:t>Planning</a:t>
            </a:r>
            <a:endParaRPr lang="cs-CZ" baseline="0" dirty="0" smtClean="0"/>
          </a:p>
          <a:p>
            <a:r>
              <a:rPr lang="cs-CZ" baseline="0" dirty="0" smtClean="0"/>
              <a:t>SOA –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Service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Oriented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Architecture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365A2A-49D4-4409-8DD7-D0B7EC58FFC2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912686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b="1" dirty="0" smtClean="0"/>
              <a:t>CIM </a:t>
            </a:r>
            <a:r>
              <a:rPr lang="cs-CZ" dirty="0" smtClean="0"/>
              <a:t>(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Computer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Integrated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Manufacturing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lang="cs-CZ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vycházel z myšlenky jedné databáze pro podporu výroby s cílem zajistit flexibility produkce, zkrátit čas na realizaci, snížit náklady na pořízení, zpracování a údržbu používaných dat.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CAD 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Computer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Aided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Design), </a:t>
            </a:r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CAP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Computer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Aided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Planning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– podporovaly tvorbu výrobního procesu a tvorbu výrobků.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b="1" dirty="0" smtClean="0"/>
              <a:t>PPS</a:t>
            </a:r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</a:t>
            </a:r>
            <a:r>
              <a:rPr lang="cs-CZ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Productionsplanung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Steuerung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MRP II</a:t>
            </a:r>
            <a:r>
              <a:rPr lang="cs-CZ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Manufactoring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Resource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Planning</a:t>
            </a:r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ERP</a:t>
            </a:r>
            <a:r>
              <a:rPr lang="cs-CZ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zahrnuje funkcionalitu MRP II + finanční aplikace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365A2A-49D4-4409-8DD7-D0B7EC58FFC2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944375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b="1" dirty="0" smtClean="0"/>
              <a:t>svobodná podpora procesů </a:t>
            </a:r>
            <a:r>
              <a:rPr lang="cs-CZ" dirty="0" smtClean="0"/>
              <a:t>= duplicita dat a malá efektivnost.</a:t>
            </a:r>
          </a:p>
          <a:p>
            <a:endParaRPr lang="cs-CZ" dirty="0" smtClean="0"/>
          </a:p>
          <a:p>
            <a:r>
              <a:rPr lang="cs-CZ" dirty="0" smtClean="0"/>
              <a:t>Na dalším snímku</a:t>
            </a:r>
            <a:r>
              <a:rPr lang="cs-CZ" baseline="0" dirty="0" smtClean="0"/>
              <a:t> uveden vývoj podnikového IS z hlediska sjednocení podnikových procesů.</a:t>
            </a:r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365A2A-49D4-4409-8DD7-D0B7EC58FFC2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303132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MRP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Material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Requirement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Planning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slouží k plánování potřeby veškerého materiálu v podniku. Jde o IS poskytující sestavování požadavků na výrobky do stanoveného plánu včetně zadání, termínu a množství. Dále zjišťuje, jaké jsou zásoby materiálu na skladě a kolik popřípadě bude nutno objednat. Následně byl MRP systém doplněn o tzv. uzavřený cyklus, který pomáhá ověřovat výrobní kapacitu.</a:t>
            </a:r>
          </a:p>
          <a:p>
            <a:r>
              <a:rPr lang="cs-CZ" b="1" dirty="0" smtClean="0"/>
              <a:t>MRP II </a:t>
            </a:r>
            <a:r>
              <a:rPr lang="cs-CZ" b="0" i="0" dirty="0" smtClean="0"/>
              <a:t>(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Manufactoring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Resource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Planning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vzniklo rozšířením systému MRP do celého podniku, v překladu plánování výrobních zdrojů.</a:t>
            </a:r>
          </a:p>
          <a:p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ERP</a:t>
            </a:r>
            <a:r>
              <a:rPr lang="cs-CZ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systém 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vznikl propojením MRP II a podporou finančního řízení (především účetnictví);</a:t>
            </a:r>
            <a:r>
              <a:rPr lang="cs-CZ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chápán 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jako silný nástroj schopný pokrýt řízení a plánování veškerých procesů v podniku na všech úrovních.</a:t>
            </a:r>
          </a:p>
          <a:p>
            <a:endParaRPr lang="cs-CZ" b="1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365A2A-49D4-4409-8DD7-D0B7EC58FFC2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73548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Předností ERP systémů je integrita, která může přinést i komplikace, jako jsou:</a:t>
            </a:r>
          </a:p>
          <a:p>
            <a:pPr lvl="0"/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obtížná přizpůsobování dané aplikace pro určitého zákazníka,</a:t>
            </a:r>
          </a:p>
          <a:p>
            <a:pPr lvl="0"/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vysoké náklady na školení a průběžné doškolování zaměstnanců,</a:t>
            </a:r>
          </a:p>
          <a:p>
            <a:pPr lvl="0"/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nízké využití funkcionality celého systému a rozsahu databází podniku,</a:t>
            </a:r>
          </a:p>
          <a:p>
            <a:pPr lvl="0"/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vysoké nároky na hardware,</a:t>
            </a:r>
          </a:p>
          <a:p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vysoká integrita modulů a společně s vysokou funkcionalitou způsobí složitost ovládání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365A2A-49D4-4409-8DD7-D0B7EC58FFC2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792790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b="1" dirty="0" smtClean="0"/>
              <a:t>ERP</a:t>
            </a:r>
            <a:r>
              <a:rPr lang="cs-CZ" b="1" baseline="0" dirty="0" smtClean="0"/>
              <a:t> systém se r</a:t>
            </a:r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ozšiřuje 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podporu činností spojených s obchodem, se zákazníky, ale i okolím podniku. </a:t>
            </a:r>
          </a:p>
          <a:p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MIS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(Management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Information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System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nebo </a:t>
            </a:r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(Business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Intelligence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– manažerské nástavby podporující vrcholové řízení firmy. </a:t>
            </a:r>
          </a:p>
          <a:p>
            <a:pPr lvl="0"/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SCM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(Supply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Chain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Management) – systém podporující vazby podniku pro řízení dodavatelsko-odběratelských řetězců.</a:t>
            </a:r>
          </a:p>
          <a:p>
            <a:pPr lvl="0"/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CRM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Customer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Relationship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Management) – systém pro řízení vztahů se zákazníky (viz Obrázek 3.).</a:t>
            </a:r>
          </a:p>
          <a:p>
            <a:r>
              <a:rPr lang="cs-CZ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APS 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Advanced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Planning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System</a:t>
            </a: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– řešení pro promyšlené plánování a řízení výroby; buď je dodáván jako samostatný systém nebo součást SCM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365A2A-49D4-4409-8DD7-D0B7EC58FFC2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55093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7C40CEC3-2DE0-40D6-9799-28A42BC3C7F0}" type="datetime1">
              <a:rPr lang="cs-CZ" smtClean="0"/>
              <a:t>23.5.2014</a:t>
            </a:fld>
            <a:endParaRPr lang="cs-CZ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2473B461-57DD-4C31-B185-3987E3E3B5D8}" type="slidenum">
              <a:rPr lang="cs-CZ" smtClean="0"/>
              <a:t>‹#›</a:t>
            </a:fld>
            <a:endParaRPr lang="cs-CZ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194DC-3FC2-4307-B3C2-C4F42DE39BF3}" type="datetime1">
              <a:rPr lang="cs-CZ" smtClean="0"/>
              <a:t>23.5.2014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EBEB6-41B6-4C1C-BABE-258C545ACF0B}" type="datetime1">
              <a:rPr lang="cs-CZ" smtClean="0"/>
              <a:t>23.5.2014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8BC6A-CF0F-4F6A-A04B-F2BE1DE041AA}" type="datetime1">
              <a:rPr lang="cs-CZ" smtClean="0"/>
              <a:t>23.5.2014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B6888-62CB-4157-B9C0-1D8BF618DCD2}" type="datetime1">
              <a:rPr lang="cs-CZ" smtClean="0"/>
              <a:t>23.5.2014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7D02D-D5DD-457B-93A8-07619E04DFED}" type="datetime1">
              <a:rPr lang="cs-CZ" smtClean="0"/>
              <a:t>23.5.2014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‹#›</a:t>
            </a:fld>
            <a:endParaRPr lang="cs-C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4AC8D-A58A-4996-A278-3C4E0A2F74A3}" type="datetime1">
              <a:rPr lang="cs-CZ" smtClean="0"/>
              <a:t>23.5.2014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21EB7-D57F-4E39-B597-FAD4FD7CEADD}" type="datetime1">
              <a:rPr lang="cs-CZ" smtClean="0"/>
              <a:t>23.5.2014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3432E-7876-43A3-A5DD-FE65098FF853}" type="datetime1">
              <a:rPr lang="cs-CZ" smtClean="0"/>
              <a:t>23.5.2014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CEC1B-D601-4A1A-B5C8-0609F7510552}" type="datetime1">
              <a:rPr lang="cs-CZ" smtClean="0"/>
              <a:t>23.5.2014</a:t>
            </a:fld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‹#›</a:t>
            </a:fld>
            <a:endParaRPr lang="cs-CZ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13899-FDD6-40CC-B1FB-C5DC019AABEA}" type="datetime1">
              <a:rPr lang="cs-CZ" smtClean="0"/>
              <a:t>23.5.2014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348B3285-8D9B-4B6A-B52A-83575DDB57CE}" type="datetime1">
              <a:rPr lang="cs-CZ" smtClean="0"/>
              <a:t>23.5.2014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2473B461-57DD-4C31-B185-3987E3E3B5D8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jpeg"/><Relationship Id="rId4" Type="http://schemas.openxmlformats.org/officeDocument/2006/relationships/image" Target="../media/image12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Vývoj a budoucnost ERP systémů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4572001" y="4421080"/>
            <a:ext cx="3600400" cy="1260629"/>
          </a:xfrm>
        </p:spPr>
        <p:txBody>
          <a:bodyPr/>
          <a:lstStyle/>
          <a:p>
            <a:r>
              <a:rPr lang="cs-CZ" dirty="0" smtClean="0"/>
              <a:t>Vytvořila: Renáta Gavendová</a:t>
            </a:r>
          </a:p>
          <a:p>
            <a:r>
              <a:rPr lang="cs-CZ" dirty="0" smtClean="0"/>
              <a:t>Rok: 2014</a:t>
            </a:r>
            <a:endParaRPr lang="cs-CZ" dirty="0"/>
          </a:p>
        </p:txBody>
      </p:sp>
      <p:pic>
        <p:nvPicPr>
          <p:cNvPr id="1026" name="Picture 2" descr="http://www.utb.cz/uploads/loga/fai_logo_cz_cmy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484784"/>
            <a:ext cx="3528392" cy="829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32259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utb.cz/uploads/loga/fai_logo_cz_cmy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27384"/>
            <a:ext cx="2703165" cy="63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29"/>
          <p:cNvGrpSpPr>
            <a:grpSpLocks/>
          </p:cNvGrpSpPr>
          <p:nvPr/>
        </p:nvGrpSpPr>
        <p:grpSpPr bwMode="auto">
          <a:xfrm>
            <a:off x="1711960" y="1459035"/>
            <a:ext cx="5720080" cy="4695067"/>
            <a:chOff x="2593" y="6785"/>
            <a:chExt cx="7515" cy="5492"/>
          </a:xfrm>
        </p:grpSpPr>
        <p:grpSp>
          <p:nvGrpSpPr>
            <p:cNvPr id="9" name="Group 30"/>
            <p:cNvGrpSpPr>
              <a:grpSpLocks/>
            </p:cNvGrpSpPr>
            <p:nvPr/>
          </p:nvGrpSpPr>
          <p:grpSpPr bwMode="auto">
            <a:xfrm>
              <a:off x="2593" y="6785"/>
              <a:ext cx="7515" cy="5492"/>
              <a:chOff x="2593" y="6785"/>
              <a:chExt cx="7515" cy="5492"/>
            </a:xfrm>
          </p:grpSpPr>
          <p:grpSp>
            <p:nvGrpSpPr>
              <p:cNvPr id="11" name="Group 31"/>
              <p:cNvGrpSpPr>
                <a:grpSpLocks/>
              </p:cNvGrpSpPr>
              <p:nvPr/>
            </p:nvGrpSpPr>
            <p:grpSpPr bwMode="auto">
              <a:xfrm>
                <a:off x="2593" y="6785"/>
                <a:ext cx="7515" cy="5492"/>
                <a:chOff x="2593" y="6785"/>
                <a:chExt cx="7515" cy="5492"/>
              </a:xfrm>
            </p:grpSpPr>
            <p:grpSp>
              <p:nvGrpSpPr>
                <p:cNvPr id="13" name="Group 32"/>
                <p:cNvGrpSpPr>
                  <a:grpSpLocks/>
                </p:cNvGrpSpPr>
                <p:nvPr/>
              </p:nvGrpSpPr>
              <p:grpSpPr bwMode="auto">
                <a:xfrm>
                  <a:off x="2593" y="6785"/>
                  <a:ext cx="7515" cy="5492"/>
                  <a:chOff x="2593" y="6785"/>
                  <a:chExt cx="7515" cy="5492"/>
                </a:xfrm>
              </p:grpSpPr>
              <p:grpSp>
                <p:nvGrpSpPr>
                  <p:cNvPr id="15" name="Group 33"/>
                  <p:cNvGrpSpPr>
                    <a:grpSpLocks/>
                  </p:cNvGrpSpPr>
                  <p:nvPr/>
                </p:nvGrpSpPr>
                <p:grpSpPr bwMode="auto">
                  <a:xfrm>
                    <a:off x="2593" y="6785"/>
                    <a:ext cx="7515" cy="5492"/>
                    <a:chOff x="2593" y="6785"/>
                    <a:chExt cx="7515" cy="5492"/>
                  </a:xfrm>
                </p:grpSpPr>
                <p:grpSp>
                  <p:nvGrpSpPr>
                    <p:cNvPr id="17" name="Group 3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593" y="6785"/>
                      <a:ext cx="7515" cy="5492"/>
                      <a:chOff x="2389" y="6785"/>
                      <a:chExt cx="7515" cy="5492"/>
                    </a:xfrm>
                  </p:grpSpPr>
                  <p:grpSp>
                    <p:nvGrpSpPr>
                      <p:cNvPr id="19" name="Group 3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389" y="6785"/>
                        <a:ext cx="7515" cy="5492"/>
                        <a:chOff x="2389" y="6785"/>
                        <a:chExt cx="7515" cy="5492"/>
                      </a:xfrm>
                    </p:grpSpPr>
                    <p:grpSp>
                      <p:nvGrpSpPr>
                        <p:cNvPr id="21" name="Group 3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2389" y="6785"/>
                          <a:ext cx="7515" cy="5492"/>
                          <a:chOff x="2389" y="6785"/>
                          <a:chExt cx="7515" cy="5492"/>
                        </a:xfrm>
                      </p:grpSpPr>
                      <p:grpSp>
                        <p:nvGrpSpPr>
                          <p:cNvPr id="23" name="Group 37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2389" y="6785"/>
                            <a:ext cx="7515" cy="5492"/>
                            <a:chOff x="2389" y="6785"/>
                            <a:chExt cx="7515" cy="5492"/>
                          </a:xfrm>
                        </p:grpSpPr>
                        <p:grpSp>
                          <p:nvGrpSpPr>
                            <p:cNvPr id="25" name="Group 38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2389" y="6785"/>
                              <a:ext cx="7515" cy="5492"/>
                              <a:chOff x="2389" y="6785"/>
                              <a:chExt cx="7515" cy="5492"/>
                            </a:xfrm>
                          </p:grpSpPr>
                          <p:grpSp>
                            <p:nvGrpSpPr>
                              <p:cNvPr id="27" name="Group 39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2389" y="6785"/>
                                <a:ext cx="7515" cy="5492"/>
                                <a:chOff x="2389" y="6785"/>
                                <a:chExt cx="7515" cy="5492"/>
                              </a:xfrm>
                            </p:grpSpPr>
                            <p:grpSp>
                              <p:nvGrpSpPr>
                                <p:cNvPr id="29" name="Group 40"/>
                                <p:cNvGrpSpPr>
                                  <a:grpSpLocks/>
                                </p:cNvGrpSpPr>
                                <p:nvPr/>
                              </p:nvGrpSpPr>
                              <p:grpSpPr bwMode="auto">
                                <a:xfrm>
                                  <a:off x="2389" y="6785"/>
                                  <a:ext cx="7515" cy="5492"/>
                                  <a:chOff x="2205" y="6698"/>
                                  <a:chExt cx="7515" cy="5492"/>
                                </a:xfrm>
                              </p:grpSpPr>
                              <p:sp>
                                <p:nvSpPr>
                                  <p:cNvPr id="31" name="Rectangle 41"/>
                                  <p:cNvSpPr>
                                    <a:spLocks noChangeArrowheads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2205" y="6698"/>
                                    <a:ext cx="7515" cy="5492"/>
                                  </a:xfrm>
                                  <a:prstGeom prst="rect">
                                    <a:avLst/>
                                  </a:prstGeom>
                                  <a:solidFill>
                                    <a:srgbClr val="FFFFFF"/>
                                  </a:solidFill>
                                  <a:ln w="9525">
                                    <a:solidFill>
                                      <a:srgbClr val="000000"/>
                                    </a:solidFill>
                                    <a:miter lim="800000"/>
                                    <a:headEnd/>
                                    <a:tailEnd/>
                                  </a:ln>
                                </p:spPr>
                                <p:txBody>
                                  <a:bodyPr rot="0" vert="horz" wrap="square" lIns="91440" tIns="45720" rIns="91440" bIns="45720" anchor="t" anchorCtr="0" upright="1">
                                    <a:noAutofit/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32" name="Rectangle 42"/>
                                  <p:cNvSpPr>
                                    <a:spLocks noChangeArrowheads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2478" y="7092"/>
                                    <a:ext cx="6915" cy="4716"/>
                                  </a:xfrm>
                                  <a:prstGeom prst="rect">
                                    <a:avLst/>
                                  </a:prstGeom>
                                  <a:solidFill>
                                    <a:srgbClr val="F2F2F2"/>
                                  </a:solidFill>
                                  <a:ln w="9525">
                                    <a:solidFill>
                                      <a:srgbClr val="000000"/>
                                    </a:solidFill>
                                    <a:miter lim="800000"/>
                                    <a:headEnd/>
                                    <a:tailEnd/>
                                  </a:ln>
                                </p:spPr>
                                <p:txBody>
                                  <a:bodyPr rot="0" vert="horz" wrap="square" lIns="91440" tIns="45720" rIns="91440" bIns="45720" anchor="t" anchorCtr="0" upright="1">
                                    <a:noAutofit/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33" name="Rectangle 43"/>
                                  <p:cNvSpPr>
                                    <a:spLocks noChangeArrowheads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2763" y="7548"/>
                                    <a:ext cx="6329" cy="3808"/>
                                  </a:xfrm>
                                  <a:prstGeom prst="rect">
                                    <a:avLst/>
                                  </a:prstGeom>
                                  <a:solidFill>
                                    <a:srgbClr val="D8D8D8"/>
                                  </a:solidFill>
                                  <a:ln w="9525">
                                    <a:solidFill>
                                      <a:srgbClr val="000000"/>
                                    </a:solidFill>
                                    <a:miter lim="800000"/>
                                    <a:headEnd/>
                                    <a:tailEnd/>
                                  </a:ln>
                                </p:spPr>
                                <p:txBody>
                                  <a:bodyPr rot="0" vert="horz" wrap="square" lIns="91440" tIns="45720" rIns="91440" bIns="45720" anchor="t" anchorCtr="0" upright="1">
                                    <a:noAutofit/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34" name="Rectangle 44"/>
                                  <p:cNvSpPr>
                                    <a:spLocks noChangeArrowheads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3047" y="7987"/>
                                    <a:ext cx="5760" cy="2934"/>
                                  </a:xfrm>
                                  <a:prstGeom prst="rect">
                                    <a:avLst/>
                                  </a:prstGeom>
                                  <a:solidFill>
                                    <a:srgbClr val="BFBFBF"/>
                                  </a:solidFill>
                                  <a:ln w="9525">
                                    <a:solidFill>
                                      <a:srgbClr val="000000"/>
                                    </a:solidFill>
                                    <a:miter lim="800000"/>
                                    <a:headEnd/>
                                    <a:tailEnd/>
                                  </a:ln>
                                </p:spPr>
                                <p:txBody>
                                  <a:bodyPr rot="0" vert="horz" wrap="square" lIns="91440" tIns="45720" rIns="91440" bIns="45720" anchor="t" anchorCtr="0" upright="1">
                                    <a:noAutofit/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35" name="Rectangle 45"/>
                                  <p:cNvSpPr>
                                    <a:spLocks noChangeArrowheads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3282" y="8424"/>
                                    <a:ext cx="5191" cy="2064"/>
                                  </a:xfrm>
                                  <a:prstGeom prst="rect">
                                    <a:avLst/>
                                  </a:prstGeom>
                                  <a:solidFill>
                                    <a:srgbClr val="A5A5A5"/>
                                  </a:solidFill>
                                  <a:ln w="9525">
                                    <a:solidFill>
                                      <a:srgbClr val="000000"/>
                                    </a:solidFill>
                                    <a:miter lim="800000"/>
                                    <a:headEnd/>
                                    <a:tailEnd/>
                                  </a:ln>
                                </p:spPr>
                                <p:txBody>
                                  <a:bodyPr rot="0" vert="horz" wrap="square" lIns="91440" tIns="45720" rIns="91440" bIns="45720" anchor="t" anchorCtr="0" upright="1">
                                    <a:noAutofit/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  <p:sp>
                                <p:nvSpPr>
                                  <p:cNvPr id="36" name="Rectangle 46"/>
                                  <p:cNvSpPr>
                                    <a:spLocks noChangeArrowheads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3567" y="8826"/>
                                    <a:ext cx="4604" cy="1264"/>
                                  </a:xfrm>
                                  <a:prstGeom prst="rect">
                                    <a:avLst/>
                                  </a:prstGeom>
                                  <a:solidFill>
                                    <a:srgbClr val="7F7F7F"/>
                                  </a:solidFill>
                                  <a:ln w="9525">
                                    <a:solidFill>
                                      <a:srgbClr val="000000"/>
                                    </a:solidFill>
                                    <a:miter lim="800000"/>
                                    <a:headEnd/>
                                    <a:tailEnd/>
                                  </a:ln>
                                </p:spPr>
                                <p:txBody>
                                  <a:bodyPr rot="0" vert="horz" wrap="square" lIns="91440" tIns="45720" rIns="91440" bIns="45720" anchor="t" anchorCtr="0" upright="1">
                                    <a:noAutofit/>
                                  </a:bodyPr>
                                  <a:lstStyle/>
                                  <a:p>
                                    <a:endParaRPr lang="cs-CZ"/>
                                  </a:p>
                                </p:txBody>
                              </p:sp>
                            </p:grpSp>
                            <p:sp>
                              <p:nvSpPr>
                                <p:cNvPr id="30" name="Text Box 47"/>
                                <p:cNvSpPr txBox="1"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3751" y="8913"/>
                                  <a:ext cx="4604" cy="1264"/>
                                </a:xfrm>
                                <a:prstGeom prst="rect">
                                  <a:avLst/>
                                </a:prstGeom>
                                <a:noFill/>
                                <a:ln>
                                  <a:noFill/>
                                </a:ln>
                                <a:extLst>
                                  <a:ext uri="{909E8E84-426E-40DD-AFC4-6F175D3DCCD1}">
                                    <a14:hiddenFill xmlns:a14="http://schemas.microsoft.com/office/drawing/2010/main">
                                      <a:solidFill>
                                        <a:srgbClr val="FFFFFF"/>
                                      </a:solidFill>
                                    </a14:hiddenFill>
                                  </a:ext>
                                  <a:ext uri="{91240B29-F687-4F45-9708-019B960494DF}">
                                    <a14:hiddenLine xmlns:a14="http://schemas.microsoft.com/office/drawing/2010/main" w="9525">
                                      <a:solidFill>
                                        <a:srgbClr val="000000"/>
                                      </a:solidFill>
                                      <a:miter lim="800000"/>
                                      <a:headEnd/>
                                      <a:tailEnd/>
                                    </a14:hiddenLine>
                                  </a:ext>
                                </a:extLst>
                              </p:spPr>
                              <p:txBody>
                                <a:bodyPr rot="0" vert="horz" wrap="square" lIns="91440" tIns="45720" rIns="91440" bIns="45720" anchor="t" anchorCtr="0" upright="1">
                                  <a:noAutofit/>
                                </a:bodyPr>
                                <a:lstStyle/>
                                <a:p>
                                  <a:pPr algn="ctr">
                                    <a:lnSpc>
                                      <a:spcPct val="150000"/>
                                    </a:lnSpc>
                                    <a:spcAft>
                                      <a:spcPts val="600"/>
                                    </a:spcAft>
                                  </a:pPr>
                                  <a:r>
                                    <a:rPr lang="cs-CZ" sz="1400" b="1">
                                      <a:effectLst/>
                                      <a:latin typeface="Times New Roman"/>
                                      <a:ea typeface="Times New Roman"/>
                                    </a:rPr>
                                    <a:t>MRP</a:t>
                                  </a:r>
                                  <a:endParaRPr lang="cs-CZ" sz="1200">
                                    <a:effectLst/>
                                    <a:latin typeface="Times New Roman"/>
                                    <a:ea typeface="Times New Roman"/>
                                  </a:endParaRPr>
                                </a:p>
                                <a:p>
                                  <a:pPr algn="ctr">
                                    <a:lnSpc>
                                      <a:spcPct val="150000"/>
                                    </a:lnSpc>
                                    <a:spcAft>
                                      <a:spcPts val="600"/>
                                    </a:spcAft>
                                  </a:pPr>
                                  <a:r>
                                    <a:rPr lang="cs-CZ" sz="1100">
                                      <a:effectLst/>
                                      <a:latin typeface="Times New Roman"/>
                                      <a:ea typeface="Times New Roman"/>
                                    </a:rPr>
                                    <a:t>prováděcí plán, kusovníky, stavy zásob</a:t>
                                  </a:r>
                                  <a:endParaRPr lang="cs-CZ" sz="1200">
                                    <a:effectLst/>
                                    <a:latin typeface="Times New Roman"/>
                                    <a:ea typeface="Times New Roman"/>
                                  </a:endParaRPr>
                                </a:p>
                              </p:txBody>
                            </p:sp>
                          </p:grpSp>
                          <p:sp>
                            <p:nvSpPr>
                              <p:cNvPr id="28" name="Text Box 48"/>
                              <p:cNvSpPr txBox="1"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3751" y="8511"/>
                                <a:ext cx="4604" cy="402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xmlns:a14="http://schemas.microsoft.com/office/drawing/2010/main" w="9525">
                                    <a:solidFill>
                                      <a:srgbClr val="000000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</a:extLst>
                            </p:spPr>
                            <p:txBody>
                              <a:bodyPr rot="0" vert="horz" wrap="square" lIns="91440" tIns="45720" rIns="91440" bIns="45720" anchor="t" anchorCtr="0" upright="1">
                                <a:noAutofit/>
                              </a:bodyPr>
                              <a:lstStyle/>
                              <a:p>
                                <a:pPr algn="ctr">
                                  <a:lnSpc>
                                    <a:spcPct val="150000"/>
                                  </a:lnSpc>
                                  <a:spcAft>
                                    <a:spcPts val="600"/>
                                  </a:spcAft>
                                </a:pPr>
                                <a:r>
                                  <a:rPr lang="cs-CZ" sz="1400" b="1">
                                    <a:effectLst/>
                                    <a:latin typeface="Times New Roman"/>
                                    <a:ea typeface="Times New Roman"/>
                                  </a:rPr>
                                  <a:t>MRP II</a:t>
                                </a:r>
                                <a:endParaRPr lang="cs-CZ" sz="1200">
                                  <a:effectLst/>
                                  <a:latin typeface="Times New Roman"/>
                                  <a:ea typeface="Times New Roman"/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26" name="Text Box 49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3466" y="8074"/>
                              <a:ext cx="5191" cy="402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  <p:txBody>
                            <a:bodyPr rot="0" vert="horz" wrap="square" lIns="91440" tIns="45720" rIns="91440" bIns="45720" anchor="t" anchorCtr="0" upright="1">
                              <a:noAutofit/>
                            </a:bodyPr>
                            <a:lstStyle/>
                            <a:p>
                              <a:pPr algn="ctr">
                                <a:lnSpc>
                                  <a:spcPct val="150000"/>
                                </a:lnSpc>
                                <a:spcAft>
                                  <a:spcPts val="600"/>
                                </a:spcAft>
                              </a:pPr>
                              <a:r>
                                <a:rPr lang="cs-CZ" sz="1400" b="1">
                                  <a:effectLst/>
                                  <a:latin typeface="Times New Roman"/>
                                  <a:ea typeface="Times New Roman"/>
                                </a:rPr>
                                <a:t>ERP</a:t>
                              </a:r>
                              <a:endParaRPr lang="cs-CZ" sz="1200">
                                <a:effectLst/>
                                <a:latin typeface="Times New Roman"/>
                                <a:ea typeface="Times New Roman"/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24" name="Text Box 50"/>
                          <p:cNvSpPr txBox="1"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231" y="7672"/>
                            <a:ext cx="5760" cy="40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  <p:txBody>
                          <a:bodyPr rot="0" vert="horz" wrap="square" lIns="91440" tIns="45720" rIns="91440" bIns="45720" anchor="t" anchorCtr="0" upright="1">
                            <a:noAutofit/>
                          </a:bodyPr>
                          <a:lstStyle/>
                          <a:p>
                            <a:pPr algn="ctr">
                              <a:lnSpc>
                                <a:spcPct val="150000"/>
                              </a:lnSpc>
                              <a:spcAft>
                                <a:spcPts val="600"/>
                              </a:spcAft>
                            </a:pPr>
                            <a:r>
                              <a:rPr lang="cs-CZ" sz="1200" b="1">
                                <a:effectLst/>
                                <a:latin typeface="Times New Roman"/>
                                <a:ea typeface="Times New Roman"/>
                              </a:rPr>
                              <a:t>Rozšířený ERP</a:t>
                            </a:r>
                            <a:endParaRPr lang="cs-CZ" sz="1200">
                              <a:effectLst/>
                              <a:latin typeface="Times New Roman"/>
                              <a:ea typeface="Times New Roman"/>
                            </a:endParaRPr>
                          </a:p>
                        </p:txBody>
                      </p:sp>
                    </p:grpSp>
                    <p:sp>
                      <p:nvSpPr>
                        <p:cNvPr id="22" name="Text Box 51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947" y="7179"/>
                          <a:ext cx="6329" cy="4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rot="0" vert="horz" wrap="square" lIns="91440" tIns="45720" rIns="91440" bIns="45720" anchor="t" anchorCtr="0" upright="1">
                          <a:noAutofit/>
                        </a:bodyPr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cs-CZ" sz="1400" b="1">
                              <a:effectLst/>
                              <a:latin typeface="Times New Roman"/>
                              <a:ea typeface="Times New Roman"/>
                            </a:rPr>
                            <a:t>ERP II</a:t>
                          </a:r>
                          <a:endParaRPr lang="cs-CZ" sz="1200">
                            <a:effectLst/>
                            <a:latin typeface="Times New Roman"/>
                            <a:ea typeface="Times New Roman"/>
                          </a:endParaRPr>
                        </a:p>
                      </p:txBody>
                    </p:sp>
                  </p:grpSp>
                  <p:sp>
                    <p:nvSpPr>
                      <p:cNvPr id="20" name="Text Box 5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2662" y="6785"/>
                        <a:ext cx="6915" cy="40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rot="0" vert="horz" wrap="square" lIns="91440" tIns="45720" rIns="91440" bIns="45720" anchor="t" anchorCtr="0" upright="1">
                        <a:noAutofit/>
                      </a:bodyPr>
                      <a:lstStyle/>
                      <a:p>
                        <a:pPr algn="ctr">
                          <a:lnSpc>
                            <a:spcPct val="150000"/>
                          </a:lnSpc>
                          <a:spcAft>
                            <a:spcPts val="600"/>
                          </a:spcAft>
                        </a:pPr>
                        <a:r>
                          <a:rPr lang="cs-CZ" sz="1400" b="1">
                            <a:effectLst/>
                            <a:latin typeface="Times New Roman"/>
                            <a:ea typeface="Times New Roman"/>
                          </a:rPr>
                          <a:t>ERP - SOA</a:t>
                        </a:r>
                        <a:endParaRPr lang="cs-CZ" sz="1200">
                          <a:effectLst/>
                          <a:latin typeface="Times New Roman"/>
                          <a:ea typeface="Times New Roman"/>
                        </a:endParaRPr>
                      </a:p>
                    </p:txBody>
                  </p:sp>
                </p:grpSp>
                <p:sp>
                  <p:nvSpPr>
                    <p:cNvPr id="18" name="Text Box 53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670" y="10177"/>
                      <a:ext cx="5191" cy="40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rot="0" vert="horz" wrap="square" lIns="91440" tIns="45720" rIns="91440" bIns="45720" anchor="t" anchorCtr="0" upright="1">
                      <a:noAutofit/>
                    </a:bodyPr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100" dirty="0" smtClean="0">
                          <a:effectLst/>
                          <a:latin typeface="Times New Roman"/>
                          <a:ea typeface="Times New Roman"/>
                        </a:rPr>
                        <a:t>kapacity     </a:t>
                      </a:r>
                      <a:r>
                        <a:rPr lang="cs-CZ" sz="1100" dirty="0">
                          <a:effectLst/>
                          <a:latin typeface="Times New Roman"/>
                          <a:ea typeface="Times New Roman"/>
                        </a:rPr>
                        <a:t>		                        </a:t>
                      </a:r>
                      <a:r>
                        <a:rPr lang="cs-CZ" sz="1100" dirty="0" smtClean="0">
                          <a:effectLst/>
                          <a:latin typeface="Times New Roman"/>
                          <a:ea typeface="Times New Roman"/>
                        </a:rPr>
                        <a:t>            nákup </a:t>
                      </a:r>
                      <a:r>
                        <a:rPr lang="cs-CZ" sz="1100" dirty="0">
                          <a:effectLst/>
                          <a:latin typeface="Times New Roman"/>
                          <a:ea typeface="Times New Roman"/>
                        </a:rPr>
                        <a:t>mat.</a:t>
                      </a:r>
                      <a:endParaRPr lang="cs-CZ" sz="1200" dirty="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</p:grpSp>
              <p:sp>
                <p:nvSpPr>
                  <p:cNvPr id="16" name="Text Box 5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332" y="10579"/>
                    <a:ext cx="5863" cy="40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pPr algn="l">
                      <a:lnSpc>
                        <a:spcPct val="150000"/>
                      </a:lnSpc>
                      <a:spcAft>
                        <a:spcPts val="600"/>
                      </a:spcAft>
                    </a:pPr>
                    <a:r>
                      <a:rPr lang="cs-CZ" sz="1100" dirty="0">
                        <a:effectLst/>
                        <a:latin typeface="Times New Roman"/>
                        <a:ea typeface="Times New Roman"/>
                      </a:rPr>
                      <a:t>    Procesy, </a:t>
                    </a:r>
                    <a:r>
                      <a:rPr lang="cs-CZ" sz="1100" dirty="0" smtClean="0">
                        <a:effectLst/>
                        <a:latin typeface="Times New Roman"/>
                        <a:ea typeface="Times New Roman"/>
                      </a:rPr>
                      <a:t>personalistika	                Odvětvová </a:t>
                    </a:r>
                    <a:r>
                      <a:rPr lang="cs-CZ" sz="1100" dirty="0">
                        <a:effectLst/>
                        <a:latin typeface="Times New Roman"/>
                        <a:ea typeface="Times New Roman"/>
                      </a:rPr>
                      <a:t>řešení, EIS simulace</a:t>
                    </a:r>
                    <a:endParaRPr lang="cs-CZ" sz="1200" dirty="0">
                      <a:effectLst/>
                      <a:latin typeface="Times New Roman"/>
                      <a:ea typeface="Times New Roman"/>
                    </a:endParaRPr>
                  </a:p>
                </p:txBody>
              </p:sp>
            </p:grpSp>
            <p:sp>
              <p:nvSpPr>
                <p:cNvPr id="14" name="Text Box 55"/>
                <p:cNvSpPr txBox="1">
                  <a:spLocks noChangeArrowheads="1"/>
                </p:cNvSpPr>
                <p:nvPr/>
              </p:nvSpPr>
              <p:spPr bwMode="auto">
                <a:xfrm>
                  <a:off x="3248" y="11041"/>
                  <a:ext cx="6249" cy="40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 algn="just">
                    <a:lnSpc>
                      <a:spcPct val="150000"/>
                    </a:lnSpc>
                    <a:spcAft>
                      <a:spcPts val="600"/>
                    </a:spcAft>
                  </a:pPr>
                  <a:r>
                    <a:rPr lang="cs-CZ" sz="1100" dirty="0">
                      <a:effectLst/>
                      <a:latin typeface="Times New Roman"/>
                      <a:ea typeface="Times New Roman"/>
                    </a:rPr>
                    <a:t>CRM, SCM	                         </a:t>
                  </a:r>
                  <a:r>
                    <a:rPr lang="cs-CZ" sz="1100" dirty="0" smtClean="0">
                      <a:effectLst/>
                      <a:latin typeface="Times New Roman"/>
                      <a:ea typeface="Times New Roman"/>
                    </a:rPr>
                    <a:t>E-</a:t>
                  </a:r>
                  <a:r>
                    <a:rPr lang="cs-CZ" sz="1100" dirty="0" err="1" smtClean="0">
                      <a:effectLst/>
                      <a:latin typeface="Times New Roman"/>
                      <a:ea typeface="Times New Roman"/>
                    </a:rPr>
                    <a:t>commerce</a:t>
                  </a:r>
                  <a:r>
                    <a:rPr lang="cs-CZ" sz="1100" dirty="0" smtClean="0">
                      <a:effectLst/>
                      <a:latin typeface="Times New Roman"/>
                      <a:ea typeface="Times New Roman"/>
                    </a:rPr>
                    <a:t>      </a:t>
                  </a:r>
                  <a:r>
                    <a:rPr lang="cs-CZ" sz="1100" dirty="0">
                      <a:effectLst/>
                      <a:latin typeface="Times New Roman"/>
                      <a:ea typeface="Times New Roman"/>
                    </a:rPr>
                    <a:t>	                       </a:t>
                  </a:r>
                  <a:r>
                    <a:rPr lang="cs-CZ" sz="1100" dirty="0" smtClean="0">
                      <a:effectLst/>
                      <a:latin typeface="Times New Roman"/>
                      <a:ea typeface="Times New Roman"/>
                    </a:rPr>
                    <a:t>         APS</a:t>
                  </a:r>
                  <a:r>
                    <a:rPr lang="cs-CZ" sz="1100" dirty="0">
                      <a:effectLst/>
                      <a:latin typeface="Times New Roman"/>
                      <a:ea typeface="Times New Roman"/>
                    </a:rPr>
                    <a:t>, MIS</a:t>
                  </a:r>
                  <a:endParaRPr lang="cs-CZ" sz="1200" dirty="0">
                    <a:effectLst/>
                    <a:latin typeface="Times New Roman"/>
                    <a:ea typeface="Times New Roman"/>
                  </a:endParaRPr>
                </a:p>
              </p:txBody>
            </p:sp>
          </p:grpSp>
          <p:sp>
            <p:nvSpPr>
              <p:cNvPr id="12" name="Text Box 56"/>
              <p:cNvSpPr txBox="1">
                <a:spLocks noChangeArrowheads="1"/>
              </p:cNvSpPr>
              <p:nvPr/>
            </p:nvSpPr>
            <p:spPr bwMode="auto">
              <a:xfrm>
                <a:off x="2866" y="11493"/>
                <a:ext cx="6915" cy="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ctr">
                  <a:lnSpc>
                    <a:spcPct val="150000"/>
                  </a:lnSpc>
                  <a:spcAft>
                    <a:spcPts val="600"/>
                  </a:spcAft>
                </a:pPr>
                <a:r>
                  <a:rPr lang="cs-CZ" sz="1100" dirty="0">
                    <a:effectLst/>
                    <a:latin typeface="Times New Roman"/>
                    <a:ea typeface="Times New Roman"/>
                  </a:rPr>
                  <a:t>C-</a:t>
                </a:r>
                <a:r>
                  <a:rPr lang="cs-CZ" sz="1100" dirty="0" err="1">
                    <a:effectLst/>
                    <a:latin typeface="Times New Roman"/>
                    <a:ea typeface="Times New Roman"/>
                  </a:rPr>
                  <a:t>commerce</a:t>
                </a:r>
                <a:r>
                  <a:rPr lang="cs-CZ" sz="1100" dirty="0">
                    <a:effectLst/>
                    <a:latin typeface="Times New Roman"/>
                    <a:ea typeface="Times New Roman"/>
                  </a:rPr>
                  <a:t> (</a:t>
                </a:r>
                <a:r>
                  <a:rPr lang="cs-CZ" sz="1100" dirty="0" err="1">
                    <a:effectLst/>
                    <a:latin typeface="Times New Roman"/>
                    <a:ea typeface="Times New Roman"/>
                  </a:rPr>
                  <a:t>Collaboratinve</a:t>
                </a:r>
                <a:r>
                  <a:rPr lang="cs-CZ" sz="1100" dirty="0">
                    <a:effectLst/>
                    <a:latin typeface="Times New Roman"/>
                    <a:ea typeface="Times New Roman"/>
                  </a:rPr>
                  <a:t>)		</a:t>
                </a:r>
                <a:r>
                  <a:rPr lang="cs-CZ" sz="1100" dirty="0" smtClean="0">
                    <a:effectLst/>
                    <a:latin typeface="Times New Roman"/>
                    <a:ea typeface="Times New Roman"/>
                  </a:rPr>
                  <a:t>EIS </a:t>
                </a:r>
                <a:r>
                  <a:rPr lang="cs-CZ" sz="1100" dirty="0">
                    <a:effectLst/>
                    <a:latin typeface="Times New Roman"/>
                    <a:ea typeface="Times New Roman"/>
                  </a:rPr>
                  <a:t>(</a:t>
                </a:r>
                <a:r>
                  <a:rPr lang="cs-CZ" sz="1100" dirty="0" err="1">
                    <a:effectLst/>
                    <a:latin typeface="Times New Roman"/>
                    <a:ea typeface="Times New Roman"/>
                  </a:rPr>
                  <a:t>Enterprise</a:t>
                </a:r>
                <a:r>
                  <a:rPr lang="cs-CZ" sz="1100" dirty="0">
                    <a:effectLst/>
                    <a:latin typeface="Times New Roman"/>
                    <a:ea typeface="Times New Roman"/>
                  </a:rPr>
                  <a:t> </a:t>
                </a:r>
                <a:r>
                  <a:rPr lang="cs-CZ" sz="1100" dirty="0" err="1">
                    <a:effectLst/>
                    <a:latin typeface="Times New Roman"/>
                    <a:ea typeface="Times New Roman"/>
                  </a:rPr>
                  <a:t>Information</a:t>
                </a:r>
                <a:r>
                  <a:rPr lang="cs-CZ" sz="1100" dirty="0">
                    <a:effectLst/>
                    <a:latin typeface="Times New Roman"/>
                    <a:ea typeface="Times New Roman"/>
                  </a:rPr>
                  <a:t> </a:t>
                </a:r>
                <a:r>
                  <a:rPr lang="cs-CZ" sz="1100" dirty="0" err="1">
                    <a:effectLst/>
                    <a:latin typeface="Times New Roman"/>
                    <a:ea typeface="Times New Roman"/>
                  </a:rPr>
                  <a:t>Portal</a:t>
                </a:r>
                <a:r>
                  <a:rPr lang="cs-CZ" sz="1100" dirty="0">
                    <a:effectLst/>
                    <a:latin typeface="Times New Roman"/>
                    <a:ea typeface="Times New Roman"/>
                  </a:rPr>
                  <a:t>)</a:t>
                </a:r>
                <a:endParaRPr lang="cs-CZ" sz="1200" dirty="0">
                  <a:effectLst/>
                  <a:latin typeface="Times New Roman"/>
                  <a:ea typeface="Times New Roman"/>
                </a:endParaRPr>
              </a:p>
            </p:txBody>
          </p:sp>
        </p:grpSp>
        <p:sp>
          <p:nvSpPr>
            <p:cNvPr id="10" name="Text Box 57"/>
            <p:cNvSpPr txBox="1">
              <a:spLocks noChangeArrowheads="1"/>
            </p:cNvSpPr>
            <p:nvPr/>
          </p:nvSpPr>
          <p:spPr bwMode="auto">
            <a:xfrm>
              <a:off x="2593" y="11875"/>
              <a:ext cx="7515" cy="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cs-CZ" sz="1100">
                  <a:effectLst/>
                  <a:latin typeface="Times New Roman"/>
                  <a:ea typeface="Times New Roman"/>
                </a:rPr>
                <a:t>BPM (Business Process Management)</a:t>
              </a:r>
              <a:endParaRPr lang="cs-CZ" sz="1200">
                <a:effectLst/>
                <a:latin typeface="Times New Roman"/>
                <a:ea typeface="Times New Roman"/>
              </a:endParaRPr>
            </a:p>
          </p:txBody>
        </p:sp>
      </p:grpSp>
      <p:sp>
        <p:nvSpPr>
          <p:cNvPr id="37" name="Nadpis 1"/>
          <p:cNvSpPr txBox="1">
            <a:spLocks/>
          </p:cNvSpPr>
          <p:nvPr/>
        </p:nvSpPr>
        <p:spPr>
          <a:xfrm>
            <a:off x="988460" y="705814"/>
            <a:ext cx="7024744" cy="778970"/>
          </a:xfrm>
          <a:prstGeom prst="rect">
            <a:avLst/>
          </a:prstGeom>
        </p:spPr>
        <p:txBody>
          <a:bodyPr>
            <a:normAutofit fontScale="67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cs-CZ" dirty="0" smtClean="0"/>
              <a:t>Vývoj IS z hlediska sjednocení podnikových procesů</a:t>
            </a:r>
            <a:endParaRPr lang="cs-CZ" dirty="0"/>
          </a:p>
        </p:txBody>
      </p:sp>
      <p:sp>
        <p:nvSpPr>
          <p:cNvPr id="38" name="Zástupný symbol pro číslo snímku 3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771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73144"/>
          </a:xfrm>
        </p:spPr>
        <p:txBody>
          <a:bodyPr>
            <a:noAutofit/>
          </a:bodyPr>
          <a:lstStyle/>
          <a:p>
            <a:r>
              <a:rPr lang="cs-CZ" sz="2800" dirty="0" smtClean="0"/>
              <a:t>Změny v integraci a funkční orientaci SW v podnikovém desetiletí</a:t>
            </a:r>
            <a:endParaRPr lang="cs-CZ" sz="2800" dirty="0"/>
          </a:p>
        </p:txBody>
      </p:sp>
      <p:pic>
        <p:nvPicPr>
          <p:cNvPr id="4" name="Picture 2" descr="http://www.utb.cz/uploads/loga/fai_logo_cz_cmy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27384"/>
            <a:ext cx="2703165" cy="63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1010942"/>
              </p:ext>
            </p:extLst>
          </p:nvPr>
        </p:nvGraphicFramePr>
        <p:xfrm>
          <a:off x="1619672" y="2564904"/>
          <a:ext cx="5671185" cy="28745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8715"/>
                <a:gridCol w="2162175"/>
                <a:gridCol w="236029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>
                          <a:effectLst/>
                        </a:rPr>
                        <a:t>Změny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>
                          <a:effectLst/>
                        </a:rPr>
                        <a:t>orientace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>
                          <a:effectLst/>
                        </a:rPr>
                        <a:t>Po roce 1990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>
                          <a:effectLst/>
                        </a:rPr>
                        <a:t>Po roce 2000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100">
                          <a:effectLst/>
                        </a:rPr>
                        <a:t>Integrace SW nástrojů v podnicích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/>
                        <a:buChar char=""/>
                      </a:pPr>
                      <a:r>
                        <a:rPr lang="cs-CZ" sz="1100">
                          <a:effectLst/>
                        </a:rPr>
                        <a:t>integrace uvnitř podniku mezi jednotlivci a odděleními</a:t>
                      </a:r>
                      <a:endParaRPr lang="cs-CZ" sz="1200">
                        <a:effectLst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/>
                        <a:buChar char=""/>
                      </a:pPr>
                      <a:r>
                        <a:rPr lang="cs-CZ" sz="1100">
                          <a:effectLst/>
                        </a:rPr>
                        <a:t>integrace finančních a logistických podnikových procesů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/>
                        <a:buChar char=""/>
                      </a:pPr>
                      <a:r>
                        <a:rPr lang="cs-CZ" sz="1100">
                          <a:effectLst/>
                        </a:rPr>
                        <a:t>integrace vně podniku v rámci sítě zákazníků a dodavatelů (partnerů)</a:t>
                      </a:r>
                      <a:endParaRPr lang="cs-CZ" sz="1200">
                        <a:effectLst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/>
                        <a:buChar char=""/>
                      </a:pPr>
                      <a:r>
                        <a:rPr lang="cs-CZ" sz="1100">
                          <a:effectLst/>
                        </a:rPr>
                        <a:t>integrace do sítě a společenství podniků</a:t>
                      </a:r>
                      <a:endParaRPr lang="cs-CZ" sz="1200">
                        <a:effectLst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/>
                        <a:buChar char=""/>
                      </a:pPr>
                      <a:r>
                        <a:rPr lang="cs-CZ" sz="1100">
                          <a:effectLst/>
                        </a:rPr>
                        <a:t>integrace v rámci e-businessu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100">
                          <a:effectLst/>
                        </a:rPr>
                        <a:t>Funkčnosti SW nástrojů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/>
                        <a:buChar char=""/>
                      </a:pPr>
                      <a:r>
                        <a:rPr lang="cs-CZ" sz="1100">
                          <a:effectLst/>
                        </a:rPr>
                        <a:t>řízení výrobních zakázek v podniku</a:t>
                      </a:r>
                      <a:endParaRPr lang="cs-CZ" sz="1200">
                        <a:effectLst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/>
                        <a:buChar char=""/>
                      </a:pPr>
                      <a:r>
                        <a:rPr lang="cs-CZ" sz="1100">
                          <a:effectLst/>
                        </a:rPr>
                        <a:t>řízení vnitropodnikové logistiky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/>
                        <a:buChar char=""/>
                      </a:pPr>
                      <a:r>
                        <a:rPr lang="cs-CZ" sz="1100" dirty="0">
                          <a:effectLst/>
                        </a:rPr>
                        <a:t>řízení dodávek produktů a služeb v rámci komplexního logistického řetězce</a:t>
                      </a:r>
                      <a:endParaRPr lang="cs-CZ" sz="1200" dirty="0">
                        <a:effectLst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/>
                        <a:buChar char=""/>
                      </a:pPr>
                      <a:r>
                        <a:rPr lang="cs-CZ" sz="1100" dirty="0">
                          <a:effectLst/>
                        </a:rPr>
                        <a:t>řízení vztahu se zákazníky</a:t>
                      </a:r>
                      <a:endParaRPr lang="cs-CZ" sz="1200" dirty="0">
                        <a:effectLst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Symbol"/>
                        <a:buChar char=""/>
                      </a:pPr>
                      <a:r>
                        <a:rPr lang="cs-CZ" sz="1100" dirty="0">
                          <a:effectLst/>
                        </a:rPr>
                        <a:t>řízení výroby</a:t>
                      </a:r>
                      <a:endParaRPr lang="cs-CZ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1708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ERP systém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43492" y="2323652"/>
            <a:ext cx="6777317" cy="3697636"/>
          </a:xfrm>
        </p:spPr>
        <p:txBody>
          <a:bodyPr>
            <a:normAutofit fontScale="62500" lnSpcReduction="20000"/>
          </a:bodyPr>
          <a:lstStyle/>
          <a:p>
            <a:r>
              <a:rPr lang="cs-CZ" b="1" dirty="0" smtClean="0"/>
              <a:t>ERP</a:t>
            </a:r>
            <a:r>
              <a:rPr lang="cs-CZ" dirty="0" smtClean="0"/>
              <a:t> (</a:t>
            </a:r>
            <a:r>
              <a:rPr lang="cs-CZ" dirty="0" err="1"/>
              <a:t>Enterprise</a:t>
            </a:r>
            <a:r>
              <a:rPr lang="cs-CZ" dirty="0"/>
              <a:t> </a:t>
            </a:r>
            <a:r>
              <a:rPr lang="cs-CZ" dirty="0" err="1"/>
              <a:t>Resource</a:t>
            </a:r>
            <a:r>
              <a:rPr lang="cs-CZ" dirty="0"/>
              <a:t> </a:t>
            </a:r>
            <a:r>
              <a:rPr lang="cs-CZ" dirty="0" err="1"/>
              <a:t>Planning</a:t>
            </a:r>
            <a:r>
              <a:rPr lang="cs-CZ" dirty="0" smtClean="0"/>
              <a:t>):</a:t>
            </a:r>
          </a:p>
          <a:p>
            <a:pPr lvl="1"/>
            <a:r>
              <a:rPr lang="cs-CZ" dirty="0" smtClean="0"/>
              <a:t>je </a:t>
            </a:r>
            <a:r>
              <a:rPr lang="cs-CZ" dirty="0"/>
              <a:t>typ aplikace, resp. typ </a:t>
            </a:r>
            <a:r>
              <a:rPr lang="cs-CZ" i="1" dirty="0"/>
              <a:t>aplikačního </a:t>
            </a:r>
            <a:r>
              <a:rPr lang="cs-CZ" i="1" dirty="0" smtClean="0"/>
              <a:t>softwaru</a:t>
            </a:r>
            <a:r>
              <a:rPr lang="cs-CZ" dirty="0" smtClean="0"/>
              <a:t>;</a:t>
            </a:r>
          </a:p>
          <a:p>
            <a:pPr lvl="1"/>
            <a:r>
              <a:rPr lang="cs-CZ" dirty="0" smtClean="0"/>
              <a:t>znamená </a:t>
            </a:r>
            <a:r>
              <a:rPr lang="cs-CZ" i="1" dirty="0"/>
              <a:t>plánování podnikových </a:t>
            </a:r>
            <a:r>
              <a:rPr lang="cs-CZ" i="1" dirty="0" smtClean="0"/>
              <a:t>zdrojů;</a:t>
            </a:r>
          </a:p>
          <a:p>
            <a:pPr lvl="1"/>
            <a:r>
              <a:rPr lang="cs-CZ" dirty="0" smtClean="0"/>
              <a:t>patří </a:t>
            </a:r>
            <a:r>
              <a:rPr lang="cs-CZ" dirty="0"/>
              <a:t>mezi celopodnikové transakční aplikace vybudované na jedné platformě, se zaměřením na fungování celého </a:t>
            </a:r>
            <a:r>
              <a:rPr lang="cs-CZ" dirty="0" smtClean="0"/>
              <a:t>podniku;</a:t>
            </a:r>
          </a:p>
          <a:p>
            <a:pPr lvl="1"/>
            <a:r>
              <a:rPr lang="cs-CZ" dirty="0" smtClean="0"/>
              <a:t>pokrývá </a:t>
            </a:r>
            <a:r>
              <a:rPr lang="cs-CZ" dirty="0"/>
              <a:t>většinu podnikových procesů a </a:t>
            </a:r>
            <a:r>
              <a:rPr lang="cs-CZ" dirty="0" smtClean="0"/>
              <a:t>funkcí =&gt; </a:t>
            </a:r>
            <a:r>
              <a:rPr lang="cs-CZ" dirty="0"/>
              <a:t>podniky uskutečňují většinu obchodních, finančních a ostatních </a:t>
            </a:r>
            <a:r>
              <a:rPr lang="cs-CZ" dirty="0" smtClean="0"/>
              <a:t>transakcí.</a:t>
            </a:r>
          </a:p>
          <a:p>
            <a:pPr marL="365760" lvl="1" indent="0">
              <a:buNone/>
            </a:pPr>
            <a:endParaRPr lang="cs-CZ" dirty="0" smtClean="0"/>
          </a:p>
          <a:p>
            <a:r>
              <a:rPr lang="cs-CZ" b="1" dirty="0" smtClean="0"/>
              <a:t>Hlavní vlastností </a:t>
            </a:r>
            <a:r>
              <a:rPr lang="cs-CZ" dirty="0"/>
              <a:t>je </a:t>
            </a:r>
            <a:r>
              <a:rPr lang="cs-CZ" b="1" dirty="0"/>
              <a:t>schopnost automatizovat a sjednocovat podnikové procesy</a:t>
            </a:r>
            <a:r>
              <a:rPr lang="cs-CZ" dirty="0"/>
              <a:t>, kterými jsou:</a:t>
            </a:r>
          </a:p>
          <a:p>
            <a:pPr lvl="1"/>
            <a:r>
              <a:rPr lang="cs-CZ" dirty="0"/>
              <a:t>výroba,</a:t>
            </a:r>
          </a:p>
          <a:p>
            <a:pPr lvl="1"/>
            <a:r>
              <a:rPr lang="cs-CZ" dirty="0"/>
              <a:t>logistika,</a:t>
            </a:r>
          </a:p>
          <a:p>
            <a:pPr lvl="1"/>
            <a:r>
              <a:rPr lang="cs-CZ" dirty="0" smtClean="0"/>
              <a:t>ekonomika</a:t>
            </a:r>
            <a:r>
              <a:rPr lang="cs-CZ" dirty="0"/>
              <a:t>, finance a účetnictví,</a:t>
            </a:r>
          </a:p>
          <a:p>
            <a:pPr lvl="1"/>
            <a:r>
              <a:rPr lang="cs-CZ" dirty="0" smtClean="0"/>
              <a:t>projektové </a:t>
            </a:r>
            <a:r>
              <a:rPr lang="cs-CZ" dirty="0"/>
              <a:t>řízení</a:t>
            </a:r>
          </a:p>
          <a:p>
            <a:pPr lvl="1"/>
            <a:r>
              <a:rPr lang="cs-CZ" dirty="0" smtClean="0"/>
              <a:t>personalistika</a:t>
            </a:r>
            <a:r>
              <a:rPr lang="cs-CZ" dirty="0"/>
              <a:t>,</a:t>
            </a:r>
          </a:p>
          <a:p>
            <a:pPr lvl="1"/>
            <a:r>
              <a:rPr lang="cs-CZ" dirty="0" smtClean="0"/>
              <a:t>řízení </a:t>
            </a:r>
            <a:r>
              <a:rPr lang="cs-CZ" dirty="0"/>
              <a:t>dodavatelského a odběratelského řetězce a</a:t>
            </a:r>
          </a:p>
          <a:p>
            <a:pPr lvl="1"/>
            <a:r>
              <a:rPr lang="cs-CZ" dirty="0" smtClean="0"/>
              <a:t>řízení </a:t>
            </a:r>
            <a:r>
              <a:rPr lang="cs-CZ" dirty="0"/>
              <a:t>lidských zdrojů</a:t>
            </a:r>
            <a:r>
              <a:rPr lang="cs-CZ" dirty="0" smtClean="0"/>
              <a:t>.</a:t>
            </a:r>
            <a:endParaRPr lang="cs-CZ" dirty="0"/>
          </a:p>
        </p:txBody>
      </p:sp>
      <p:pic>
        <p:nvPicPr>
          <p:cNvPr id="4" name="Picture 2" descr="http://www.utb.cz/uploads/loga/fai_logo_cz_cmy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27384"/>
            <a:ext cx="2703165" cy="63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2" name="Picture 2" descr="http://www.acutedata.com/wp/wp-content/uploads/2012/12/ERP-Software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3754" y="4437112"/>
            <a:ext cx="3282702" cy="2036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26599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ERP systém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1"/>
            <a:endParaRPr lang="cs-CZ" dirty="0" smtClean="0"/>
          </a:p>
          <a:p>
            <a:r>
              <a:rPr lang="cs-CZ" b="1" dirty="0" smtClean="0"/>
              <a:t>Dalšími vlastnostmi jsou:</a:t>
            </a:r>
          </a:p>
          <a:p>
            <a:pPr lvl="1"/>
            <a:r>
              <a:rPr lang="cs-CZ" dirty="0"/>
              <a:t>sdílet a zpracovávat společná data v rámci celého podniku</a:t>
            </a:r>
            <a:r>
              <a:rPr lang="cs-CZ" dirty="0" smtClean="0"/>
              <a:t>,</a:t>
            </a:r>
          </a:p>
          <a:p>
            <a:pPr lvl="1"/>
            <a:r>
              <a:rPr lang="cs-CZ" dirty="0" smtClean="0"/>
              <a:t>zpracovávat </a:t>
            </a:r>
            <a:r>
              <a:rPr lang="cs-CZ" dirty="0"/>
              <a:t>a sdílet informace v reálném čase a </a:t>
            </a:r>
            <a:endParaRPr lang="cs-CZ" dirty="0" smtClean="0"/>
          </a:p>
          <a:p>
            <a:pPr lvl="1"/>
            <a:r>
              <a:rPr lang="cs-CZ" dirty="0" smtClean="0"/>
              <a:t>zpracovávat </a:t>
            </a:r>
            <a:r>
              <a:rPr lang="cs-CZ" dirty="0"/>
              <a:t>historické </a:t>
            </a:r>
            <a:r>
              <a:rPr lang="cs-CZ" dirty="0" smtClean="0"/>
              <a:t>údaje.</a:t>
            </a:r>
          </a:p>
          <a:p>
            <a:pPr lvl="1"/>
            <a:endParaRPr lang="cs-CZ" dirty="0" smtClean="0"/>
          </a:p>
          <a:p>
            <a:r>
              <a:rPr lang="cs-CZ" b="1" dirty="0" smtClean="0"/>
              <a:t>Dnešní ERP systémy začleňují</a:t>
            </a:r>
            <a:r>
              <a:rPr lang="cs-CZ" dirty="0" smtClean="0"/>
              <a:t> tyto </a:t>
            </a:r>
            <a:r>
              <a:rPr lang="cs-CZ" b="1" dirty="0" smtClean="0"/>
              <a:t>aplikace</a:t>
            </a:r>
            <a:r>
              <a:rPr lang="cs-CZ" dirty="0" smtClean="0"/>
              <a:t> a </a:t>
            </a:r>
            <a:r>
              <a:rPr lang="cs-CZ" b="1" dirty="0" smtClean="0"/>
              <a:t>nástroje pro</a:t>
            </a:r>
            <a:r>
              <a:rPr lang="cs-CZ" dirty="0" smtClean="0"/>
              <a:t>:</a:t>
            </a:r>
          </a:p>
          <a:p>
            <a:pPr lvl="1"/>
            <a:r>
              <a:rPr lang="cs-CZ" dirty="0"/>
              <a:t>ř</a:t>
            </a:r>
            <a:r>
              <a:rPr lang="cs-CZ" dirty="0" smtClean="0"/>
              <a:t>ízení podnikových toků (</a:t>
            </a:r>
            <a:r>
              <a:rPr lang="cs-CZ" dirty="0" err="1" smtClean="0"/>
              <a:t>workflow</a:t>
            </a:r>
            <a:r>
              <a:rPr lang="cs-CZ" dirty="0" smtClean="0"/>
              <a:t>),</a:t>
            </a:r>
          </a:p>
          <a:p>
            <a:pPr lvl="1"/>
            <a:r>
              <a:rPr lang="cs-CZ" dirty="0"/>
              <a:t>a</a:t>
            </a:r>
            <a:r>
              <a:rPr lang="cs-CZ" dirty="0" smtClean="0"/>
              <a:t>nalytické aplikace,</a:t>
            </a:r>
          </a:p>
          <a:p>
            <a:pPr lvl="1"/>
            <a:r>
              <a:rPr lang="cs-CZ" dirty="0"/>
              <a:t>p</a:t>
            </a:r>
            <a:r>
              <a:rPr lang="cs-CZ" dirty="0" smtClean="0"/>
              <a:t>odpora portálových řešení apod.</a:t>
            </a:r>
          </a:p>
          <a:p>
            <a:pPr lvl="1"/>
            <a:endParaRPr lang="cs-CZ" dirty="0" smtClean="0"/>
          </a:p>
          <a:p>
            <a:r>
              <a:rPr lang="cs-CZ" dirty="0" smtClean="0"/>
              <a:t>Spojením podniku a podnikového IS s okolím vzniklo rozšíření </a:t>
            </a:r>
            <a:r>
              <a:rPr lang="cs-CZ" b="1" dirty="0" smtClean="0"/>
              <a:t>ERP II</a:t>
            </a:r>
            <a:r>
              <a:rPr lang="cs-CZ" dirty="0" smtClean="0"/>
              <a:t>.</a:t>
            </a:r>
          </a:p>
          <a:p>
            <a:r>
              <a:rPr lang="cs-CZ" b="1" dirty="0" smtClean="0"/>
              <a:t>Cílem dodavatelů</a:t>
            </a:r>
            <a:r>
              <a:rPr lang="cs-CZ" dirty="0" smtClean="0"/>
              <a:t> ERP systémů </a:t>
            </a:r>
            <a:r>
              <a:rPr lang="cs-CZ" b="1" dirty="0" smtClean="0"/>
              <a:t>je vytvořit balíček</a:t>
            </a:r>
            <a:r>
              <a:rPr lang="cs-CZ" dirty="0" smtClean="0"/>
              <a:t>, který </a:t>
            </a:r>
            <a:r>
              <a:rPr lang="cs-CZ" b="1" dirty="0" smtClean="0"/>
              <a:t>pokryje</a:t>
            </a:r>
            <a:r>
              <a:rPr lang="cs-CZ" dirty="0" smtClean="0"/>
              <a:t> svou funkcionalitou </a:t>
            </a:r>
            <a:r>
              <a:rPr lang="cs-CZ" b="1" dirty="0" smtClean="0"/>
              <a:t>potřeby podniky</a:t>
            </a:r>
            <a:r>
              <a:rPr lang="cs-CZ" dirty="0" smtClean="0"/>
              <a:t>.</a:t>
            </a:r>
          </a:p>
          <a:p>
            <a:r>
              <a:rPr lang="cs-CZ" dirty="0" smtClean="0"/>
              <a:t>Předností je </a:t>
            </a:r>
            <a:r>
              <a:rPr lang="cs-CZ" b="1" dirty="0" smtClean="0"/>
              <a:t>integrita</a:t>
            </a:r>
            <a:r>
              <a:rPr lang="cs-CZ" dirty="0" smtClean="0"/>
              <a:t>, která ale může přinést i komplikace.</a:t>
            </a:r>
          </a:p>
          <a:p>
            <a:endParaRPr lang="cs-CZ" dirty="0"/>
          </a:p>
          <a:p>
            <a:endParaRPr lang="cs-CZ" dirty="0"/>
          </a:p>
        </p:txBody>
      </p:sp>
      <p:pic>
        <p:nvPicPr>
          <p:cNvPr id="4" name="Picture 2" descr="http://www.utb.cz/uploads/loga/fai_logo_cz_cmy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27384"/>
            <a:ext cx="2703165" cy="63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72034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Modulární rozšíření ERP systémů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62500" lnSpcReduction="20000"/>
          </a:bodyPr>
          <a:lstStyle/>
          <a:p>
            <a:r>
              <a:rPr lang="cs-CZ" b="1" dirty="0"/>
              <a:t>ERP systém je chápán ve </a:t>
            </a:r>
            <a:r>
              <a:rPr lang="cs-CZ" b="1" dirty="0" smtClean="0"/>
              <a:t>dvou </a:t>
            </a:r>
            <a:r>
              <a:rPr lang="cs-CZ" b="1" dirty="0"/>
              <a:t>smyslech</a:t>
            </a:r>
            <a:r>
              <a:rPr lang="cs-CZ" b="1" dirty="0" smtClean="0"/>
              <a:t>:</a:t>
            </a:r>
          </a:p>
          <a:p>
            <a:endParaRPr lang="cs-CZ" b="1" dirty="0"/>
          </a:p>
          <a:p>
            <a:pPr marL="525780" indent="-457200">
              <a:buFont typeface="+mj-lt"/>
              <a:buAutoNum type="arabicPeriod"/>
            </a:pPr>
            <a:r>
              <a:rPr lang="cs-CZ" b="1" dirty="0"/>
              <a:t>Užší smysl: </a:t>
            </a:r>
            <a:r>
              <a:rPr lang="cs-CZ" dirty="0"/>
              <a:t>ERP systém zahrnuje integraci vnitropodnikových oblastí (výroba, logistika, finance a lidské zdroje).</a:t>
            </a:r>
          </a:p>
          <a:p>
            <a:pPr marL="525780" indent="-457200">
              <a:buFont typeface="+mj-lt"/>
              <a:buAutoNum type="arabicPeriod"/>
            </a:pPr>
            <a:endParaRPr lang="cs-CZ" dirty="0"/>
          </a:p>
          <a:p>
            <a:pPr marL="525780" indent="-457200">
              <a:buFont typeface="+mj-lt"/>
              <a:buAutoNum type="arabicPeriod"/>
            </a:pPr>
            <a:r>
              <a:rPr lang="cs-CZ" b="1" dirty="0"/>
              <a:t>Širší smysl: </a:t>
            </a:r>
            <a:r>
              <a:rPr lang="cs-CZ" dirty="0"/>
              <a:t>ERP systémy přímo zahrnují nebo jsou modulárně rozšířené o systémy:</a:t>
            </a:r>
          </a:p>
          <a:p>
            <a:pPr lvl="2"/>
            <a:r>
              <a:rPr lang="cs-CZ" b="1" dirty="0"/>
              <a:t>MIS</a:t>
            </a:r>
            <a:r>
              <a:rPr lang="cs-CZ" dirty="0"/>
              <a:t> nebo </a:t>
            </a:r>
            <a:r>
              <a:rPr lang="cs-CZ" b="1" dirty="0"/>
              <a:t>BI</a:t>
            </a:r>
            <a:r>
              <a:rPr lang="cs-CZ" dirty="0"/>
              <a:t>,</a:t>
            </a:r>
          </a:p>
          <a:p>
            <a:pPr lvl="2"/>
            <a:r>
              <a:rPr lang="cs-CZ" b="1" dirty="0"/>
              <a:t>SCM,</a:t>
            </a:r>
          </a:p>
          <a:p>
            <a:pPr lvl="2"/>
            <a:r>
              <a:rPr lang="cs-CZ" b="1" dirty="0"/>
              <a:t>CRM,</a:t>
            </a:r>
          </a:p>
          <a:p>
            <a:pPr lvl="2"/>
            <a:r>
              <a:rPr lang="cs-CZ" b="1" dirty="0"/>
              <a:t>APS.</a:t>
            </a:r>
            <a:endParaRPr lang="cs-CZ" dirty="0"/>
          </a:p>
          <a:p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cs-CZ" sz="1500" b="1" dirty="0" smtClean="0"/>
              <a:t>Holisticko-procesní pohled na IS:</a:t>
            </a:r>
          </a:p>
          <a:p>
            <a:endParaRPr lang="cs-CZ" dirty="0"/>
          </a:p>
        </p:txBody>
      </p:sp>
      <p:pic>
        <p:nvPicPr>
          <p:cNvPr id="4" name="Picture 2" descr="http://www.utb.cz/uploads/loga/fai_logo_cz_cmy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27384"/>
            <a:ext cx="2703165" cy="63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obrázek 9" descr="Holisticko-procesní pohled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803748"/>
            <a:ext cx="4190628" cy="256946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7509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Další modulární rozšíření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cs-CZ" b="1" dirty="0"/>
              <a:t>Komponenty pro realizaci elektronického </a:t>
            </a:r>
            <a:r>
              <a:rPr lang="cs-CZ" b="1" dirty="0" smtClean="0"/>
              <a:t>obchodu, se zaměřují na:</a:t>
            </a:r>
          </a:p>
          <a:p>
            <a:pPr lvl="1"/>
            <a:r>
              <a:rPr lang="cs-CZ" i="1" dirty="0"/>
              <a:t>Podnikový trh</a:t>
            </a:r>
            <a:r>
              <a:rPr lang="cs-CZ" b="1" i="1" dirty="0"/>
              <a:t> – </a:t>
            </a:r>
            <a:r>
              <a:rPr lang="cs-CZ" b="1" i="1" dirty="0" smtClean="0"/>
              <a:t>B2B.</a:t>
            </a:r>
          </a:p>
          <a:p>
            <a:pPr lvl="1"/>
            <a:r>
              <a:rPr lang="cs-CZ" i="1" dirty="0"/>
              <a:t>Zákaznický trh – </a:t>
            </a:r>
            <a:r>
              <a:rPr lang="cs-CZ" b="1" i="1" dirty="0" smtClean="0"/>
              <a:t>B2C.</a:t>
            </a:r>
          </a:p>
          <a:p>
            <a:pPr lvl="1"/>
            <a:r>
              <a:rPr lang="cs-CZ" i="1" dirty="0"/>
              <a:t>Zásobování – </a:t>
            </a:r>
            <a:r>
              <a:rPr lang="cs-CZ" b="1" i="1" dirty="0" smtClean="0"/>
              <a:t>e-</a:t>
            </a:r>
            <a:r>
              <a:rPr lang="cs-CZ" b="1" i="1" dirty="0" err="1" smtClean="0"/>
              <a:t>procurement</a:t>
            </a:r>
            <a:r>
              <a:rPr lang="cs-CZ" b="1" i="1" dirty="0"/>
              <a:t>.</a:t>
            </a:r>
            <a:endParaRPr lang="cs-CZ" b="1" i="1" dirty="0" smtClean="0"/>
          </a:p>
          <a:p>
            <a:pPr lvl="1"/>
            <a:r>
              <a:rPr lang="cs-CZ" i="1" dirty="0"/>
              <a:t>Podnikání pro vládu – </a:t>
            </a:r>
            <a:r>
              <a:rPr lang="cs-CZ" b="1" i="1" dirty="0" smtClean="0"/>
              <a:t>B2G.</a:t>
            </a:r>
          </a:p>
          <a:p>
            <a:pPr lvl="1"/>
            <a:endParaRPr lang="cs-CZ" b="1" i="1" dirty="0" smtClean="0"/>
          </a:p>
          <a:p>
            <a:r>
              <a:rPr lang="cs-CZ" b="1" dirty="0"/>
              <a:t>Rozšiřující aplikace zaměřené na </a:t>
            </a:r>
            <a:r>
              <a:rPr lang="cs-CZ" b="1" dirty="0" smtClean="0"/>
              <a:t>funkcionalitu:</a:t>
            </a:r>
          </a:p>
          <a:p>
            <a:pPr lvl="1"/>
            <a:r>
              <a:rPr lang="cs-CZ" b="1" dirty="0" smtClean="0"/>
              <a:t>PDM </a:t>
            </a:r>
            <a:r>
              <a:rPr lang="cs-CZ" dirty="0" smtClean="0"/>
              <a:t>– </a:t>
            </a:r>
            <a:r>
              <a:rPr lang="cs-CZ" dirty="0"/>
              <a:t>správa dat vztahujících se k výrobku.</a:t>
            </a:r>
          </a:p>
          <a:p>
            <a:pPr lvl="1"/>
            <a:r>
              <a:rPr lang="cs-CZ" b="1" dirty="0"/>
              <a:t>PLM</a:t>
            </a:r>
            <a:r>
              <a:rPr lang="cs-CZ" dirty="0"/>
              <a:t> </a:t>
            </a:r>
            <a:r>
              <a:rPr lang="cs-CZ" dirty="0" smtClean="0"/>
              <a:t>– </a:t>
            </a:r>
            <a:r>
              <a:rPr lang="cs-CZ" dirty="0"/>
              <a:t>řízení průběhu životního cyklu výrobku.</a:t>
            </a:r>
          </a:p>
          <a:p>
            <a:pPr lvl="1"/>
            <a:r>
              <a:rPr lang="cs-CZ" b="1" dirty="0"/>
              <a:t>SRM</a:t>
            </a:r>
            <a:r>
              <a:rPr lang="cs-CZ" dirty="0"/>
              <a:t> </a:t>
            </a:r>
            <a:r>
              <a:rPr lang="cs-CZ" dirty="0" smtClean="0"/>
              <a:t>– </a:t>
            </a:r>
            <a:r>
              <a:rPr lang="cs-CZ" dirty="0"/>
              <a:t>řízení vztahů s dodavateli.</a:t>
            </a:r>
          </a:p>
          <a:p>
            <a:pPr lvl="1"/>
            <a:r>
              <a:rPr lang="cs-CZ" b="1" dirty="0"/>
              <a:t>ERM</a:t>
            </a:r>
            <a:r>
              <a:rPr lang="cs-CZ" dirty="0"/>
              <a:t> </a:t>
            </a:r>
            <a:r>
              <a:rPr lang="cs-CZ" dirty="0" smtClean="0"/>
              <a:t>– </a:t>
            </a:r>
            <a:r>
              <a:rPr lang="cs-CZ" dirty="0"/>
              <a:t>řízení vztahů se </a:t>
            </a:r>
            <a:r>
              <a:rPr lang="cs-CZ" dirty="0" smtClean="0"/>
              <a:t>zaměstnanci.</a:t>
            </a:r>
            <a:endParaRPr lang="cs-CZ" i="1" dirty="0"/>
          </a:p>
          <a:p>
            <a:endParaRPr lang="cs-CZ" dirty="0" smtClean="0"/>
          </a:p>
        </p:txBody>
      </p:sp>
      <p:pic>
        <p:nvPicPr>
          <p:cNvPr id="4" name="Picture 2" descr="http://www.utb.cz/uploads/loga/fai_logo_cz_cmy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27384"/>
            <a:ext cx="2703165" cy="63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http://www.dotspiders.com/blog/images/blogImages/dec13/B2B-Busines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708920"/>
            <a:ext cx="2330958" cy="1555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16577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Rozdělení ERP systémů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43492" y="2323653"/>
            <a:ext cx="6777317" cy="1321371"/>
          </a:xfrm>
        </p:spPr>
        <p:txBody>
          <a:bodyPr>
            <a:normAutofit lnSpcReduction="10000"/>
          </a:bodyPr>
          <a:lstStyle/>
          <a:p>
            <a:pPr marL="342900" lvl="2" indent="-274320"/>
            <a:r>
              <a:rPr lang="cs-CZ" b="1" dirty="0"/>
              <a:t>Podle pokrytí klíčových oblastí podnikového </a:t>
            </a:r>
            <a:r>
              <a:rPr lang="cs-CZ" b="1" dirty="0" smtClean="0"/>
              <a:t>řízení</a:t>
            </a:r>
          </a:p>
          <a:p>
            <a:pPr marL="553212" lvl="3" indent="-274320"/>
            <a:r>
              <a:rPr lang="cs-CZ" dirty="0" err="1" smtClean="0"/>
              <a:t>All</a:t>
            </a:r>
            <a:r>
              <a:rPr lang="cs-CZ" dirty="0" smtClean="0"/>
              <a:t>-in-</a:t>
            </a:r>
            <a:r>
              <a:rPr lang="cs-CZ" dirty="0" err="1" smtClean="0"/>
              <a:t>One</a:t>
            </a:r>
            <a:r>
              <a:rPr lang="cs-CZ" dirty="0" smtClean="0"/>
              <a:t> ERP systémy,</a:t>
            </a:r>
          </a:p>
          <a:p>
            <a:pPr marL="553212" lvl="3" indent="-274320"/>
            <a:r>
              <a:rPr lang="cs-CZ" dirty="0" smtClean="0"/>
              <a:t>Best-</a:t>
            </a:r>
            <a:r>
              <a:rPr lang="cs-CZ" dirty="0" err="1" smtClean="0"/>
              <a:t>of</a:t>
            </a:r>
            <a:r>
              <a:rPr lang="cs-CZ" dirty="0" smtClean="0"/>
              <a:t>-</a:t>
            </a:r>
            <a:r>
              <a:rPr lang="cs-CZ" dirty="0" err="1" smtClean="0"/>
              <a:t>Breed</a:t>
            </a:r>
            <a:r>
              <a:rPr lang="cs-CZ" dirty="0" smtClean="0"/>
              <a:t> ERP systémy,</a:t>
            </a:r>
          </a:p>
          <a:p>
            <a:pPr marL="553212" lvl="3" indent="-274320"/>
            <a:r>
              <a:rPr lang="cs-CZ" dirty="0" smtClean="0"/>
              <a:t>Lite ERP systémy.</a:t>
            </a:r>
          </a:p>
          <a:p>
            <a:pPr marL="68580" lvl="2" indent="0">
              <a:buNone/>
            </a:pPr>
            <a:endParaRPr lang="cs-CZ" dirty="0"/>
          </a:p>
          <a:p>
            <a:pPr marL="68580" lvl="2" indent="0">
              <a:buNone/>
            </a:pPr>
            <a:endParaRPr lang="cs-CZ" dirty="0"/>
          </a:p>
          <a:p>
            <a:endParaRPr lang="cs-CZ" dirty="0"/>
          </a:p>
        </p:txBody>
      </p:sp>
      <p:pic>
        <p:nvPicPr>
          <p:cNvPr id="4" name="Picture 2" descr="http://www.utb.cz/uploads/loga/fai_logo_cz_cmy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27384"/>
            <a:ext cx="2703165" cy="63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8160524"/>
              </p:ext>
            </p:extLst>
          </p:nvPr>
        </p:nvGraphicFramePr>
        <p:xfrm>
          <a:off x="1907704" y="3861048"/>
          <a:ext cx="5667375" cy="22458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9180"/>
                <a:gridCol w="1438275"/>
                <a:gridCol w="1529715"/>
                <a:gridCol w="164020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>
                          <a:effectLst/>
                        </a:rPr>
                        <a:t>ERP systém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dirty="0">
                          <a:effectLst/>
                        </a:rPr>
                        <a:t>Charakteristika</a:t>
                      </a:r>
                      <a:endParaRPr lang="cs-CZ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>
                          <a:effectLst/>
                        </a:rPr>
                        <a:t>Výhody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>
                          <a:effectLst/>
                        </a:rPr>
                        <a:t>Nevýhody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>
                          <a:effectLst/>
                        </a:rPr>
                        <a:t>All-in-One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>
                          <a:effectLst/>
                        </a:rPr>
                        <a:t>Schopnost integrovat všechny interní procesy.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>
                          <a:effectLst/>
                        </a:rPr>
                        <a:t>Vysoká úroveň integrace dostačující většině podniků.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>
                          <a:effectLst/>
                        </a:rPr>
                        <a:t>Nižší detailní funkcionalita, nákladné přizpůsobování.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>
                          <a:effectLst/>
                        </a:rPr>
                        <a:t>Best-of-Breed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>
                          <a:effectLst/>
                        </a:rPr>
                        <a:t>Orientace na specifické obory nebo procesy.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>
                          <a:effectLst/>
                        </a:rPr>
                        <a:t>Špičková detailní funkcionalita nebo specializovaná oborová řešení.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>
                          <a:effectLst/>
                        </a:rPr>
                        <a:t>Obtížnější koordinace procesů, nutnost řešení více projektů.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>
                          <a:effectLst/>
                        </a:rPr>
                        <a:t>Lite ERP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>
                          <a:effectLst/>
                        </a:rPr>
                        <a:t>„Odlehčená“ verze standardního ERP řešení.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>
                          <a:effectLst/>
                        </a:rPr>
                        <a:t>Nižší cena, orientace na rychlou implementaci.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dirty="0">
                          <a:effectLst/>
                        </a:rPr>
                        <a:t>Omezení ve </a:t>
                      </a:r>
                      <a:r>
                        <a:rPr lang="cs-CZ" sz="1200" dirty="0" err="1">
                          <a:effectLst/>
                        </a:rPr>
                        <a:t>funkcio</a:t>
                      </a:r>
                      <a:r>
                        <a:rPr lang="cs-CZ" sz="1200" dirty="0">
                          <a:effectLst/>
                        </a:rPr>
                        <a:t>-nalitě, počtu uživatelů, přizpůsobování atd.</a:t>
                      </a:r>
                      <a:endParaRPr lang="cs-CZ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1305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43490" y="836712"/>
            <a:ext cx="7024744" cy="1143000"/>
          </a:xfrm>
        </p:spPr>
        <p:txBody>
          <a:bodyPr/>
          <a:lstStyle/>
          <a:p>
            <a:r>
              <a:rPr lang="cs-CZ" dirty="0"/>
              <a:t>Rozdělení ERP systémů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43492" y="2060849"/>
            <a:ext cx="6777317" cy="1728192"/>
          </a:xfrm>
        </p:spPr>
        <p:txBody>
          <a:bodyPr>
            <a:normAutofit fontScale="77500" lnSpcReduction="20000"/>
          </a:bodyPr>
          <a:lstStyle/>
          <a:p>
            <a:pPr marL="342900" lvl="2" indent="-274320"/>
            <a:r>
              <a:rPr lang="cs-CZ" b="1" dirty="0"/>
              <a:t>Podle velikosti podniku</a:t>
            </a:r>
          </a:p>
          <a:p>
            <a:pPr marL="822960" lvl="1" indent="-457200">
              <a:buFont typeface="+mj-lt"/>
              <a:buAutoNum type="arabicPeriod"/>
            </a:pPr>
            <a:r>
              <a:rPr lang="cs-CZ" b="1" dirty="0"/>
              <a:t>malé systémy </a:t>
            </a:r>
            <a:r>
              <a:rPr lang="cs-CZ" dirty="0"/>
              <a:t>– pro společnosti s 10 – 49 zaměstnanci,</a:t>
            </a:r>
          </a:p>
          <a:p>
            <a:pPr marL="822960" lvl="1" indent="-457200">
              <a:buFont typeface="+mj-lt"/>
              <a:buAutoNum type="arabicPeriod"/>
            </a:pPr>
            <a:r>
              <a:rPr lang="cs-CZ" b="1" dirty="0"/>
              <a:t>středně velké systémy</a:t>
            </a:r>
            <a:r>
              <a:rPr lang="cs-CZ" dirty="0"/>
              <a:t> – pro společnosti s 50 – 249 zaměstnanci,</a:t>
            </a:r>
          </a:p>
          <a:p>
            <a:pPr marL="822960" lvl="1" indent="-457200">
              <a:buFont typeface="+mj-lt"/>
              <a:buAutoNum type="arabicPeriod"/>
            </a:pPr>
            <a:r>
              <a:rPr lang="cs-CZ" b="1" dirty="0"/>
              <a:t>velké systémy</a:t>
            </a:r>
            <a:r>
              <a:rPr lang="cs-CZ" dirty="0"/>
              <a:t> – pro společnosti s 250 a více zaměstnanci</a:t>
            </a:r>
            <a:r>
              <a:rPr lang="cs-CZ" dirty="0" smtClean="0"/>
              <a:t>.</a:t>
            </a:r>
            <a:endParaRPr lang="cs-CZ" b="1" dirty="0" smtClean="0"/>
          </a:p>
          <a:p>
            <a:pPr marL="365760" lvl="1" indent="0">
              <a:buNone/>
            </a:pPr>
            <a:endParaRPr lang="cs-CZ" b="1" dirty="0" smtClean="0"/>
          </a:p>
          <a:p>
            <a:pPr marL="365760" lvl="1" indent="0" algn="ctr">
              <a:buNone/>
            </a:pPr>
            <a:r>
              <a:rPr lang="cs-CZ" b="1" dirty="0" smtClean="0"/>
              <a:t>Podniky používající ERP systémy členěné podle velikosti:</a:t>
            </a:r>
            <a:endParaRPr lang="cs-CZ" dirty="0" smtClean="0"/>
          </a:p>
        </p:txBody>
      </p:sp>
      <p:pic>
        <p:nvPicPr>
          <p:cNvPr id="4" name="Picture 2" descr="http://www.utb.cz/uploads/loga/fai_logo_cz_cmy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27384"/>
            <a:ext cx="2703165" cy="63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Graf 5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3"/>
          <a:stretch>
            <a:fillRect/>
          </a:stretch>
        </p:blipFill>
        <p:spPr bwMode="auto">
          <a:xfrm>
            <a:off x="2339753" y="3789040"/>
            <a:ext cx="4536504" cy="269976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66451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899592" y="548680"/>
            <a:ext cx="3384494" cy="1656184"/>
          </a:xfrm>
        </p:spPr>
        <p:txBody>
          <a:bodyPr>
            <a:normAutofit/>
          </a:bodyPr>
          <a:lstStyle/>
          <a:p>
            <a:r>
              <a:rPr lang="cs-CZ" dirty="0" smtClean="0"/>
              <a:t>Rozdělení ERP systémů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13"/>
          </p:nvPr>
        </p:nvSpPr>
        <p:spPr>
          <a:xfrm>
            <a:off x="899592" y="2313432"/>
            <a:ext cx="3313560" cy="3493008"/>
          </a:xfrm>
        </p:spPr>
        <p:txBody>
          <a:bodyPr>
            <a:normAutofit fontScale="85000" lnSpcReduction="20000"/>
          </a:bodyPr>
          <a:lstStyle/>
          <a:p>
            <a:pPr marL="342900" lvl="2" indent="-274320"/>
            <a:r>
              <a:rPr lang="cs-CZ" sz="2400" b="1" dirty="0"/>
              <a:t>Podle odvětví podnikání</a:t>
            </a:r>
          </a:p>
          <a:p>
            <a:pPr lvl="1"/>
            <a:r>
              <a:rPr lang="cs-CZ" dirty="0"/>
              <a:t>N</a:t>
            </a:r>
            <a:r>
              <a:rPr lang="cs-CZ" dirty="0" smtClean="0"/>
              <a:t>a </a:t>
            </a:r>
            <a:r>
              <a:rPr lang="cs-CZ" dirty="0"/>
              <a:t>českém trhu je velké uplatnění velkých a středních podniků, zabývající se </a:t>
            </a:r>
            <a:r>
              <a:rPr lang="cs-CZ" dirty="0" smtClean="0"/>
              <a:t>výrobou.</a:t>
            </a:r>
          </a:p>
          <a:p>
            <a:pPr lvl="1"/>
            <a:r>
              <a:rPr lang="cs-CZ" dirty="0" smtClean="0"/>
              <a:t>Tato </a:t>
            </a:r>
            <a:r>
              <a:rPr lang="cs-CZ" dirty="0"/>
              <a:t>oblast je pro zavedení ERP systémů </a:t>
            </a:r>
            <a:r>
              <a:rPr lang="cs-CZ" dirty="0" smtClean="0"/>
              <a:t>dominantní =&gt; využijí </a:t>
            </a:r>
            <a:r>
              <a:rPr lang="cs-CZ" dirty="0"/>
              <a:t>plnou funkcionalitu </a:t>
            </a:r>
            <a:r>
              <a:rPr lang="cs-CZ" dirty="0" smtClean="0"/>
              <a:t>systému. </a:t>
            </a:r>
          </a:p>
          <a:p>
            <a:pPr lvl="1"/>
            <a:r>
              <a:rPr lang="cs-CZ" dirty="0" smtClean="0"/>
              <a:t>Používají </a:t>
            </a:r>
            <a:r>
              <a:rPr lang="cs-CZ" dirty="0"/>
              <a:t>je i společnosti obchodní, finanční nebo i distribuční.</a:t>
            </a:r>
            <a:endParaRPr lang="cs-CZ" dirty="0"/>
          </a:p>
        </p:txBody>
      </p:sp>
      <p:pic>
        <p:nvPicPr>
          <p:cNvPr id="4" name="Picture 2" descr="http://www.utb.cz/uploads/loga/fai_logo_cz_cmy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27384"/>
            <a:ext cx="2703165" cy="63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Graf 5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4957" y="980727"/>
            <a:ext cx="4365188" cy="550579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Zástupný symbol pro číslo snímku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8094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Co očekávat od ERP systémů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43492" y="2323652"/>
            <a:ext cx="6777317" cy="3841652"/>
          </a:xfrm>
        </p:spPr>
        <p:txBody>
          <a:bodyPr>
            <a:normAutofit fontScale="70000" lnSpcReduction="20000"/>
          </a:bodyPr>
          <a:lstStyle/>
          <a:p>
            <a:r>
              <a:rPr lang="cs-CZ" b="1" dirty="0">
                <a:solidFill>
                  <a:schemeClr val="tx1"/>
                </a:solidFill>
              </a:rPr>
              <a:t>ERP systém by měl</a:t>
            </a:r>
            <a:r>
              <a:rPr lang="cs-CZ" dirty="0">
                <a:solidFill>
                  <a:schemeClr val="tx1"/>
                </a:solidFill>
              </a:rPr>
              <a:t>: pomoci k upevnění firemních procesů nebo podpořit zaměstnance při práci. </a:t>
            </a:r>
          </a:p>
          <a:p>
            <a:r>
              <a:rPr lang="cs-CZ" dirty="0">
                <a:solidFill>
                  <a:schemeClr val="tx1"/>
                </a:solidFill>
              </a:rPr>
              <a:t>Díky zavedení ERP systému do podniku se </a:t>
            </a:r>
            <a:r>
              <a:rPr lang="cs-CZ" b="1" dirty="0">
                <a:solidFill>
                  <a:schemeClr val="tx1"/>
                </a:solidFill>
              </a:rPr>
              <a:t>zvýší efektivita </a:t>
            </a:r>
            <a:r>
              <a:rPr lang="cs-CZ" dirty="0">
                <a:solidFill>
                  <a:schemeClr val="tx1"/>
                </a:solidFill>
              </a:rPr>
              <a:t>=</a:t>
            </a:r>
            <a:r>
              <a:rPr lang="en-US" dirty="0">
                <a:solidFill>
                  <a:schemeClr val="tx1"/>
                </a:solidFill>
              </a:rPr>
              <a:t>&gt;</a:t>
            </a:r>
            <a:r>
              <a:rPr lang="cs-CZ" dirty="0">
                <a:solidFill>
                  <a:schemeClr val="tx1"/>
                </a:solidFill>
              </a:rPr>
              <a:t> snížení administrativy, eliminaci zadávání duplicitních dat, zúžení výrobního procesu, ale i zefektivnění skladování.</a:t>
            </a:r>
          </a:p>
          <a:p>
            <a:r>
              <a:rPr lang="cs-CZ" b="1" dirty="0">
                <a:solidFill>
                  <a:schemeClr val="tx1"/>
                </a:solidFill>
              </a:rPr>
              <a:t>Přínosy</a:t>
            </a:r>
            <a:r>
              <a:rPr lang="cs-CZ" dirty="0">
                <a:solidFill>
                  <a:schemeClr val="tx1"/>
                </a:solidFill>
              </a:rPr>
              <a:t>, které zákaznické organizace od ERP systémů očekávají, jsou </a:t>
            </a:r>
            <a:r>
              <a:rPr lang="cs-CZ" dirty="0" smtClean="0">
                <a:solidFill>
                  <a:schemeClr val="tx1"/>
                </a:solidFill>
              </a:rPr>
              <a:t>v</a:t>
            </a:r>
            <a:r>
              <a:rPr lang="cs-CZ" dirty="0">
                <a:solidFill>
                  <a:schemeClr val="tx1"/>
                </a:solidFill>
              </a:rPr>
              <a:t> oblastech </a:t>
            </a:r>
            <a:r>
              <a:rPr lang="cs-CZ" b="1" dirty="0">
                <a:solidFill>
                  <a:schemeClr val="tx1"/>
                </a:solidFill>
              </a:rPr>
              <a:t>snižování nákladů </a:t>
            </a:r>
            <a:r>
              <a:rPr lang="cs-CZ" dirty="0">
                <a:solidFill>
                  <a:schemeClr val="tx1"/>
                </a:solidFill>
              </a:rPr>
              <a:t>vzniklých neefektivním </a:t>
            </a:r>
            <a:r>
              <a:rPr lang="cs-CZ" dirty="0" smtClean="0">
                <a:solidFill>
                  <a:schemeClr val="tx1"/>
                </a:solidFill>
              </a:rPr>
              <a:t>řízením, </a:t>
            </a:r>
            <a:r>
              <a:rPr lang="cs-CZ" dirty="0">
                <a:solidFill>
                  <a:schemeClr val="tx1"/>
                </a:solidFill>
              </a:rPr>
              <a:t>řízení podnikových procesů a </a:t>
            </a:r>
            <a:r>
              <a:rPr lang="cs-CZ" b="1" dirty="0">
                <a:solidFill>
                  <a:schemeClr val="tx1"/>
                </a:solidFill>
              </a:rPr>
              <a:t>dostupnost informací v reálném čase</a:t>
            </a:r>
            <a:r>
              <a:rPr lang="cs-CZ" dirty="0">
                <a:solidFill>
                  <a:schemeClr val="tx1"/>
                </a:solidFill>
              </a:rPr>
              <a:t>.</a:t>
            </a:r>
          </a:p>
          <a:p>
            <a:r>
              <a:rPr lang="cs-CZ" b="1" dirty="0">
                <a:solidFill>
                  <a:schemeClr val="tx1"/>
                </a:solidFill>
              </a:rPr>
              <a:t>Dalšími požadavky </a:t>
            </a:r>
            <a:r>
              <a:rPr lang="cs-CZ" dirty="0">
                <a:solidFill>
                  <a:schemeClr val="tx1"/>
                </a:solidFill>
              </a:rPr>
              <a:t>je nutnost </a:t>
            </a:r>
            <a:r>
              <a:rPr lang="cs-CZ" b="1" dirty="0">
                <a:solidFill>
                  <a:schemeClr val="tx1"/>
                </a:solidFill>
              </a:rPr>
              <a:t>pracovat jako sjednocený funkční celek</a:t>
            </a:r>
            <a:r>
              <a:rPr lang="cs-CZ" dirty="0">
                <a:solidFill>
                  <a:schemeClr val="tx1"/>
                </a:solidFill>
              </a:rPr>
              <a:t>, systém musí odrážet tok informací a dokladů ve firmě, a také umožnit vytváření uživatelských sestav bez účasti dodavatele.</a:t>
            </a:r>
          </a:p>
          <a:p>
            <a:r>
              <a:rPr lang="cs-CZ" b="1" dirty="0">
                <a:solidFill>
                  <a:schemeClr val="tx1"/>
                </a:solidFill>
              </a:rPr>
              <a:t>Hlavními požadavky </a:t>
            </a:r>
            <a:r>
              <a:rPr lang="cs-CZ" dirty="0">
                <a:solidFill>
                  <a:schemeClr val="tx1"/>
                </a:solidFill>
              </a:rPr>
              <a:t>na ERP systém z technologického hlediska je: </a:t>
            </a:r>
            <a:r>
              <a:rPr lang="cs-CZ" b="1" dirty="0">
                <a:solidFill>
                  <a:schemeClr val="tx1"/>
                </a:solidFill>
              </a:rPr>
              <a:t>výkonnost, spolehlivost a bezpečnost</a:t>
            </a:r>
            <a:r>
              <a:rPr lang="cs-CZ" dirty="0">
                <a:solidFill>
                  <a:schemeClr val="tx1"/>
                </a:solidFill>
              </a:rPr>
              <a:t>. 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K jejich zajištění je nutné plnohodnotné provozování ERP systému na architektuře klient/server nebo HW a SW vybavení podniku (např. servery, síťová infrastruktura, databázová platforma atd.)</a:t>
            </a:r>
            <a:endParaRPr lang="cs-CZ" dirty="0"/>
          </a:p>
          <a:p>
            <a:endParaRPr lang="cs-CZ" dirty="0"/>
          </a:p>
        </p:txBody>
      </p:sp>
      <p:pic>
        <p:nvPicPr>
          <p:cNvPr id="4" name="Picture 2" descr="http://www.utb.cz/uploads/loga/fai_logo_cz_cmy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27384"/>
            <a:ext cx="2703165" cy="63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17039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7500" lnSpcReduction="20000"/>
          </a:bodyPr>
          <a:lstStyle/>
          <a:p>
            <a:r>
              <a:rPr lang="cs-CZ" b="1" dirty="0"/>
              <a:t>Podnikové IS:</a:t>
            </a:r>
          </a:p>
          <a:p>
            <a:pPr lvl="1"/>
            <a:r>
              <a:rPr lang="cs-CZ" dirty="0"/>
              <a:t>základní prvky,</a:t>
            </a:r>
          </a:p>
          <a:p>
            <a:pPr lvl="1"/>
            <a:r>
              <a:rPr lang="cs-CZ" dirty="0"/>
              <a:t>varianty řešení,</a:t>
            </a:r>
          </a:p>
          <a:p>
            <a:pPr lvl="1"/>
            <a:r>
              <a:rPr lang="cs-CZ" dirty="0"/>
              <a:t>struktura,</a:t>
            </a:r>
          </a:p>
          <a:p>
            <a:pPr lvl="1"/>
            <a:r>
              <a:rPr lang="cs-CZ" dirty="0"/>
              <a:t>vývoj ERP systémů</a:t>
            </a:r>
            <a:r>
              <a:rPr lang="cs-CZ" dirty="0" smtClean="0"/>
              <a:t>.</a:t>
            </a:r>
          </a:p>
          <a:p>
            <a:pPr lvl="1"/>
            <a:endParaRPr lang="cs-CZ" dirty="0"/>
          </a:p>
          <a:p>
            <a:r>
              <a:rPr lang="cs-CZ" b="1" dirty="0"/>
              <a:t>ERP systémy:</a:t>
            </a:r>
          </a:p>
          <a:p>
            <a:pPr lvl="1"/>
            <a:r>
              <a:rPr lang="cs-CZ" dirty="0"/>
              <a:t>modulární rozšíření,</a:t>
            </a:r>
          </a:p>
          <a:p>
            <a:pPr lvl="1"/>
            <a:r>
              <a:rPr lang="cs-CZ" dirty="0"/>
              <a:t>rozdělení,</a:t>
            </a:r>
          </a:p>
          <a:p>
            <a:pPr lvl="1"/>
            <a:r>
              <a:rPr lang="cs-CZ" dirty="0"/>
              <a:t>co od ERP očekávat,</a:t>
            </a:r>
          </a:p>
          <a:p>
            <a:pPr lvl="1"/>
            <a:r>
              <a:rPr lang="cs-CZ" dirty="0"/>
              <a:t>zavedení ERP,</a:t>
            </a:r>
          </a:p>
          <a:p>
            <a:pPr lvl="1"/>
            <a:r>
              <a:rPr lang="cs-CZ" dirty="0"/>
              <a:t>výhody a nevýhody ERP.</a:t>
            </a:r>
          </a:p>
          <a:p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14"/>
          </p:nvPr>
        </p:nvSpPr>
        <p:spPr/>
        <p:txBody>
          <a:bodyPr>
            <a:normAutofit fontScale="77500" lnSpcReduction="20000"/>
          </a:bodyPr>
          <a:lstStyle/>
          <a:p>
            <a:r>
              <a:rPr lang="cs-CZ" b="1" dirty="0"/>
              <a:t>Nejpoužívanější ERP </a:t>
            </a:r>
            <a:r>
              <a:rPr lang="cs-CZ" b="1" dirty="0" smtClean="0"/>
              <a:t>systémy</a:t>
            </a:r>
            <a:r>
              <a:rPr lang="cs-CZ" b="1" dirty="0"/>
              <a:t>:</a:t>
            </a:r>
            <a:endParaRPr lang="cs-CZ" b="1" dirty="0" smtClean="0"/>
          </a:p>
          <a:p>
            <a:pPr lvl="1"/>
            <a:r>
              <a:rPr lang="cs-CZ" dirty="0"/>
              <a:t>p</a:t>
            </a:r>
            <a:r>
              <a:rPr lang="cs-CZ" dirty="0" smtClean="0"/>
              <a:t>opis nejpoužívanějších ERP systémů,</a:t>
            </a:r>
          </a:p>
          <a:p>
            <a:pPr lvl="1"/>
            <a:r>
              <a:rPr lang="cs-CZ" dirty="0"/>
              <a:t>a</a:t>
            </a:r>
            <a:r>
              <a:rPr lang="cs-CZ" dirty="0" smtClean="0"/>
              <a:t>nalýza rozdílů vybraných ERP systémů.</a:t>
            </a:r>
          </a:p>
          <a:p>
            <a:pPr lvl="1"/>
            <a:endParaRPr lang="cs-CZ" dirty="0"/>
          </a:p>
          <a:p>
            <a:r>
              <a:rPr lang="cs-CZ" b="1" dirty="0"/>
              <a:t>Budoucí vývoj ERP systémů:</a:t>
            </a:r>
          </a:p>
          <a:p>
            <a:pPr lvl="1"/>
            <a:r>
              <a:rPr lang="cs-CZ" dirty="0"/>
              <a:t>mobilita a přívětivost,</a:t>
            </a:r>
          </a:p>
          <a:p>
            <a:pPr lvl="1"/>
            <a:r>
              <a:rPr lang="cs-CZ" dirty="0"/>
              <a:t>dvouvrstvé ERP strategie,</a:t>
            </a:r>
          </a:p>
          <a:p>
            <a:pPr lvl="1"/>
            <a:r>
              <a:rPr lang="cs-CZ" dirty="0"/>
              <a:t>Business Inteligence a Business </a:t>
            </a:r>
            <a:r>
              <a:rPr lang="cs-CZ" dirty="0" err="1"/>
              <a:t>Analytics</a:t>
            </a:r>
            <a:r>
              <a:rPr lang="cs-CZ" dirty="0"/>
              <a:t>.</a:t>
            </a:r>
          </a:p>
          <a:p>
            <a:endParaRPr lang="cs-CZ" dirty="0"/>
          </a:p>
        </p:txBody>
      </p:sp>
      <p:pic>
        <p:nvPicPr>
          <p:cNvPr id="4" name="Picture 2" descr="http://www.utb.cz/uploads/loga/fai_logo_cz_cmy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27384"/>
            <a:ext cx="2703165" cy="63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Přímá spojnice 10"/>
          <p:cNvCxnSpPr/>
          <p:nvPr/>
        </p:nvCxnSpPr>
        <p:spPr>
          <a:xfrm>
            <a:off x="4555862" y="2170664"/>
            <a:ext cx="16138" cy="35625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číslo snímku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878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Co očekávat od ERP systémů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b="1" dirty="0"/>
              <a:t>Firmy od ERP systémů mohou očekávat možnost:</a:t>
            </a:r>
            <a:endParaRPr lang="cs-CZ" dirty="0"/>
          </a:p>
          <a:p>
            <a:pPr lvl="1"/>
            <a:r>
              <a:rPr lang="cs-CZ" dirty="0"/>
              <a:t>zlepšit informační procesy a tím získat před konkurencí předstih, </a:t>
            </a:r>
          </a:p>
          <a:p>
            <a:pPr lvl="1"/>
            <a:r>
              <a:rPr lang="cs-CZ" dirty="0"/>
              <a:t>získat podrobný a aktuální přehled o výkonu podniku,</a:t>
            </a:r>
          </a:p>
          <a:p>
            <a:pPr lvl="1"/>
            <a:r>
              <a:rPr lang="cs-CZ" dirty="0"/>
              <a:t>získat podnět pro nový obchod díky dostatečným informacím o zákaznících i partnerech,</a:t>
            </a:r>
          </a:p>
          <a:p>
            <a:pPr lvl="1"/>
            <a:r>
              <a:rPr lang="cs-CZ" dirty="0"/>
              <a:t>zjednodušit plánování a řízení výroby,</a:t>
            </a:r>
          </a:p>
          <a:p>
            <a:pPr lvl="1"/>
            <a:r>
              <a:rPr lang="cs-CZ" dirty="0"/>
              <a:t>zjištění podmínek k vývoji speciálního řešení a </a:t>
            </a:r>
          </a:p>
          <a:p>
            <a:pPr lvl="1"/>
            <a:r>
              <a:rPr lang="cs-CZ" dirty="0"/>
              <a:t>zjištění hodnoty návratnosti investic prostřednictví změn procesů včetně </a:t>
            </a:r>
            <a:r>
              <a:rPr lang="cs-CZ" dirty="0" smtClean="0"/>
              <a:t>řízení.</a:t>
            </a:r>
            <a:endParaRPr lang="cs-CZ" dirty="0"/>
          </a:p>
          <a:p>
            <a:endParaRPr lang="cs-CZ" dirty="0"/>
          </a:p>
        </p:txBody>
      </p:sp>
      <p:pic>
        <p:nvPicPr>
          <p:cNvPr id="4" name="Picture 2" descr="http://www.utb.cz/uploads/loga/fai_logo_cz_cmy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27384"/>
            <a:ext cx="2703165" cy="63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038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Zavedení ERP systému v podniku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 smtClean="0"/>
              <a:t>Složitý proces, rozumíme jím instalaci SW </a:t>
            </a:r>
            <a:r>
              <a:rPr lang="cs-CZ" dirty="0"/>
              <a:t>a </a:t>
            </a:r>
            <a:r>
              <a:rPr lang="cs-CZ" dirty="0" smtClean="0"/>
              <a:t>HW, analýzu </a:t>
            </a:r>
            <a:r>
              <a:rPr lang="cs-CZ" dirty="0"/>
              <a:t>stávajících podnikových procesů a funkčnosti všech částí podniku a jejich </a:t>
            </a:r>
            <a:r>
              <a:rPr lang="cs-CZ" dirty="0" smtClean="0"/>
              <a:t>optimalizace, </a:t>
            </a:r>
            <a:r>
              <a:rPr lang="cs-CZ" dirty="0"/>
              <a:t>návrh zcela nového řešení.  </a:t>
            </a:r>
            <a:endParaRPr lang="cs-CZ" dirty="0" smtClean="0"/>
          </a:p>
          <a:p>
            <a:r>
              <a:rPr lang="cs-CZ" dirty="0" smtClean="0"/>
              <a:t>Po </a:t>
            </a:r>
            <a:r>
              <a:rPr lang="cs-CZ" dirty="0"/>
              <a:t>implementaci </a:t>
            </a:r>
            <a:r>
              <a:rPr lang="cs-CZ" dirty="0" smtClean="0"/>
              <a:t>nastávají </a:t>
            </a:r>
            <a:r>
              <a:rPr lang="cs-CZ" dirty="0"/>
              <a:t>v podniku </a:t>
            </a:r>
            <a:r>
              <a:rPr lang="cs-CZ" dirty="0" smtClean="0"/>
              <a:t>změny v</a:t>
            </a:r>
            <a:r>
              <a:rPr lang="cs-CZ" dirty="0"/>
              <a:t> pracovních návycích zaměstnanců. </a:t>
            </a:r>
          </a:p>
          <a:p>
            <a:r>
              <a:rPr lang="cs-CZ" dirty="0"/>
              <a:t>S</a:t>
            </a:r>
            <a:r>
              <a:rPr lang="cs-CZ" dirty="0" smtClean="0"/>
              <a:t>amotnou </a:t>
            </a:r>
            <a:r>
              <a:rPr lang="cs-CZ" dirty="0"/>
              <a:t>implementaci </a:t>
            </a:r>
            <a:r>
              <a:rPr lang="cs-CZ" dirty="0" smtClean="0"/>
              <a:t>provádí </a:t>
            </a:r>
            <a:r>
              <a:rPr lang="cs-CZ" dirty="0"/>
              <a:t>implementátoři nebo přímo dodavatelé </a:t>
            </a:r>
            <a:r>
              <a:rPr lang="cs-CZ" dirty="0" smtClean="0"/>
              <a:t>IS.</a:t>
            </a:r>
          </a:p>
          <a:p>
            <a:r>
              <a:rPr lang="cs-CZ" dirty="0" smtClean="0"/>
              <a:t>Probíhá </a:t>
            </a:r>
            <a:r>
              <a:rPr lang="cs-CZ" dirty="0"/>
              <a:t>měsíce nebo i roky, </a:t>
            </a:r>
            <a:r>
              <a:rPr lang="cs-CZ" dirty="0" smtClean="0"/>
              <a:t>záleží </a:t>
            </a:r>
            <a:r>
              <a:rPr lang="cs-CZ" dirty="0"/>
              <a:t>na velikosti organizace, objemu změn a </a:t>
            </a:r>
            <a:r>
              <a:rPr lang="cs-CZ" dirty="0" smtClean="0"/>
              <a:t>dodatečné úpravě systému </a:t>
            </a:r>
            <a:r>
              <a:rPr lang="cs-CZ" dirty="0"/>
              <a:t>apod. </a:t>
            </a:r>
            <a:endParaRPr lang="cs-CZ" dirty="0"/>
          </a:p>
        </p:txBody>
      </p:sp>
      <p:pic>
        <p:nvPicPr>
          <p:cNvPr id="4" name="Picture 2" descr="http://www.utb.cz/uploads/loga/fai_logo_cz_cmy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27384"/>
            <a:ext cx="2703165" cy="63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90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Životní cyklus ERP systému</a:t>
            </a:r>
            <a:endParaRPr lang="cs-CZ" dirty="0"/>
          </a:p>
        </p:txBody>
      </p:sp>
      <p:pic>
        <p:nvPicPr>
          <p:cNvPr id="4" name="Picture 2" descr="http://www.utb.cz/uploads/loga/fai_logo_cz_cmy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27384"/>
            <a:ext cx="2703165" cy="63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81"/>
          <p:cNvGrpSpPr>
            <a:grpSpLocks/>
          </p:cNvGrpSpPr>
          <p:nvPr/>
        </p:nvGrpSpPr>
        <p:grpSpPr bwMode="auto">
          <a:xfrm>
            <a:off x="1979872" y="2466013"/>
            <a:ext cx="4994910" cy="3026410"/>
            <a:chOff x="3591" y="9341"/>
            <a:chExt cx="6041" cy="3567"/>
          </a:xfrm>
        </p:grpSpPr>
        <p:grpSp>
          <p:nvGrpSpPr>
            <p:cNvPr id="6" name="Group 77"/>
            <p:cNvGrpSpPr>
              <a:grpSpLocks/>
            </p:cNvGrpSpPr>
            <p:nvPr/>
          </p:nvGrpSpPr>
          <p:grpSpPr bwMode="auto">
            <a:xfrm>
              <a:off x="3591" y="9341"/>
              <a:ext cx="6041" cy="3567"/>
              <a:chOff x="3362" y="9455"/>
              <a:chExt cx="6041" cy="3567"/>
            </a:xfrm>
          </p:grpSpPr>
          <p:grpSp>
            <p:nvGrpSpPr>
              <p:cNvPr id="8" name="Group 75"/>
              <p:cNvGrpSpPr>
                <a:grpSpLocks/>
              </p:cNvGrpSpPr>
              <p:nvPr/>
            </p:nvGrpSpPr>
            <p:grpSpPr bwMode="auto">
              <a:xfrm>
                <a:off x="3362" y="9455"/>
                <a:ext cx="6041" cy="3567"/>
                <a:chOff x="3362" y="9455"/>
                <a:chExt cx="6041" cy="3567"/>
              </a:xfrm>
            </p:grpSpPr>
            <p:grpSp>
              <p:nvGrpSpPr>
                <p:cNvPr id="10" name="Group 73"/>
                <p:cNvGrpSpPr>
                  <a:grpSpLocks/>
                </p:cNvGrpSpPr>
                <p:nvPr/>
              </p:nvGrpSpPr>
              <p:grpSpPr bwMode="auto">
                <a:xfrm>
                  <a:off x="3362" y="9455"/>
                  <a:ext cx="6041" cy="3567"/>
                  <a:chOff x="3362" y="9455"/>
                  <a:chExt cx="6041" cy="3567"/>
                </a:xfrm>
              </p:grpSpPr>
              <p:grpSp>
                <p:nvGrpSpPr>
                  <p:cNvPr id="12" name="Group 71"/>
                  <p:cNvGrpSpPr>
                    <a:grpSpLocks/>
                  </p:cNvGrpSpPr>
                  <p:nvPr/>
                </p:nvGrpSpPr>
                <p:grpSpPr bwMode="auto">
                  <a:xfrm>
                    <a:off x="3362" y="9455"/>
                    <a:ext cx="6041" cy="3567"/>
                    <a:chOff x="2407" y="9025"/>
                    <a:chExt cx="6041" cy="3567"/>
                  </a:xfrm>
                </p:grpSpPr>
                <p:grpSp>
                  <p:nvGrpSpPr>
                    <p:cNvPr id="14" name="Group 7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407" y="9025"/>
                      <a:ext cx="6041" cy="3567"/>
                      <a:chOff x="2407" y="9025"/>
                      <a:chExt cx="6041" cy="3567"/>
                    </a:xfrm>
                  </p:grpSpPr>
                  <p:grpSp>
                    <p:nvGrpSpPr>
                      <p:cNvPr id="16" name="Group 6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407" y="9025"/>
                        <a:ext cx="6041" cy="3567"/>
                        <a:chOff x="2407" y="9025"/>
                        <a:chExt cx="6041" cy="3567"/>
                      </a:xfrm>
                    </p:grpSpPr>
                    <p:grpSp>
                      <p:nvGrpSpPr>
                        <p:cNvPr id="18" name="Group 67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2407" y="9025"/>
                          <a:ext cx="6041" cy="3567"/>
                          <a:chOff x="2407" y="9025"/>
                          <a:chExt cx="6041" cy="3567"/>
                        </a:xfrm>
                      </p:grpSpPr>
                      <p:sp>
                        <p:nvSpPr>
                          <p:cNvPr id="20" name="Rectangle 61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407" y="9025"/>
                            <a:ext cx="6041" cy="3567"/>
                          </a:xfrm>
                          <a:prstGeom prst="rect">
                            <a:avLst/>
                          </a:prstGeom>
                          <a:solidFill>
                            <a:srgbClr val="FFFFFF"/>
                          </a:solidFill>
                          <a:ln w="12700">
                            <a:solidFill>
                              <a:srgbClr val="000000"/>
                            </a:solidFill>
                            <a:prstDash val="dash"/>
                            <a:miter lim="800000"/>
                            <a:headEnd/>
                            <a:tailEnd/>
                          </a:ln>
                          <a:effectLst/>
                          <a:extLs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68686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  <p:txBody>
                          <a:bodyPr rot="0" vert="horz" wrap="square" lIns="91440" tIns="45720" rIns="91440" bIns="45720" anchor="t" anchorCtr="0" upright="1">
                            <a:noAutofit/>
                          </a:bodyPr>
                          <a:lstStyle/>
                          <a:p>
                            <a:endParaRPr lang="cs-CZ"/>
                          </a:p>
                        </p:txBody>
                      </p:sp>
                      <p:sp>
                        <p:nvSpPr>
                          <p:cNvPr id="21" name="Text Box 62"/>
                          <p:cNvSpPr txBox="1"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4488" y="9295"/>
                            <a:ext cx="1776" cy="542"/>
                          </a:xfrm>
                          <a:prstGeom prst="rect">
                            <a:avLst/>
                          </a:prstGeom>
                          <a:gradFill rotWithShape="1">
                            <a:gsLst>
                              <a:gs pos="0">
                                <a:srgbClr val="BCBCBC"/>
                              </a:gs>
                              <a:gs pos="35001">
                                <a:srgbClr val="D0D0D0"/>
                              </a:gs>
                              <a:gs pos="100000">
                                <a:srgbClr val="EDEDED"/>
                              </a:gs>
                            </a:gsLst>
                            <a:lin ang="16200000" scaled="1"/>
                          </a:gradFill>
                          <a:ln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:ln>
                          <a:effectLst>
                            <a:outerShdw dist="20000" dir="5400000" rotWithShape="0">
                              <a:srgbClr val="000000">
                                <a:alpha val="37999"/>
                              </a:srgbClr>
                            </a:outerShdw>
                          </a:effectLst>
                        </p:spPr>
                        <p:txBody>
                          <a:bodyPr rot="0" vert="horz" wrap="square" lIns="91440" tIns="45720" rIns="91440" bIns="45720" anchor="t" anchorCtr="0" upright="1">
                            <a:noAutofit/>
                          </a:bodyPr>
                          <a:lstStyle/>
                          <a:p>
                            <a:pPr algn="ctr">
                              <a:lnSpc>
                                <a:spcPct val="150000"/>
                              </a:lnSpc>
                              <a:spcAft>
                                <a:spcPts val="600"/>
                              </a:spcAft>
                            </a:pPr>
                            <a:r>
                              <a:rPr lang="cs-CZ" sz="1200" b="1">
                                <a:effectLst/>
                                <a:latin typeface="Times New Roman"/>
                                <a:ea typeface="Times New Roman"/>
                              </a:rPr>
                              <a:t>Výběr</a:t>
                            </a:r>
                            <a:endParaRPr lang="cs-CZ" sz="1200">
                              <a:effectLst/>
                              <a:latin typeface="Times New Roman"/>
                              <a:ea typeface="Times New Roman"/>
                            </a:endParaRPr>
                          </a:p>
                        </p:txBody>
                      </p:sp>
                    </p:grpSp>
                    <p:sp>
                      <p:nvSpPr>
                        <p:cNvPr id="19" name="Text Box 63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425" y="11744"/>
                          <a:ext cx="1776" cy="542"/>
                        </a:xfrm>
                        <a:prstGeom prst="rect">
                          <a:avLst/>
                        </a:prstGeom>
                        <a:gradFill rotWithShape="1">
                          <a:gsLst>
                            <a:gs pos="0">
                              <a:srgbClr val="BCBCBC"/>
                            </a:gs>
                            <a:gs pos="35001">
                              <a:srgbClr val="D0D0D0"/>
                            </a:gs>
                            <a:gs pos="100000">
                              <a:srgbClr val="EDEDED"/>
                            </a:gs>
                          </a:gsLst>
                          <a:lin ang="16200000" scaled="1"/>
                        </a:gradFill>
                        <a:ln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:ln>
                        <a:effectLst>
                          <a:outerShdw dist="20000" dir="5400000" rotWithShape="0">
                            <a:srgbClr val="000000">
                              <a:alpha val="37999"/>
                            </a:srgbClr>
                          </a:outerShdw>
                        </a:effectLst>
                      </p:spPr>
                      <p:txBody>
                        <a:bodyPr rot="0" vert="horz" wrap="square" lIns="91440" tIns="45720" rIns="91440" bIns="45720" anchor="t" anchorCtr="0" upright="1">
                          <a:noAutofit/>
                        </a:bodyPr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600"/>
                            </a:spcAft>
                          </a:pPr>
                          <a:r>
                            <a:rPr lang="cs-CZ" sz="1200" b="1">
                              <a:effectLst/>
                              <a:latin typeface="Times New Roman"/>
                              <a:ea typeface="Times New Roman"/>
                            </a:rPr>
                            <a:t>Provoz</a:t>
                          </a:r>
                          <a:endParaRPr lang="cs-CZ" sz="1200">
                            <a:effectLst/>
                            <a:latin typeface="Times New Roman"/>
                            <a:ea typeface="Times New Roman"/>
                          </a:endParaRPr>
                        </a:p>
                      </p:txBody>
                    </p:sp>
                  </p:grpSp>
                  <p:sp>
                    <p:nvSpPr>
                      <p:cNvPr id="17" name="Text Box 64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6321" y="10510"/>
                        <a:ext cx="1776" cy="542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BCBCBC"/>
                          </a:gs>
                          <a:gs pos="35001">
                            <a:srgbClr val="D0D0D0"/>
                          </a:gs>
                          <a:gs pos="100000">
                            <a:srgbClr val="EDEDED"/>
                          </a:gs>
                        </a:gsLst>
                        <a:lin ang="16200000" scaled="1"/>
                      </a:gradFill>
                      <a:ln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ffectLst>
                        <a:outerShdw dist="20000" dir="5400000" rotWithShape="0">
                          <a:srgbClr val="000000">
                            <a:alpha val="37999"/>
                          </a:srgbClr>
                        </a:outerShdw>
                      </a:effectLst>
                    </p:spPr>
                    <p:txBody>
                      <a:bodyPr rot="0" vert="horz" wrap="square" lIns="91440" tIns="45720" rIns="91440" bIns="45720" anchor="t" anchorCtr="0" upright="1">
                        <a:noAutofit/>
                      </a:bodyPr>
                      <a:lstStyle/>
                      <a:p>
                        <a:pPr algn="ctr">
                          <a:lnSpc>
                            <a:spcPct val="150000"/>
                          </a:lnSpc>
                          <a:spcAft>
                            <a:spcPts val="600"/>
                          </a:spcAft>
                        </a:pPr>
                        <a:r>
                          <a:rPr lang="cs-CZ" sz="1200" b="1">
                            <a:effectLst/>
                            <a:latin typeface="Times New Roman"/>
                            <a:ea typeface="Times New Roman"/>
                          </a:rPr>
                          <a:t>Implementace</a:t>
                        </a:r>
                        <a:endParaRPr lang="cs-CZ" sz="1200">
                          <a:effectLst/>
                          <a:latin typeface="Times New Roman"/>
                          <a:ea typeface="Times New Roman"/>
                        </a:endParaRPr>
                      </a:p>
                    </p:txBody>
                  </p:sp>
                </p:grpSp>
                <p:sp>
                  <p:nvSpPr>
                    <p:cNvPr id="15" name="Text Box 6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678" y="10510"/>
                      <a:ext cx="1776" cy="542"/>
                    </a:xfrm>
                    <a:prstGeom prst="rect">
                      <a:avLst/>
                    </a:prstGeom>
                    <a:gradFill rotWithShape="1">
                      <a:gsLst>
                        <a:gs pos="0">
                          <a:srgbClr val="BCBCBC"/>
                        </a:gs>
                        <a:gs pos="35001">
                          <a:srgbClr val="D0D0D0"/>
                        </a:gs>
                        <a:gs pos="100000">
                          <a:srgbClr val="EDEDED"/>
                        </a:gs>
                      </a:gsLst>
                      <a:lin ang="16200000" scaled="1"/>
                    </a:gra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ffectLst>
                      <a:outerShdw dist="20000" dir="5400000" rotWithShape="0">
                        <a:srgbClr val="000000">
                          <a:alpha val="37999"/>
                        </a:srgbClr>
                      </a:outerShdw>
                    </a:effectLst>
                  </p:spPr>
                  <p:txBody>
                    <a:bodyPr rot="0" vert="horz" wrap="square" lIns="91440" tIns="45720" rIns="91440" bIns="45720" anchor="t" anchorCtr="0" upright="1">
                      <a:noAutofit/>
                    </a:bodyPr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600"/>
                        </a:spcAft>
                      </a:pPr>
                      <a:r>
                        <a:rPr lang="cs-CZ" sz="1200" b="1">
                          <a:effectLst/>
                          <a:latin typeface="Times New Roman"/>
                          <a:ea typeface="Times New Roman"/>
                        </a:rPr>
                        <a:t>Inovace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</p:grpSp>
              <p:sp>
                <p:nvSpPr>
                  <p:cNvPr id="13" name="AutoShape 72"/>
                  <p:cNvSpPr>
                    <a:spLocks noChangeArrowheads="1"/>
                  </p:cNvSpPr>
                  <p:nvPr/>
                </p:nvSpPr>
                <p:spPr bwMode="auto">
                  <a:xfrm>
                    <a:off x="4253" y="9809"/>
                    <a:ext cx="871" cy="887"/>
                  </a:xfrm>
                  <a:custGeom>
                    <a:avLst/>
                    <a:gdLst>
                      <a:gd name="T0" fmla="*/ 610 w 21600"/>
                      <a:gd name="T1" fmla="*/ 0 h 21600"/>
                      <a:gd name="T2" fmla="*/ 610 w 21600"/>
                      <a:gd name="T3" fmla="*/ 499 h 21600"/>
                      <a:gd name="T4" fmla="*/ 131 w 21600"/>
                      <a:gd name="T5" fmla="*/ 887 h 21600"/>
                      <a:gd name="T6" fmla="*/ 871 w 21600"/>
                      <a:gd name="T7" fmla="*/ 250 h 21600"/>
                      <a:gd name="T8" fmla="*/ 17694720 60000 65536"/>
                      <a:gd name="T9" fmla="*/ 5898240 60000 65536"/>
                      <a:gd name="T10" fmla="*/ 5898240 60000 65536"/>
                      <a:gd name="T11" fmla="*/ 0 60000 65536"/>
                      <a:gd name="T12" fmla="*/ 12424 w 21600"/>
                      <a:gd name="T13" fmla="*/ 2922 h 21600"/>
                      <a:gd name="T14" fmla="*/ 18227 w 21600"/>
                      <a:gd name="T15" fmla="*/ 9254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21600" y="6079"/>
                        </a:moveTo>
                        <a:lnTo>
                          <a:pt x="15126" y="0"/>
                        </a:lnTo>
                        <a:lnTo>
                          <a:pt x="15126" y="2912"/>
                        </a:lnTo>
                        <a:lnTo>
                          <a:pt x="12427" y="2912"/>
                        </a:lnTo>
                        <a:cubicBezTo>
                          <a:pt x="5564" y="2912"/>
                          <a:pt x="0" y="7052"/>
                          <a:pt x="0" y="12158"/>
                        </a:cubicBezTo>
                        <a:lnTo>
                          <a:pt x="0" y="21600"/>
                        </a:lnTo>
                        <a:lnTo>
                          <a:pt x="6474" y="21600"/>
                        </a:lnTo>
                        <a:lnTo>
                          <a:pt x="6474" y="12158"/>
                        </a:lnTo>
                        <a:cubicBezTo>
                          <a:pt x="6474" y="10550"/>
                          <a:pt x="9139" y="9246"/>
                          <a:pt x="12427" y="9246"/>
                        </a:cubicBezTo>
                        <a:lnTo>
                          <a:pt x="15126" y="9246"/>
                        </a:lnTo>
                        <a:lnTo>
                          <a:pt x="15126" y="12158"/>
                        </a:lnTo>
                        <a:lnTo>
                          <a:pt x="21600" y="6079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254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cs-CZ"/>
                  </a:p>
                </p:txBody>
              </p:sp>
            </p:grpSp>
            <p:sp>
              <p:nvSpPr>
                <p:cNvPr id="11" name="AutoShape 74"/>
                <p:cNvSpPr>
                  <a:spLocks noChangeArrowheads="1"/>
                </p:cNvSpPr>
                <p:nvPr/>
              </p:nvSpPr>
              <p:spPr bwMode="auto">
                <a:xfrm rot="5400000">
                  <a:off x="7575" y="9809"/>
                  <a:ext cx="871" cy="887"/>
                </a:xfrm>
                <a:custGeom>
                  <a:avLst/>
                  <a:gdLst>
                    <a:gd name="T0" fmla="*/ 610 w 21600"/>
                    <a:gd name="T1" fmla="*/ 0 h 21600"/>
                    <a:gd name="T2" fmla="*/ 610 w 21600"/>
                    <a:gd name="T3" fmla="*/ 499 h 21600"/>
                    <a:gd name="T4" fmla="*/ 131 w 21600"/>
                    <a:gd name="T5" fmla="*/ 887 h 21600"/>
                    <a:gd name="T6" fmla="*/ 871 w 21600"/>
                    <a:gd name="T7" fmla="*/ 250 h 21600"/>
                    <a:gd name="T8" fmla="*/ 17694720 60000 65536"/>
                    <a:gd name="T9" fmla="*/ 5898240 60000 65536"/>
                    <a:gd name="T10" fmla="*/ 5898240 60000 65536"/>
                    <a:gd name="T11" fmla="*/ 0 60000 65536"/>
                    <a:gd name="T12" fmla="*/ 12424 w 21600"/>
                    <a:gd name="T13" fmla="*/ 2922 h 21600"/>
                    <a:gd name="T14" fmla="*/ 18227 w 21600"/>
                    <a:gd name="T15" fmla="*/ 9254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21600" y="6079"/>
                      </a:moveTo>
                      <a:lnTo>
                        <a:pt x="15126" y="0"/>
                      </a:lnTo>
                      <a:lnTo>
                        <a:pt x="15126" y="2912"/>
                      </a:lnTo>
                      <a:lnTo>
                        <a:pt x="12427" y="2912"/>
                      </a:lnTo>
                      <a:cubicBezTo>
                        <a:pt x="5564" y="2912"/>
                        <a:pt x="0" y="7052"/>
                        <a:pt x="0" y="12158"/>
                      </a:cubicBezTo>
                      <a:lnTo>
                        <a:pt x="0" y="21600"/>
                      </a:lnTo>
                      <a:lnTo>
                        <a:pt x="6474" y="21600"/>
                      </a:lnTo>
                      <a:lnTo>
                        <a:pt x="6474" y="12158"/>
                      </a:lnTo>
                      <a:cubicBezTo>
                        <a:pt x="6474" y="10550"/>
                        <a:pt x="9139" y="9246"/>
                        <a:pt x="12427" y="9246"/>
                      </a:cubicBezTo>
                      <a:lnTo>
                        <a:pt x="15126" y="9246"/>
                      </a:lnTo>
                      <a:lnTo>
                        <a:pt x="15126" y="12158"/>
                      </a:lnTo>
                      <a:lnTo>
                        <a:pt x="21600" y="607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54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cs-CZ"/>
                </a:p>
              </p:txBody>
            </p:sp>
          </p:grpSp>
          <p:sp>
            <p:nvSpPr>
              <p:cNvPr id="9" name="AutoShape 76"/>
              <p:cNvSpPr>
                <a:spLocks noChangeArrowheads="1"/>
              </p:cNvSpPr>
              <p:nvPr/>
            </p:nvSpPr>
            <p:spPr bwMode="auto">
              <a:xfrm rot="-5400000">
                <a:off x="4202" y="11634"/>
                <a:ext cx="871" cy="887"/>
              </a:xfrm>
              <a:custGeom>
                <a:avLst/>
                <a:gdLst>
                  <a:gd name="T0" fmla="*/ 610 w 21600"/>
                  <a:gd name="T1" fmla="*/ 0 h 21600"/>
                  <a:gd name="T2" fmla="*/ 610 w 21600"/>
                  <a:gd name="T3" fmla="*/ 499 h 21600"/>
                  <a:gd name="T4" fmla="*/ 131 w 21600"/>
                  <a:gd name="T5" fmla="*/ 887 h 21600"/>
                  <a:gd name="T6" fmla="*/ 871 w 21600"/>
                  <a:gd name="T7" fmla="*/ 250 h 21600"/>
                  <a:gd name="T8" fmla="*/ 17694720 60000 65536"/>
                  <a:gd name="T9" fmla="*/ 5898240 60000 65536"/>
                  <a:gd name="T10" fmla="*/ 5898240 60000 65536"/>
                  <a:gd name="T11" fmla="*/ 0 60000 65536"/>
                  <a:gd name="T12" fmla="*/ 12424 w 21600"/>
                  <a:gd name="T13" fmla="*/ 2922 h 21600"/>
                  <a:gd name="T14" fmla="*/ 18227 w 21600"/>
                  <a:gd name="T15" fmla="*/ 9254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21600" y="6079"/>
                    </a:moveTo>
                    <a:lnTo>
                      <a:pt x="15126" y="0"/>
                    </a:lnTo>
                    <a:lnTo>
                      <a:pt x="15126" y="2912"/>
                    </a:lnTo>
                    <a:lnTo>
                      <a:pt x="12427" y="2912"/>
                    </a:lnTo>
                    <a:cubicBezTo>
                      <a:pt x="5564" y="2912"/>
                      <a:pt x="0" y="7052"/>
                      <a:pt x="0" y="12158"/>
                    </a:cubicBezTo>
                    <a:lnTo>
                      <a:pt x="0" y="21600"/>
                    </a:lnTo>
                    <a:lnTo>
                      <a:pt x="6474" y="21600"/>
                    </a:lnTo>
                    <a:lnTo>
                      <a:pt x="6474" y="12158"/>
                    </a:lnTo>
                    <a:cubicBezTo>
                      <a:pt x="6474" y="10550"/>
                      <a:pt x="9139" y="9246"/>
                      <a:pt x="12427" y="9246"/>
                    </a:cubicBezTo>
                    <a:lnTo>
                      <a:pt x="15126" y="9246"/>
                    </a:lnTo>
                    <a:lnTo>
                      <a:pt x="15126" y="12158"/>
                    </a:lnTo>
                    <a:lnTo>
                      <a:pt x="21600" y="6079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cs-CZ"/>
              </a:p>
            </p:txBody>
          </p:sp>
        </p:grpSp>
        <p:sp>
          <p:nvSpPr>
            <p:cNvPr id="7" name="AutoShape 78"/>
            <p:cNvSpPr>
              <a:spLocks noChangeArrowheads="1"/>
            </p:cNvSpPr>
            <p:nvPr/>
          </p:nvSpPr>
          <p:spPr bwMode="auto">
            <a:xfrm rot="10800000">
              <a:off x="7675" y="11628"/>
              <a:ext cx="871" cy="887"/>
            </a:xfrm>
            <a:custGeom>
              <a:avLst/>
              <a:gdLst>
                <a:gd name="T0" fmla="*/ 610 w 21600"/>
                <a:gd name="T1" fmla="*/ 0 h 21600"/>
                <a:gd name="T2" fmla="*/ 610 w 21600"/>
                <a:gd name="T3" fmla="*/ 499 h 21600"/>
                <a:gd name="T4" fmla="*/ 131 w 21600"/>
                <a:gd name="T5" fmla="*/ 887 h 21600"/>
                <a:gd name="T6" fmla="*/ 871 w 21600"/>
                <a:gd name="T7" fmla="*/ 250 h 21600"/>
                <a:gd name="T8" fmla="*/ 17694720 60000 65536"/>
                <a:gd name="T9" fmla="*/ 5898240 60000 65536"/>
                <a:gd name="T10" fmla="*/ 5898240 60000 65536"/>
                <a:gd name="T11" fmla="*/ 0 60000 65536"/>
                <a:gd name="T12" fmla="*/ 12424 w 21600"/>
                <a:gd name="T13" fmla="*/ 2922 h 21600"/>
                <a:gd name="T14" fmla="*/ 18227 w 21600"/>
                <a:gd name="T15" fmla="*/ 925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lnTo>
                    <a:pt x="21600" y="6079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cs-CZ"/>
            </a:p>
          </p:txBody>
        </p:sp>
      </p:grpSp>
      <p:sp>
        <p:nvSpPr>
          <p:cNvPr id="22" name="Zástupný symbol pro číslo snímku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4956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Výhody a nevýhody ERP systému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115616" y="4221088"/>
            <a:ext cx="6777317" cy="2088232"/>
          </a:xfrm>
        </p:spPr>
        <p:txBody>
          <a:bodyPr>
            <a:normAutofit fontScale="62500" lnSpcReduction="20000"/>
          </a:bodyPr>
          <a:lstStyle/>
          <a:p>
            <a:r>
              <a:rPr lang="cs-CZ" dirty="0"/>
              <a:t>Podnik by měl optimalizovat své činnosti z pohledu fungování celého </a:t>
            </a:r>
            <a:r>
              <a:rPr lang="cs-CZ" dirty="0" smtClean="0"/>
              <a:t>podniku.</a:t>
            </a:r>
          </a:p>
          <a:p>
            <a:r>
              <a:rPr lang="cs-CZ" dirty="0" smtClean="0"/>
              <a:t>Činnost </a:t>
            </a:r>
            <a:r>
              <a:rPr lang="cs-CZ" dirty="0"/>
              <a:t>podniku by měla být prováděná pomocí stanovené strategie. </a:t>
            </a:r>
            <a:endParaRPr lang="cs-CZ" dirty="0" smtClean="0"/>
          </a:p>
          <a:p>
            <a:r>
              <a:rPr lang="cs-CZ" dirty="0" smtClean="0"/>
              <a:t>Všechny </a:t>
            </a:r>
            <a:r>
              <a:rPr lang="cs-CZ" dirty="0"/>
              <a:t>procesy v podniku musí být zdokumentovány a následně vyhodnocovány systémem. </a:t>
            </a:r>
            <a:endParaRPr lang="cs-CZ" dirty="0" smtClean="0"/>
          </a:p>
          <a:p>
            <a:r>
              <a:rPr lang="cs-CZ" dirty="0" smtClean="0"/>
              <a:t>Informační </a:t>
            </a:r>
            <a:r>
              <a:rPr lang="cs-CZ" dirty="0"/>
              <a:t>strategie společně s celopodnikovou strategií by neměly být chápány odděleně, ale měly by se vzájemně podporovat</a:t>
            </a:r>
            <a:r>
              <a:rPr lang="cs-CZ" dirty="0" smtClean="0"/>
              <a:t>.</a:t>
            </a:r>
          </a:p>
          <a:p>
            <a:r>
              <a:rPr lang="cs-CZ" dirty="0" smtClean="0"/>
              <a:t>Firmy si musí </a:t>
            </a:r>
            <a:r>
              <a:rPr lang="cs-CZ" dirty="0"/>
              <a:t>uvědomit, že ERP systémy představují nástroj, který podporuje podnikové procesy. Hlavním úkolem IT ve společnosti spočívá v podpoře výkonnosti procesů v </a:t>
            </a:r>
            <a:r>
              <a:rPr lang="cs-CZ" dirty="0" smtClean="0"/>
              <a:t>podniku.</a:t>
            </a:r>
            <a:endParaRPr lang="cs-CZ" dirty="0"/>
          </a:p>
        </p:txBody>
      </p:sp>
      <p:pic>
        <p:nvPicPr>
          <p:cNvPr id="4" name="Picture 2" descr="http://www.utb.cz/uploads/loga/fai_logo_cz_cmy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27384"/>
            <a:ext cx="2703165" cy="63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Tabulk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9509256"/>
              </p:ext>
            </p:extLst>
          </p:nvPr>
        </p:nvGraphicFramePr>
        <p:xfrm>
          <a:off x="1979712" y="2276872"/>
          <a:ext cx="5559425" cy="1713865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2769235"/>
                <a:gridCol w="2790190"/>
              </a:tblGrid>
              <a:tr h="433705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dirty="0">
                          <a:effectLst/>
                        </a:rPr>
                        <a:t>Výhody implementace ERP systému</a:t>
                      </a:r>
                      <a:endParaRPr lang="cs-CZ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dirty="0">
                          <a:effectLst/>
                        </a:rPr>
                        <a:t>Nevýhody implementace ERP systému</a:t>
                      </a:r>
                      <a:endParaRPr lang="cs-CZ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 algn="l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Times New Roman"/>
                        <a:buChar char="-"/>
                      </a:pPr>
                      <a:r>
                        <a:rPr lang="cs-CZ" sz="1200" b="0" dirty="0">
                          <a:effectLst/>
                        </a:rPr>
                        <a:t>zlepšení podnikových procesů</a:t>
                      </a:r>
                      <a:endParaRPr lang="cs-CZ" sz="12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Times New Roman"/>
                        <a:buChar char="-"/>
                      </a:pPr>
                      <a:r>
                        <a:rPr lang="cs-CZ" sz="1200">
                          <a:effectLst/>
                        </a:rPr>
                        <a:t>finanční a časová náročnost implementace v podniku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 algn="l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Times New Roman"/>
                        <a:buChar char="-"/>
                      </a:pPr>
                      <a:r>
                        <a:rPr lang="cs-CZ" sz="1200" b="0" dirty="0">
                          <a:effectLst/>
                        </a:rPr>
                        <a:t>integrace všech použitých systémů do jednoho celku</a:t>
                      </a:r>
                      <a:endParaRPr lang="cs-CZ" sz="12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Times New Roman"/>
                        <a:buChar char="-"/>
                      </a:pPr>
                      <a:r>
                        <a:rPr lang="cs-CZ" sz="1200">
                          <a:effectLst/>
                        </a:rPr>
                        <a:t>náročný přechod na ERP systém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 algn="l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Times New Roman"/>
                        <a:buChar char="-"/>
                      </a:pPr>
                      <a:r>
                        <a:rPr lang="cs-CZ" sz="1200" b="0" dirty="0">
                          <a:effectLst/>
                        </a:rPr>
                        <a:t>zvýšení dostupnosti informací pro rozhodování a technickou infrastrukturu</a:t>
                      </a:r>
                      <a:endParaRPr lang="cs-CZ" sz="1200" b="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342900" lvl="0" indent="-342900" algn="l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Times New Roman"/>
                        <a:buChar char="-"/>
                      </a:pPr>
                      <a:r>
                        <a:rPr lang="cs-CZ" sz="1200" dirty="0">
                          <a:effectLst/>
                        </a:rPr>
                        <a:t>složitá integrace nového systému se staršími</a:t>
                      </a:r>
                      <a:endParaRPr lang="cs-CZ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2313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Nejpoužívanější ERP systémy na českém trhu</a:t>
            </a:r>
            <a:endParaRPr lang="cs-CZ" dirty="0"/>
          </a:p>
        </p:txBody>
      </p:sp>
      <p:pic>
        <p:nvPicPr>
          <p:cNvPr id="4" name="Picture 2" descr="http://www.utb.cz/uploads/loga/fai_logo_cz_cmy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27384"/>
            <a:ext cx="2703165" cy="63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Graf 3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9"/>
          <a:stretch>
            <a:fillRect/>
          </a:stretch>
        </p:blipFill>
        <p:spPr bwMode="auto">
          <a:xfrm>
            <a:off x="1624055" y="2470262"/>
            <a:ext cx="5614903" cy="321605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8495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SAP</a:t>
            </a:r>
            <a:endParaRPr lang="cs-CZ" dirty="0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idx="1"/>
          </p:nvPr>
        </p:nvSpPr>
        <p:spPr>
          <a:xfrm>
            <a:off x="1043608" y="2316009"/>
            <a:ext cx="3425651" cy="639762"/>
          </a:xfrm>
        </p:spPr>
        <p:txBody>
          <a:bodyPr>
            <a:normAutofit/>
          </a:bodyPr>
          <a:lstStyle/>
          <a:p>
            <a:r>
              <a:rPr lang="cs-CZ" dirty="0"/>
              <a:t>SAP Business </a:t>
            </a:r>
            <a:r>
              <a:rPr lang="cs-CZ" dirty="0" err="1" smtClean="0"/>
              <a:t>All</a:t>
            </a:r>
            <a:r>
              <a:rPr lang="cs-CZ" dirty="0" smtClean="0"/>
              <a:t>-in-</a:t>
            </a:r>
            <a:r>
              <a:rPr lang="cs-CZ" dirty="0" err="1" smtClean="0"/>
              <a:t>One</a:t>
            </a:r>
            <a:endParaRPr lang="cs-CZ" dirty="0"/>
          </a:p>
        </p:txBody>
      </p:sp>
      <p:sp>
        <p:nvSpPr>
          <p:cNvPr id="9" name="Zástupný symbol pro obsah 8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3478642"/>
          </a:xfrm>
        </p:spPr>
        <p:txBody>
          <a:bodyPr>
            <a:normAutofit fontScale="70000" lnSpcReduction="20000"/>
          </a:bodyPr>
          <a:lstStyle/>
          <a:p>
            <a:r>
              <a:rPr lang="cs-CZ" dirty="0"/>
              <a:t>J</a:t>
            </a:r>
            <a:r>
              <a:rPr lang="cs-CZ" dirty="0" smtClean="0"/>
              <a:t>e </a:t>
            </a:r>
            <a:r>
              <a:rPr lang="cs-CZ" dirty="0"/>
              <a:t>ERP produkt určený středně velkým a velkým podnikům. </a:t>
            </a:r>
            <a:endParaRPr lang="cs-CZ" dirty="0" smtClean="0"/>
          </a:p>
          <a:p>
            <a:r>
              <a:rPr lang="cs-CZ" dirty="0" smtClean="0"/>
              <a:t>Je </a:t>
            </a:r>
            <a:r>
              <a:rPr lang="cs-CZ" dirty="0"/>
              <a:t>komplexním řešením pro podnik, inovuje a automatizuje klíčové procesy. </a:t>
            </a:r>
            <a:endParaRPr lang="cs-CZ" dirty="0" smtClean="0"/>
          </a:p>
          <a:p>
            <a:r>
              <a:rPr lang="cs-CZ" dirty="0" smtClean="0"/>
              <a:t>Pomáhá </a:t>
            </a:r>
            <a:r>
              <a:rPr lang="cs-CZ" dirty="0"/>
              <a:t>řídit podnik od financí, lidských zdrojů či nákupu a prodeje, také pomáhá ke zjednodušení logistiky a výroby, zlepšit finanční výkonost.  </a:t>
            </a:r>
            <a:endParaRPr lang="cs-CZ" dirty="0" smtClean="0"/>
          </a:p>
          <a:p>
            <a:r>
              <a:rPr lang="cs-CZ" dirty="0" smtClean="0"/>
              <a:t>Pomáhá </a:t>
            </a:r>
            <a:r>
              <a:rPr lang="cs-CZ" dirty="0"/>
              <a:t>aktivovat funkce, jako je BI a CRM při růstu </a:t>
            </a:r>
            <a:r>
              <a:rPr lang="cs-CZ" dirty="0" smtClean="0"/>
              <a:t>podniku.</a:t>
            </a:r>
            <a:endParaRPr lang="cs-CZ" dirty="0"/>
          </a:p>
        </p:txBody>
      </p:sp>
      <p:sp>
        <p:nvSpPr>
          <p:cNvPr id="10" name="Zástupný symbol pro text 9"/>
          <p:cNvSpPr>
            <a:spLocks noGrp="1"/>
          </p:cNvSpPr>
          <p:nvPr>
            <p:ph type="body" sz="quarter" idx="3"/>
          </p:nvPr>
        </p:nvSpPr>
        <p:spPr>
          <a:xfrm>
            <a:off x="4644009" y="2316010"/>
            <a:ext cx="3423546" cy="639762"/>
          </a:xfrm>
        </p:spPr>
        <p:txBody>
          <a:bodyPr/>
          <a:lstStyle/>
          <a:p>
            <a:r>
              <a:rPr lang="cs-CZ" dirty="0"/>
              <a:t>SAP Business </a:t>
            </a:r>
            <a:r>
              <a:rPr lang="cs-CZ" dirty="0" err="1"/>
              <a:t>Suite</a:t>
            </a:r>
            <a:endParaRPr lang="cs-CZ" dirty="0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3478642"/>
          </a:xfrm>
        </p:spPr>
        <p:txBody>
          <a:bodyPr>
            <a:normAutofit fontScale="62500" lnSpcReduction="20000"/>
          </a:bodyPr>
          <a:lstStyle/>
          <a:p>
            <a:r>
              <a:rPr lang="cs-CZ" dirty="0" smtClean="0"/>
              <a:t>Je produkt určen </a:t>
            </a:r>
            <a:r>
              <a:rPr lang="cs-CZ" dirty="0"/>
              <a:t>k řízení velkých podniků a má pro tyto podniky komplexní řešení podnikových procesů. </a:t>
            </a:r>
            <a:endParaRPr lang="cs-CZ" dirty="0" smtClean="0"/>
          </a:p>
          <a:p>
            <a:r>
              <a:rPr lang="cs-CZ" dirty="0" smtClean="0"/>
              <a:t>Je </a:t>
            </a:r>
            <a:r>
              <a:rPr lang="cs-CZ" dirty="0"/>
              <a:t>určen jak pro podniky v průmyslovém odvětví (letectví, bankovnictví, telekomunikace apod.), tak i pro veřejnou správu, ve školství nebo zdravotnictví.</a:t>
            </a:r>
          </a:p>
          <a:p>
            <a:r>
              <a:rPr lang="cs-CZ" dirty="0"/>
              <a:t>Mezi základní funkce patří finanční řízení a kontrola, evidence majetku, plánování dlouhodobých projektů, řízení dokumentů, řízení speciálních odvětví, řízení lidských zdrojů, logistika a skladování, plánování výroby, podpora </a:t>
            </a:r>
            <a:r>
              <a:rPr lang="cs-CZ" dirty="0" smtClean="0"/>
              <a:t>prodeje.</a:t>
            </a:r>
            <a:endParaRPr lang="cs-CZ" dirty="0"/>
          </a:p>
        </p:txBody>
      </p:sp>
      <p:pic>
        <p:nvPicPr>
          <p:cNvPr id="4" name="Picture 2" descr="http://www.utb.cz/uploads/loga/fai_logo_cz_cmy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27384"/>
            <a:ext cx="2703165" cy="63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://www.axisdmsuite.com/wp-content/uploads/2013/10/sap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787931"/>
            <a:ext cx="2664296" cy="1384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Zástupný symbol pro číslo snímku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73138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symbol pro text 7"/>
          <p:cNvSpPr>
            <a:spLocks noGrp="1"/>
          </p:cNvSpPr>
          <p:nvPr>
            <p:ph type="body" idx="1"/>
          </p:nvPr>
        </p:nvSpPr>
        <p:spPr>
          <a:xfrm>
            <a:off x="1043608" y="2316009"/>
            <a:ext cx="3425651" cy="639762"/>
          </a:xfrm>
        </p:spPr>
        <p:txBody>
          <a:bodyPr>
            <a:normAutofit/>
          </a:bodyPr>
          <a:lstStyle/>
          <a:p>
            <a:r>
              <a:rPr lang="cs-CZ" dirty="0"/>
              <a:t>Microsoft Dynamics AX</a:t>
            </a:r>
          </a:p>
        </p:txBody>
      </p:sp>
      <p:sp>
        <p:nvSpPr>
          <p:cNvPr id="9" name="Zástupný symbol pro obsah 8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3478642"/>
          </a:xfrm>
        </p:spPr>
        <p:txBody>
          <a:bodyPr>
            <a:normAutofit fontScale="62500" lnSpcReduction="20000"/>
          </a:bodyPr>
          <a:lstStyle/>
          <a:p>
            <a:r>
              <a:rPr lang="cs-CZ" dirty="0" smtClean="0"/>
              <a:t>Je </a:t>
            </a:r>
            <a:r>
              <a:rPr lang="cs-CZ" dirty="0"/>
              <a:t>ERP systém určený k řešení základních podnikových procesů ve středně velkých </a:t>
            </a:r>
            <a:r>
              <a:rPr lang="cs-CZ" dirty="0" smtClean="0"/>
              <a:t>podnicích.</a:t>
            </a:r>
          </a:p>
          <a:p>
            <a:r>
              <a:rPr lang="cs-CZ" dirty="0" smtClean="0"/>
              <a:t>Řešením </a:t>
            </a:r>
            <a:r>
              <a:rPr lang="cs-CZ" dirty="0"/>
              <a:t>je také pro maloobchodníky, tak pro firmy v průmyslovém odvětví, výrobci a také pro organizace veřejného sektoru. </a:t>
            </a:r>
            <a:endParaRPr lang="cs-CZ" dirty="0" smtClean="0"/>
          </a:p>
          <a:p>
            <a:r>
              <a:rPr lang="cs-CZ" dirty="0" smtClean="0"/>
              <a:t>Umožňuje </a:t>
            </a:r>
            <a:r>
              <a:rPr lang="cs-CZ" dirty="0"/>
              <a:t>kompletní plánování podnikových zdrojů k řízení financí, lidských zdrojů a řízení provozu podniku. </a:t>
            </a:r>
            <a:endParaRPr lang="cs-CZ" dirty="0" smtClean="0"/>
          </a:p>
          <a:p>
            <a:r>
              <a:rPr lang="cs-CZ" dirty="0" smtClean="0"/>
              <a:t>Mezi </a:t>
            </a:r>
            <a:r>
              <a:rPr lang="cs-CZ" dirty="0"/>
              <a:t>základní funkce patří správa financí, řízení lidských zdrojů, výroba, účetnictví a projektové řízení, maloobchod, Business Inteligence a vytváření </a:t>
            </a:r>
            <a:r>
              <a:rPr lang="cs-CZ" dirty="0" smtClean="0"/>
              <a:t>sestav.</a:t>
            </a:r>
            <a:endParaRPr lang="cs-CZ" dirty="0"/>
          </a:p>
        </p:txBody>
      </p:sp>
      <p:sp>
        <p:nvSpPr>
          <p:cNvPr id="10" name="Zástupný symbol pro text 9"/>
          <p:cNvSpPr>
            <a:spLocks noGrp="1"/>
          </p:cNvSpPr>
          <p:nvPr>
            <p:ph type="body" sz="quarter" idx="3"/>
          </p:nvPr>
        </p:nvSpPr>
        <p:spPr>
          <a:xfrm>
            <a:off x="4644009" y="2316010"/>
            <a:ext cx="3423546" cy="639762"/>
          </a:xfrm>
        </p:spPr>
        <p:txBody>
          <a:bodyPr>
            <a:normAutofit fontScale="92500"/>
          </a:bodyPr>
          <a:lstStyle/>
          <a:p>
            <a:r>
              <a:rPr lang="cs-CZ" dirty="0"/>
              <a:t>Microsoft Dynamics NAV</a:t>
            </a:r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4"/>
          </p:nvPr>
        </p:nvSpPr>
        <p:spPr>
          <a:xfrm>
            <a:off x="4645152" y="2924944"/>
            <a:ext cx="3419856" cy="3672408"/>
          </a:xfrm>
        </p:spPr>
        <p:txBody>
          <a:bodyPr>
            <a:normAutofit fontScale="62500" lnSpcReduction="20000"/>
          </a:bodyPr>
          <a:lstStyle/>
          <a:p>
            <a:r>
              <a:rPr lang="cs-CZ" dirty="0" smtClean="0"/>
              <a:t>Dříve </a:t>
            </a:r>
            <a:r>
              <a:rPr lang="cs-CZ" dirty="0"/>
              <a:t>pod názvem </a:t>
            </a:r>
            <a:r>
              <a:rPr lang="cs-CZ" dirty="0" smtClean="0"/>
              <a:t>Navision</a:t>
            </a:r>
          </a:p>
          <a:p>
            <a:r>
              <a:rPr lang="cs-CZ" dirty="0" smtClean="0"/>
              <a:t>Je </a:t>
            </a:r>
            <a:r>
              <a:rPr lang="cs-CZ" dirty="0"/>
              <a:t>produkt určený pro malé a středně velké podniky. </a:t>
            </a:r>
            <a:endParaRPr lang="cs-CZ" dirty="0" smtClean="0"/>
          </a:p>
          <a:p>
            <a:r>
              <a:rPr lang="cs-CZ" dirty="0" smtClean="0"/>
              <a:t>Umožňuje </a:t>
            </a:r>
            <a:r>
              <a:rPr lang="cs-CZ" dirty="0"/>
              <a:t>podnikům kontrolovat klíčové procesy v oblasti obchodu, kontroluje chod dodavatelsko-odběratelských řetězců a poskytuje informace pro zefektivnění chodu podniku. </a:t>
            </a:r>
            <a:endParaRPr lang="cs-CZ" dirty="0" smtClean="0"/>
          </a:p>
          <a:p>
            <a:r>
              <a:rPr lang="cs-CZ" dirty="0" smtClean="0"/>
              <a:t>Hlavní </a:t>
            </a:r>
            <a:r>
              <a:rPr lang="cs-CZ" dirty="0"/>
              <a:t>výhodou je rychlé přizpůsobení potřebám podniku a nevyžaduje dlouhá školení zaměstnanců. </a:t>
            </a:r>
            <a:endParaRPr lang="cs-CZ" dirty="0" smtClean="0"/>
          </a:p>
          <a:p>
            <a:r>
              <a:rPr lang="cs-CZ" dirty="0" smtClean="0"/>
              <a:t>Mezi </a:t>
            </a:r>
            <a:r>
              <a:rPr lang="cs-CZ" dirty="0"/>
              <a:t>hlavní funkce patří správa financí, </a:t>
            </a:r>
            <a:r>
              <a:rPr lang="cs-CZ" dirty="0" smtClean="0"/>
              <a:t>BI a </a:t>
            </a:r>
            <a:r>
              <a:rPr lang="cs-CZ" dirty="0"/>
              <a:t>vytváření sestav, správa dodavatelského řetězce, správa prodeje, služeb a projektů </a:t>
            </a:r>
            <a:r>
              <a:rPr lang="cs-CZ" dirty="0" smtClean="0"/>
              <a:t>.</a:t>
            </a:r>
            <a:endParaRPr lang="cs-CZ" dirty="0"/>
          </a:p>
        </p:txBody>
      </p:sp>
      <p:pic>
        <p:nvPicPr>
          <p:cNvPr id="4" name="Picture 2" descr="http://www.utb.cz/uploads/loga/fai_logo_cz_cmy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27384"/>
            <a:ext cx="2703165" cy="63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2" name="Picture 2" descr="http://www.itbiz.cz/images/upload/m/microsoft-dynamic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895176"/>
            <a:ext cx="4200577" cy="1453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04421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Helios</a:t>
            </a:r>
            <a:endParaRPr lang="cs-CZ" dirty="0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idx="1"/>
          </p:nvPr>
        </p:nvSpPr>
        <p:spPr>
          <a:xfrm>
            <a:off x="1043608" y="2316009"/>
            <a:ext cx="3425651" cy="639762"/>
          </a:xfrm>
        </p:spPr>
        <p:txBody>
          <a:bodyPr>
            <a:normAutofit/>
          </a:bodyPr>
          <a:lstStyle/>
          <a:p>
            <a:r>
              <a:rPr lang="cs-CZ" dirty="0"/>
              <a:t>Helios Orange</a:t>
            </a:r>
          </a:p>
        </p:txBody>
      </p:sp>
      <p:sp>
        <p:nvSpPr>
          <p:cNvPr id="9" name="Zástupný symbol pro obsah 8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3478642"/>
          </a:xfrm>
        </p:spPr>
        <p:txBody>
          <a:bodyPr>
            <a:normAutofit fontScale="85000" lnSpcReduction="10000"/>
          </a:bodyPr>
          <a:lstStyle/>
          <a:p>
            <a:r>
              <a:rPr lang="cs-CZ" dirty="0" smtClean="0"/>
              <a:t>Je </a:t>
            </a:r>
            <a:r>
              <a:rPr lang="cs-CZ" dirty="0"/>
              <a:t>nejrozšířenějším systém v ČR, podporuje podnikové procesy (v oblasti výroby, obchodu, plánování atd.), automatizuje každodenní operace, má rozsáhlou funkcionalitu a je možné jej přizpůsobit potřebám organizace. </a:t>
            </a:r>
            <a:endParaRPr lang="cs-CZ" dirty="0" smtClean="0"/>
          </a:p>
          <a:p>
            <a:r>
              <a:rPr lang="cs-CZ" dirty="0" smtClean="0"/>
              <a:t>Mezi </a:t>
            </a:r>
            <a:r>
              <a:rPr lang="cs-CZ" dirty="0"/>
              <a:t>jeho funkce patří </a:t>
            </a:r>
            <a:r>
              <a:rPr lang="cs-CZ" dirty="0" smtClean="0"/>
              <a:t>BI, </a:t>
            </a:r>
            <a:r>
              <a:rPr lang="cs-CZ" dirty="0"/>
              <a:t>CRM nebo Controlling </a:t>
            </a:r>
            <a:endParaRPr lang="cs-CZ" dirty="0"/>
          </a:p>
        </p:txBody>
      </p:sp>
      <p:sp>
        <p:nvSpPr>
          <p:cNvPr id="10" name="Zástupný symbol pro text 9"/>
          <p:cNvSpPr>
            <a:spLocks noGrp="1"/>
          </p:cNvSpPr>
          <p:nvPr>
            <p:ph type="body" sz="quarter" idx="3"/>
          </p:nvPr>
        </p:nvSpPr>
        <p:spPr>
          <a:xfrm>
            <a:off x="4644009" y="2316010"/>
            <a:ext cx="3423546" cy="639762"/>
          </a:xfrm>
        </p:spPr>
        <p:txBody>
          <a:bodyPr/>
          <a:lstStyle/>
          <a:p>
            <a:r>
              <a:rPr lang="cs-CZ" dirty="0"/>
              <a:t>Helios Green</a:t>
            </a:r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3478642"/>
          </a:xfrm>
        </p:spPr>
        <p:txBody>
          <a:bodyPr>
            <a:normAutofit fontScale="85000" lnSpcReduction="20000"/>
          </a:bodyPr>
          <a:lstStyle/>
          <a:p>
            <a:r>
              <a:rPr lang="cs-CZ" dirty="0"/>
              <a:t>Helios Green je produkt určený pro velké a středně velké podniky, který se dobře přizpůsobuje potřebám podniku. Hlavními parametry je sjednocení procesů, zvýšení pracovní efektivity, úpravy v personalistice a snižování provozních nákladů. Nabízí řadu modulů, kterými jsou BI, </a:t>
            </a:r>
            <a:r>
              <a:rPr lang="cs-CZ" dirty="0" err="1"/>
              <a:t>Workflow</a:t>
            </a:r>
            <a:r>
              <a:rPr lang="cs-CZ" dirty="0"/>
              <a:t>, Controlling a CRM </a:t>
            </a:r>
            <a:endParaRPr lang="cs-CZ" dirty="0"/>
          </a:p>
        </p:txBody>
      </p:sp>
      <p:pic>
        <p:nvPicPr>
          <p:cNvPr id="4" name="Picture 2" descr="http://www.utb.cz/uploads/loga/fai_logo_cz_cmy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27384"/>
            <a:ext cx="2703165" cy="63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18" name="Picture 2" descr="https://encrypted-tbn1.gstatic.com/images?q=tbn:ANd9GcQrohCD4E-fGe-2C4Vp1s5i6RysVYEnQymjAMguOU7AZPPGpxOC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13" b="22366"/>
          <a:stretch/>
        </p:blipFill>
        <p:spPr bwMode="auto">
          <a:xfrm>
            <a:off x="899591" y="980728"/>
            <a:ext cx="3698755" cy="1296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205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symbol pro text 7"/>
          <p:cNvSpPr>
            <a:spLocks noGrp="1"/>
          </p:cNvSpPr>
          <p:nvPr>
            <p:ph type="body" idx="1"/>
          </p:nvPr>
        </p:nvSpPr>
        <p:spPr>
          <a:xfrm>
            <a:off x="1043608" y="2316009"/>
            <a:ext cx="3425651" cy="639762"/>
          </a:xfrm>
        </p:spPr>
        <p:txBody>
          <a:bodyPr>
            <a:normAutofit/>
          </a:bodyPr>
          <a:lstStyle/>
          <a:p>
            <a:r>
              <a:rPr lang="cs-CZ" dirty="0" err="1"/>
              <a:t>Oracle</a:t>
            </a:r>
            <a:r>
              <a:rPr lang="cs-CZ" dirty="0"/>
              <a:t> E-Business </a:t>
            </a:r>
            <a:r>
              <a:rPr lang="cs-CZ" dirty="0" err="1"/>
              <a:t>Suite</a:t>
            </a:r>
            <a:endParaRPr lang="cs-CZ" dirty="0"/>
          </a:p>
        </p:txBody>
      </p:sp>
      <p:sp>
        <p:nvSpPr>
          <p:cNvPr id="9" name="Zástupný symbol pro obsah 8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3478642"/>
          </a:xfrm>
        </p:spPr>
        <p:txBody>
          <a:bodyPr>
            <a:normAutofit fontScale="92500" lnSpcReduction="20000"/>
          </a:bodyPr>
          <a:lstStyle/>
          <a:p>
            <a:r>
              <a:rPr lang="cs-CZ" dirty="0" smtClean="0"/>
              <a:t>Je </a:t>
            </a:r>
            <a:r>
              <a:rPr lang="cs-CZ" dirty="0"/>
              <a:t>sada podnikových aplikací typu </a:t>
            </a:r>
            <a:r>
              <a:rPr lang="cs-CZ" dirty="0" smtClean="0"/>
              <a:t>ERP.</a:t>
            </a:r>
          </a:p>
          <a:p>
            <a:r>
              <a:rPr lang="cs-CZ" dirty="0" smtClean="0"/>
              <a:t>Přizpůsobuje </a:t>
            </a:r>
            <a:r>
              <a:rPr lang="cs-CZ" dirty="0"/>
              <a:t>podnikové platformy a je zaměřena v rámci strategie hlavně na zákazníka. </a:t>
            </a:r>
            <a:endParaRPr lang="cs-CZ" dirty="0" smtClean="0"/>
          </a:p>
          <a:p>
            <a:r>
              <a:rPr lang="cs-CZ" dirty="0" smtClean="0"/>
              <a:t>Umožňuje </a:t>
            </a:r>
            <a:r>
              <a:rPr lang="cs-CZ" dirty="0"/>
              <a:t>podnikům správu životnosti aktiv, řízení vztahů se zákazníky, plánování podnikových zdrojů a </a:t>
            </a:r>
            <a:r>
              <a:rPr lang="cs-CZ" dirty="0" smtClean="0"/>
              <a:t>výroby.</a:t>
            </a:r>
            <a:endParaRPr lang="cs-CZ" dirty="0"/>
          </a:p>
        </p:txBody>
      </p:sp>
      <p:sp>
        <p:nvSpPr>
          <p:cNvPr id="10" name="Zástupný symbol pro text 9"/>
          <p:cNvSpPr>
            <a:spLocks noGrp="1"/>
          </p:cNvSpPr>
          <p:nvPr>
            <p:ph type="body" sz="quarter" idx="3"/>
          </p:nvPr>
        </p:nvSpPr>
        <p:spPr>
          <a:xfrm>
            <a:off x="4644009" y="2316010"/>
            <a:ext cx="3423546" cy="639762"/>
          </a:xfrm>
        </p:spPr>
        <p:txBody>
          <a:bodyPr>
            <a:normAutofit fontScale="92500" lnSpcReduction="20000"/>
          </a:bodyPr>
          <a:lstStyle/>
          <a:p>
            <a:r>
              <a:rPr lang="cs-CZ" dirty="0"/>
              <a:t>QAD </a:t>
            </a:r>
            <a:r>
              <a:rPr lang="cs-CZ" dirty="0" err="1"/>
              <a:t>Enterprise</a:t>
            </a:r>
            <a:r>
              <a:rPr lang="cs-CZ" dirty="0"/>
              <a:t> </a:t>
            </a:r>
            <a:r>
              <a:rPr lang="cs-CZ" dirty="0" err="1"/>
              <a:t>Applications</a:t>
            </a:r>
            <a:endParaRPr lang="cs-CZ" dirty="0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3478642"/>
          </a:xfrm>
        </p:spPr>
        <p:txBody>
          <a:bodyPr>
            <a:normAutofit fontScale="62500" lnSpcReduction="20000"/>
          </a:bodyPr>
          <a:lstStyle/>
          <a:p>
            <a:r>
              <a:rPr lang="cs-CZ" dirty="0" smtClean="0"/>
              <a:t>Je produkt určen </a:t>
            </a:r>
            <a:r>
              <a:rPr lang="cs-CZ" dirty="0"/>
              <a:t>k řízení velkých podniků a má pro tyto podniky komplexní řešení podnikových procesů. </a:t>
            </a:r>
            <a:endParaRPr lang="cs-CZ" dirty="0" smtClean="0"/>
          </a:p>
          <a:p>
            <a:r>
              <a:rPr lang="cs-CZ" dirty="0" smtClean="0"/>
              <a:t>Je </a:t>
            </a:r>
            <a:r>
              <a:rPr lang="cs-CZ" dirty="0"/>
              <a:t>určen jak pro podniky v průmyslovém odvětví (letectví, bankovnictví, telekomunikace apod.), tak i pro veřejnou správu, ve školství nebo zdravotnictví.</a:t>
            </a:r>
          </a:p>
          <a:p>
            <a:r>
              <a:rPr lang="cs-CZ" dirty="0"/>
              <a:t>Mezi základní funkce patří finanční řízení a kontrola, evidence majetku, plánování dlouhodobých projektů, řízení dokumentů, řízení speciálních odvětví, řízení lidských zdrojů, logistika a skladování, plánování výroby, podpora </a:t>
            </a:r>
            <a:r>
              <a:rPr lang="cs-CZ" dirty="0" smtClean="0"/>
              <a:t>prodeje.</a:t>
            </a:r>
            <a:endParaRPr lang="cs-CZ" dirty="0"/>
          </a:p>
        </p:txBody>
      </p:sp>
      <p:pic>
        <p:nvPicPr>
          <p:cNvPr id="4" name="Picture 2" descr="http://www.utb.cz/uploads/loga/fai_logo_cz_cmy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27384"/>
            <a:ext cx="2703165" cy="63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6" name="Picture 4" descr="http://diginomica.wpengine.netdna-cdn.com/wp-content/uploads/2013/12/oracle_logo_thin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56792"/>
            <a:ext cx="2934534" cy="36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8" name="Picture 6" descr="http://data.computerworld.cz/img/article/img/80/2d217b0367d4466160ca9bd2d801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372233"/>
            <a:ext cx="2067868" cy="65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28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3483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symbol pro text 7"/>
          <p:cNvSpPr>
            <a:spLocks noGrp="1"/>
          </p:cNvSpPr>
          <p:nvPr>
            <p:ph type="body" idx="1"/>
          </p:nvPr>
        </p:nvSpPr>
        <p:spPr>
          <a:xfrm>
            <a:off x="1043608" y="2316009"/>
            <a:ext cx="3425651" cy="639762"/>
          </a:xfrm>
        </p:spPr>
        <p:txBody>
          <a:bodyPr>
            <a:normAutofit/>
          </a:bodyPr>
          <a:lstStyle/>
          <a:p>
            <a:r>
              <a:rPr lang="cs-CZ" dirty="0"/>
              <a:t>Money </a:t>
            </a:r>
            <a:r>
              <a:rPr lang="cs-CZ" dirty="0" smtClean="0"/>
              <a:t>S4/S5</a:t>
            </a:r>
            <a:endParaRPr lang="cs-CZ" dirty="0"/>
          </a:p>
        </p:txBody>
      </p:sp>
      <p:sp>
        <p:nvSpPr>
          <p:cNvPr id="9" name="Zástupný symbol pro obsah 8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3478642"/>
          </a:xfrm>
        </p:spPr>
        <p:txBody>
          <a:bodyPr>
            <a:normAutofit fontScale="70000" lnSpcReduction="20000"/>
          </a:bodyPr>
          <a:lstStyle/>
          <a:p>
            <a:r>
              <a:rPr lang="cs-CZ" i="1" dirty="0"/>
              <a:t>S4</a:t>
            </a:r>
            <a:r>
              <a:rPr lang="cs-CZ" dirty="0"/>
              <a:t> – je určený pro středně velké podniky, které očekávají přizpůsobení systému vlastním potřebám, rychlou implementaci systému a nízké pořizovací náklady.</a:t>
            </a:r>
          </a:p>
          <a:p>
            <a:r>
              <a:rPr lang="cs-CZ" i="1" dirty="0"/>
              <a:t>S5</a:t>
            </a:r>
            <a:r>
              <a:rPr lang="cs-CZ" dirty="0"/>
              <a:t> – je určený pro středně velké a velké podniky. S5 je výkonný a bezpečný ERP systém s vysokou přizpůsobivostí potřebám zákazníka a individuálnímu řízení podnikových procesů. Společně s účetními moduly jsou zařazeny moduly BI, řízení projektů nebo výkaz EKO-KOM, elektroodpady </a:t>
            </a:r>
            <a:r>
              <a:rPr lang="cs-CZ" dirty="0" err="1"/>
              <a:t>Retela</a:t>
            </a:r>
            <a:r>
              <a:rPr lang="cs-CZ" dirty="0"/>
              <a:t> </a:t>
            </a:r>
            <a:r>
              <a:rPr lang="cs-CZ" dirty="0" smtClean="0"/>
              <a:t>atd.</a:t>
            </a:r>
            <a:endParaRPr lang="cs-CZ" dirty="0"/>
          </a:p>
        </p:txBody>
      </p:sp>
      <p:sp>
        <p:nvSpPr>
          <p:cNvPr id="10" name="Zástupný symbol pro text 9"/>
          <p:cNvSpPr>
            <a:spLocks noGrp="1"/>
          </p:cNvSpPr>
          <p:nvPr>
            <p:ph type="body" sz="quarter" idx="3"/>
          </p:nvPr>
        </p:nvSpPr>
        <p:spPr>
          <a:xfrm>
            <a:off x="4644009" y="2316010"/>
            <a:ext cx="3423546" cy="639762"/>
          </a:xfrm>
        </p:spPr>
        <p:txBody>
          <a:bodyPr/>
          <a:lstStyle/>
          <a:p>
            <a:r>
              <a:rPr lang="cs-CZ" dirty="0" err="1"/>
              <a:t>Altus</a:t>
            </a:r>
            <a:r>
              <a:rPr lang="cs-CZ" dirty="0"/>
              <a:t> </a:t>
            </a:r>
            <a:r>
              <a:rPr lang="cs-CZ" dirty="0" err="1" smtClean="0"/>
              <a:t>Vario</a:t>
            </a:r>
            <a:endParaRPr lang="cs-CZ" dirty="0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3478642"/>
          </a:xfrm>
        </p:spPr>
        <p:txBody>
          <a:bodyPr>
            <a:normAutofit fontScale="85000" lnSpcReduction="20000"/>
          </a:bodyPr>
          <a:lstStyle/>
          <a:p>
            <a:r>
              <a:rPr lang="cs-CZ" dirty="0"/>
              <a:t>Je komplexní ERP systém, který zahrnuje všechna oddělení v podniku, je snadno přizpůsobitelný jeho potřebám a roste společně s ním. </a:t>
            </a:r>
          </a:p>
          <a:p>
            <a:r>
              <a:rPr lang="cs-CZ" dirty="0"/>
              <a:t>Systém obsahuje moduly a funkce: zákazníci a marketing, prodej, nákup a skladování, finance a účetnictví, mzdy a personalistiku, výrobu, služby a </a:t>
            </a:r>
            <a:r>
              <a:rPr lang="cs-CZ" dirty="0" smtClean="0"/>
              <a:t>servis.</a:t>
            </a:r>
            <a:endParaRPr lang="cs-CZ" dirty="0"/>
          </a:p>
          <a:p>
            <a:endParaRPr lang="cs-CZ" dirty="0"/>
          </a:p>
        </p:txBody>
      </p:sp>
      <p:pic>
        <p:nvPicPr>
          <p:cNvPr id="4" name="Picture 2" descr="http://www.utb.cz/uploads/loga/fai_logo_cz_cmy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27384"/>
            <a:ext cx="2703165" cy="63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AutoShape 12" descr="data:image/jpeg;base64,/9j/4AAQSkZJRgABAQAAAQABAAD/2wCEAAkGBxQHBhUUBxQWFRQVFRIZFBYYFxgcFhwcFhccGR4XGhQeHCshJBomHBcVIzEhJSosLi46HR8zODM4NygtLisBCgoKDAwOGhAQFDQlHyQsNCwtNy43NTcsLi8sMCwsKzcsNyw3Ny8sNywvKzQ3LCssLDcuNywrMiw4LCsyLCs3K//AABEIAOEA4QMBIgACEQEDEQH/xAAcAAEAAgMBAQEAAAAAAAAAAAAABgcEBQgDAgH/xABKEAABAwIEAgYFBwkDDQAAAAABAAIDBBEFBhIhBzETIkFRYZEIMnGBoRRScpKxwdEVFiNCU4KissIkM1QXJjZiY2R0g4STo8Ph/8QAGgEBAAIDAQAAAAAAAAAAAAAAAAMEAgUHBv/EAB4RAQACAgMBAQEAAAAAAAAAAAABEQISAwQxIRQT/9oADAMBAAIRAxEAPwC8UREBERAREQEREBERAREQEREBERAREQEREBERAREQEREBERAREQEREBERAREQEREBERAREQEREBERAREQEREBERAREQEREBERAREQEREBERAREQEREBERAREQEREBERAREQEREBERAREQEREBERAREQEREBERAREQEREBERAREQEREBERAREQEREBERAREQEREBERAREQEREBF+XS+yD9RRzG850uETaJXFzxzawXI9p5DzWLhufqWun0vLoyeWsWBPdqFwPesJ5cImrWI6vPOO8YTSWovm+obLnnMHFqvwPOFXHSOjfFHUTMZHKy4AY4tsC0h1rgnms1d0QiprBOPUE1hjdO+M9royHt9uk2P2qe4HxAw7HCBQVUerlofeN/K+zXgX91wglCL5a8ObdpuDyK+kBERAREQEREBERAREQEREBERAREQEREGuxXHabB49WKzxQjs1va0nwAJuT4BQTHONeH4fcUHSVDhe2hull7dr3W28QCqQ4kYU7BM6VMUhJHSFzCSSdD+s3c77A29yjF0FrYzx1rKu4wqKKAHtN5Hj94gC/uVz5qxw0eUjPSbGRsfR+HSW39wJPuXIK6eo4XZj4RU5h60ggiI8TFsR5AhYcl6zSbr6/1x28tWrnFziXbkkkk89+32ontRaP66DFV88WzwvxZ1dhTo6kkmJwDSeelw2BPgQR5LmPMc3ynMFQ8/rzzu+tIT966R4c0DsPy5NPMLdIHFn0WMNj7yT8FzDNJ0spc7tJPmbrdcF6Rbwff0/Rnp5bzX1e6+V+jmpVRcHo9CeszBKXTS9BDELx63dGXPNm3be2wa+23YugRyVZ8AMF/J+SzNILOqZHOv26WdRo9nrH94qzUBFh1eKQ0LrVs0cZ7nva0+RK+abGIKt9qSeJ57myMJ8gUGci8qidtNEXTuDWjm5xAA9pOy8aTEoqx9qSWN5AuQ17XEDvsCgy0X4VrpcepYX2mqIWkcwZWA+V0GyRYtJiMVYf7JLG/6D2u+wr1nnbTtvM5rR3kgfag9UXjDUNnH6BzXAc9JB+xep5IP1F4S1bIX2mexp7i4A+RK+PyjF+1j+u38UGUixhXxONmysJPIa2/ivqWrZA6072tPcXAH4lB7osX8oxftY/rt/Fe8UomZeIhw7wQR5hB9oiIKN9I7Ad6etiHZ0MnmXsPxePLuVHkWXXvEXAvziyZUQN9cs1R/TjOtvmRb2ErkqWgli/vY3t9rHD7kGMumuAVZ8q4fNb+xmmj87Sf+xczWV8+jbWXw+riJ5SRyAfSaWk/whBP8cyLT4vOX9aN53JZaxPeWkELFwzhzTUc2qpc+UjkHadP1QN/epmllHPFxzN0sx3OxGGkZzTSZzm+Q5Oq3x7aKacgexhsFxyeS6w4w1JpeG1YW9rI2f8AclYw/BxXJ5Uis/F7UkDqqqYyAXc9zWtHi42HxK8VOuC+DHF8/wAOoXZDqlf+4LN/jLPig6ZwHDW4PgkMEO4hijYD2nS0C5t2k7qlOLXFGZ2KPo8tvMbIzplmYeu51rFrHdjQdrjcnltzu7Gak0WDzSN3McUrx+6wn7lzFwhoW4zxEg+XdaxklOrfU5jS4E3/ANbdBJMscEqnFoBLmCXoNdzotrl33u43sCe7c9638fAr5BiEUuHVdzHJG8h8dr6HA2BB8Fc1l+oKn47YzBFSQ0mKunYyQmQmFrDq0Gwa7U4bXN+3cDuWw4eSUOV+G5rKUPZEQ58r5NPSvLXFgB07bmwa0d47SoJ6SL9WYqYd0Dj5v/8Ai+s7zuouCGGxxerKWF/ua5/228kEfxnNGI8Tsc+T4fqEbi7RAw6WBl/WldfewtcnbuHYpfhnAHVTg4rV2fYXEbLtHhqcRf22Wy9HLC2x4DUVBA6SSUMv2hkbQbDuu5xv32HcpvxDzQ/KOBCelh6ZxlYzRcj1g432B+b8UFc/5DH4diUUuF1TX9HJG/TIwtJ0vBPWBPYD2LZeke62VKcf7yD5RP8AxWll49zROtLQsae4yuB8tCzfSJqTJl6h6QWc973FvcRG2492pBsvRzg0ZRmd86oPwY0K2FWno/M05Av3zzf0hWWg5o9IH/T/AP6eH7XLb4RwMdiOFRSmrDekjY/T0d7amg2vq8VpOPkmviC7whhH2n71v8P4v19HQRxxYcC1jGtBtLuGi1+SDY4NwNdh2LwzGra8RSMeW9ERfS4G19XgtB6Rh/zsh/4cfzuVhcNs+1ebMXkjxOlEDGR6g60lydQFru25XVbekPJqzswd1PH8XOQbrBeBjMRweKWSrc0yRsfpEYIGoA2vq8VB8aoKvhdmwNpJrPDWSNe24a9hJFnMvuLtcCCrfzFxH/MSipop6R0gdTQmJ4kDWuswBzT1SQQbd/MKCQ5WxDipmBtXibBBTPDQH9gjbezY2nd3M9Y2FySg3/8Al1b/AIf4n8EVg/mBQ/4dvkPwRBK18PiEg/SAH2i6+0QYc2EwTi00MTvaxp+5VtxgpPzWy0KnKobSSdMxsroWhjntIdYOIG4B33VqqE8ZKI1vDiqDBcsEcg/5cjXH+EOQUJT8UsWg9SsefpMjd/MwrY0vGbFYP72aOT6cMY/kDVXpX4gunLeaanixUvw7HOjjhdGZHPhaRJ+ie0gDU5wtqLexbWo4AwOH9mq5R9JjT9llH/RwpekzLUSfMgDfrvB/oXQqCh5vR+kA/QVrCe50JHxDz9imfCfh6/JT53V745Hy6A0s1WDW3JuHAb3KsVEHlVQiop3Ml5Pa5p9jhYrlGAzcNuIAMzSXU8huOWuN3aD4tPPvXWRNlAM9OwXMLugzFUwNlZcBwla2Vh7tW4HsdceCCR5fzdSZhpGvw2dhuN2lwEjTa9nMJuCFmT45T08zWTTxB73NY1utuoucbBobe9ySAqUzBwUgwqLXJiTIY7+tO1o919Qusjh5kGgizDFNS4nFUSQvD2xMDQSW8jYuvYGx2CDR+kTJqztGO6lj+L5PwClObMuvxjghRmkaXPp4oJNI5lumz7DvAN/cVlcTMm0GM5nMuN4nHSyGOMCJ3Rg6RcB3WeDYnUplgGO0GG5eYyGtp3x07I43SdIzTysNW9gTY7XQVJwMz1DgDpKTGHdHHK8PikPqh1tLmuPYCA2x5bHvV8sxGGWHU2WIt+cHtLfO9lUeacqYBjtUZaXEIKaRxJd0c0RjJPMmMnY+whaOj4MRYnVPbhWJwyGO2trWanNvy1AP2vYoI9xiqG4nxEl+Rua5pELA5pBbcNA5jxUw9JF9mYe0djak+fQgfYVm4LwSpRWDpa50j43AuZGIwQWnkb3tuO0Lf5/yhSZ3xhrJq5sUlLEdcTdDntDiHa3guuBYt7O5B5cEcTgouH0TaqeJjjJOS10jA71yNwTfsU9GPUrnAMqYCSQABKy5J7ALqocQ4H0mGUpkxHETFGLXe9jGtFzYXcXW52CxcD4fYVT4zC+mxiKR7JI3NYDF1i1wdbZ/ggifGaT5RxMqAewwN/8AG0/1Lo6ix2ljomA1MGzGD+9Z2AeKq/PeQMPrs0SzY3ijKeWUh/Rv6MENsGi2p4JFm8/BarDuE2G4pK5uG4syVzWl7gwROIaLAuID9gLjfxQXZDjlNUThkFRC57vVa2Rhcdr7AHuBXO3H6XpOIJ0/qwQg/wAR+9WBkLhfTYPmNlVQVb5XQF943Qlm743M7SDtqvy7LLMzhwgZmnMMlTUVT2GTT1BG0hoa0NtfV4E+9BlcTcsfnHw8HQj9NTxsli7zpZ1me9t/eAon6PebAQ7D612/Wkp791rvjH81vpK66eLoadreelrR5Cyq+m4MR0GYBVYXVvic2UyRsEbS1u99HrDq2NvYgtTSi8rP7wiD2REQFrcy0YxDLtRE7lJDK36zCFsl+OFxug4ecLc1+KWS5JrMTzDUR4VTySCOonZrAtH1JHNPXNhtbvUzwLgPU1Dgccnjhb82O73+wnZo9xKDa+jVS2ZWSeMLP5irvUayRk2DJlA6PDC92twc9zyCSQLcgLAKSoCIiDzmGqMgbXBF/aqNyth9NkvGJKLPtJE8TSEwV0kbXseHbaS9wOnvO+x59hN24kx8tBI2hcGSljxG8gENeWkNcQQQQDY2seSrDMGS8XzjDFBmieibBHI17nQCXpSQ0t5OaBezndw35GyDFwmgZnbi1Wfl8dJFRAMhgfvHubXLTseTjvzuL8llcY8q0mGZUNVhEUdNPA+Mxvha2Mm7gLHSBc93dZbPHshVEGY/l2SZ2wVDmtbKyW5ikAsLuIBNyAL7cxcEHdYuIZKxLN9TG3O9TTtpmODjBSiTrkfOc8AjbxPgAd0ENxXExiHEGhmxSkdWF2GQOkp2RiRxc9r3X6NwtsXXVm5VoaTGaGUPwkUjNbNUc9NGwSEXIdoAsQ2558rlY1NkyaHieK9rohTNpxEyMF/SC0Yb6unTa9/1u5Tw7IKV4TYDSYpmnGBW00EjI6loia+JjmsaZJ+qwEWaLNaLDuCzMOnGU+NFcJurDNSGZoGw6jWuv5tnAUl4aZPnytVVr8SfE75TMHt6MuNgC89bU0b9fsutZxX4e1GbcSilwOSGNzYnxymRz2lzXG4ALWO23d5oInw1ldl3NDKjF32GIUNRVSE7DW2V8hAv/s26vetb8rtkivra17mVGKTP6ABpcejhfqLb/qt6wbfkNLFYHEnh5NmGjpG5fkjjNNHJFeRz23Y9gYRdrHcwCD7SppgeCMwrL0NKAHNiibGbj1urZzvebn3oK6ztjozHwINQ3m8U4eO57J2NcPNpPs37VpMyYfTYxhsGGYBQRtrnw0shn6OGMBmlrnSdIOs69yCN+09i2p4Y10eTqqgp5afo5KlktPd8vVYCSWu/R89o+V/1lIc0ZKnq5MPqMCfEyrohG0ueXBr2NbYs1Bjja+rmOTnd6CCZhphhnE+mjxCmfiAgw+Bj42xiV7yxhb0hY69999+9WRk2Kmr+ldT4U6gOjo3F9OyJ0jX7uaC0XI2F/ctNj2UcTfnx2IZfkpGkwtjAmMp2t1thGRz5bqS5UhxSOof+dklK9ukdGKcPve+5dqaNrWQbnDsKZh73GK5LiSb27Tcmw2uTuT2rPREBERAREQEREBERAREQEREBERAREQEREBERAREQEREBERAREQEREBERAREQEREBERAREQEREBERAREQEREBERAREQEREBERAREQEREBERAREQEREBERAREQEREBERAREQEREBERAREQEREBERAREQEREBERAREQEREBERAREQEREBERAREQEREBERAREQEREBERAREQEREBERAREQEREBERAREQEREBERAREQEREBERAREQEREBERAREQEREBERAREQEREBERAREQEREBERAREQEREBERAREQEREBERAREQEREBERAREQ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32782" name="Picture 14" descr="http://www.datev.cz/ckfinder/userfiles/images/logo_cigler_sw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07977"/>
            <a:ext cx="3216731" cy="968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AutoShape 16" descr="data:image/jpeg;base64,/9j/4AAQSkZJRgABAQAAAQABAAD/2wCEAAkGBhQQEBIUEBQUFBQVFRQVFBcUFBUUEBYQGBYVFBYWFRUXGyYeGBkjGRQYIC8gIygpLCwsFR4xNTAqNSYrLCkBCQoKDgwOGg8PGiwkHyUvKTUpKS0sLSksLCkpLiwqLCwpKSksLCwsLCwsLCwsKSwsLCwsLCksLCwsLCwsLCwpLP/AABEIAJsBRgMBIgACEQEDEQH/xAAcAAEAAgMBAQEAAAAAAAAAAAAAAQcFBggEAwL/xABIEAABAwICBAgKBggGAwAAAAABAAIDBBEFEgYHITETIjJBUWFxgRQXNXJzkZKhsbMjNEJUstEWM2KCk8HC0iRSU3SDohXh8P/EABoBAAMBAQEBAAAAAAAAAAAAAAADBQQCBgH/xAAvEQACAgIAAwcEAgIDAQAAAAAAAQIDBBESITEUMjNBUXGBBRNSYSNCscEikaEV/9oADAMBAAIRAxEAPwC8UREAEREAEREAEUZkugCUREAEREAEUEqMyAP0ijMgQBKIozIAlFBcgcgCUREAEREAEREAEREAEREAEREAEREAEREAEREAEREAEREAEREAEREAFBKleLFsQbTwySv5MbXOPcN3eUdeR8b1zK21j6fTwVghpJcgjaOEs1jryO41jmB3C27pK8GCa452OAq2NlZzuYMkgHTa+V3ZsWhV9a6aWSV5u6Rznu7XG/8AOy+CuRxYcCi0QpZVnG5JnTuFYpHUxNlhcHMcLgj3g9BG6y9ip3U5j+SaSmceLIM8Y6JGjjAdrdv7quEKTdV9ubiV6LfuQ4iUREkefGq5DvNd8CuZP/ISf6kntu/NdOVXId5rvguW1SwEnxb/AETM9tcOv2bdq3q3uxSmBe8gmS4LnEfqpOYlX0Fz/qz8q0vbJ8mRdAJWckrFr0GYL3W9+pKqrXVUOY6kyuc24lvlcRzs6O1WbXVYhjkkffKxrnuttOVoLjYdgVKay9LoMQdTmnL/AKMSZszS3lZCLdO4rjEi3Ynrkd5c0q2vM1Hw+T/Uk9t35q89V0hdhkJcSTmk2k3PLPOVQitHQbWJSUdFHDMZM7S8nLGXDa4kbb9C35lblBcKMGHYlP8A5PyLYRYfRzSWKvjdJTl2Vryw5m5TmDWu3djgsuVHaaemWlJSW0Si0mTW5QtJBMuwkH6I7wbdK++G6z6OomjijMueRwa28ZAuek36l26Zpb0xf3q962beigKUsaEULWMe1g0tFMYZzJnDQ7isLhZ27b3L7GLk9JHMpKK2zaEWj+OCg6Zv4R/NbjRVQljZIy+V7WvbfYcrgHC47CupVyh3lo5jZGfdez7oii64GEovJiGKRU7M80jI29L3ADu6StXqNbFAw2Ej39bI3Ees2XcYSl0TFyshHq0bmi0mLW5QucGgy3JAH0R3k2HOt0uvkoSj3kfYzjPuvZ+kWNxrHI6RgfNmsTlGUXN9+7uWG8ZFJ0yfwz+a6jVOXOK2Lnk1VvUpJM2tFj8HxdlVGJIr5SSOMLG437FkFw009MbGSktroERF8OgiIgAiIgCCq31y47kgjpmnjSnO/wBGw7B3vt7Ksd5sFzrppjnhlbNIDdt8kfo2bB69p71rw6+OzfoYsyzghr1MEv3JA5uXMCMzczb87SSAR1XB9S+uH0Tp5Y4mcqRzWN7SQPd/JWZrW0XbFSU0kQ2QBsLvRHkk/vD/ALqrO1QnGD8yVCpyhKS8itcLxB1PNHKzlRuDh12O7vGzvXS2H1rZoo5GG7Xta9p6nAELl9XLqdx7haZ9O48aF1233mJ5J9zr+sLNnV7ip+hqwbNScfUsRFAUqQWD41XId5rvguXF1JVch3mu+C5bVPA/t8Ev6h/X5No1Z+VaXtk+TIugFz/qz8q0vbJ8mRdABKzvEXsNwO4/cxelJ/wNX/t5vluXNa6hr6MTRSRuvlkY5jrb8rgWm3XYqktZGh8OHOgEBeeEEhdncHckttbZ1ldYNii3F+ZxnVuSUl0RpaIrO0I1b01bRRzSmUPcXg5XAN2OIFhbqVK22NS3InVVSteomY1LH/BTf7h3yoVYRWH0a0Xiw+J0cBeWueXnOcxzFrW77DZZoWYKg2yU5uS8y7TFwrUWcvVv62Tz3/ErLaC+UqP0zfgVia39bJ57/iVltBfKVJ6ZvwKuz8J+xCh4q9zosKVAUrzx6MhUXrd8pu9FF/Ur1VFa3fKbvRRf1LbheL8Mw53hfJpa6W0Z+pUvoIfltXNK6W0Z+pUvoIfltWjP6RM/0/vMya13TPS1mHQZyM0juLEy9szuk9DQN/d0rYSVQutDFzUYhI2/Fh+iaOa42vPtH3DoWLGq+5PT6G3Jt+3DaNfxfG5quQyVDy9x3X5LR0NG5oXhRWto5qdY6Fr6x7w9wvkjIaGX5iSDc9KszsroXMjQrnc+RWFD+tj9Iz8QXUAWjRan6NrmuDp7tII443g3H2VvVlKyr42tcPkVcWmVSfEabrP+qx+lH4XKsgrsx3AY6yMMlzAB2YZTY3tbo61hPFnS9Mvtj8k/FyoVV8MiZn/T7r7eOGtaR9dW/wBRb57/AIraljsFwdlJEI475bk8Y3NzvWRU+ySlNyRZx4OuqMX1SCIi4HhERABQpUFAGrayMe8EoJC02fL9Ezpu7lHubfvsqAW9a3Md4asELTxIBY9HCusXHuGUetaKreJXwV7fVkPLs456Xkb/AKnsE4WrfO4cWBth6V9wPU257wrbxzC21VNNC7dIxzew/ZPcbHuWE1cYH4LQRBws+T6V/Td1rDubZbSVMyLeK1yRTx6lCrhfmct1EDmPcx4s5ri1w6HA2KzugWOeB10TybMceDk6MjiBc9hse5ZXWzgnAVxkaLMnGfq4QbH/AMj+8tKViLV1fuRpJ02ex1OFK1rV9jvhdDE4m72Dg5PPZsue0WPetlUGUXFtM9BCSlFNHyquQ7zXfArltdR1XId5rvguXFRwP7fBN+of1+TaNWflWl7ZPkyLoALn/Vn5Vpe2T5Mi6ACVneIvYZgdx+4VUa8OVR9k3xjVsKp9eHKo+yb4xpWJ4qHZfhMq5Xzqp8lw+dJ+MqhlfOqnyXD50n4yt+d4a9zBg+J8G4KCpUFRyycvVv62Tz3/ABKy2gvlKk9M34FYmt/Wyee/4lZbQXylSemb8CvQz8L4POx8Ve50WFKgKV549EFRWt3ym70UX9SvVUVrd8pu9FF/UtuF4vwzFneF8mlrpbRn6lS+gh+W1c0rpbRn6lS+gh+W1aM/pEzfT+9IyRXOGmURbiFWDv4aQ9xdce4hdHlVBrg0aLJm1bBxHhrJf2ZBsaT1EADtaFnwpqNmn5mjOg5V7XkV7QziOWN5Fwx7HEdIa4Ej3LpmiqmSxtkjIcx4Dmkbi0i4XL6y2E6V1VI3LTzPY298uwtv1NcCB3Ldk47uSafNGHGyFTva6nSSLn3xlYh95d7EX9qnxl4h94PsR/2rF2Gz1Rt7fX6M6BSypjB9cdRGQKljJm85aBHL3W4p9QVp6P6Rw1sQkgfmG5wOx7XdDhzH4pFlE6+8Pqvrs7plbIiJBoCIiACIiACx+O4q2lp5Znbo2l3a77I7zYd6yCq/XPjuVkVK07XnhZPNBIYO83P7oTaYcc1ETdPgg5FV1VS6R73vN3PcXOPS520qIHhrmkgOAIJadgcAb2J6180uvQ6SWjz23vZY411zDZ4NF7T1Pjsn+7xe09VtdLrP2Wr0NHarfyNs0t0/fiMbGSQxsLHZmua5xI2EEbeYi3qC1RLonQhGC1HoInNze5Fgansd4KqfA48WcXb6VgJ97b+oK6AVy9Q1joZWSMNnMc17e1puF0rhGItqIIpmcmRjXDvG0dxuFKzq+GXF6lbBs4o8L8j0VXId5rvguW11HVch3mu+C5cTMD+3wL+of1+TaNWflWl7ZPkyLoALn/Vn5Vpe2T5Mi6ACVneIvYbgdx+5KqfXhyqPsm+MathVPrw5VH2TfGNKxPFQ3L8JlXK+dVPkuHzpPxlUOr41U+S4fOk/GVQzvDXuYMHxPg3BQUQqMWTl6u/Wyee/4lZbQXylSemb/NY7Gacx1E7DvbLI09zyF9dHcQFPV08ruSyVjnebmGb3XXoWt1fB5yPKzb9TpcKV845LgEEEGxBG4jpX0Xnj0ZBVF63fKbvRRf1K8yVz/rIxIT4lOWG7WZYwRuJYLO/7ZvctuCv5N/ow5z/j1+zWF0toz9SpfQQ/LauaV0toz9SpfQQ/LatGf0iZ/p/ekZNfCro2yscyRocxwIc1wuCD0r7IpRVZT+k2qCRji6hIezfwbjaRvU1x2OHaQe1aZUaK1cZs+mnHZE5w9bQV0nZLLbDNsitPmYp4UJPa5HM36P1P3ef+DJ/avzJgdQ0EugmAG8mGQADrJbsXTaFM7fL8Rf8A8+P5HK6zGi2kb6CpZKwnLukbzPj5x2846wti1s4DHTVbJIgGiZpc5o2ASNIDiBzXzDvutGCoRcboe5PkpUz16HUVNUNkY17DdrgHNPS0gEH1FfZatq1qC/DKYnma5nc17mj3WC2lQJR4ZNF+EuKKYREXJ2EREAfiSQAEk2A2nqAXN+leNGsrJpvsucQzqibxWe4X71cWtHHfBqB7Wmz5vom9OUi7z7It3hUOqmBXyc2Sc+zmoI/cURe5rWi5cQ0DpJNgPeuhsF0Np4aeKN8MT3NY0Oc6Npc59ruJJHTdVPqrwPwiva9wuyAcIejPuYPXt/dV7gLjNtfEoo7wqlwuTRjf0apfu0H8Jn5J+jVL92g/hM/JZNFP4n6lHhj6GM/Rql+7wfwmfkqz1v6MshMM8LGsYbxvDGhrc3KabDpGYdwVvrCaYYL4ZRzRfaLbs6pG8ZvvFu9OptcJpib6lODSRzirf1M47nhlpnHbEc7PRuO0dzvxKoSOnYs1oZjngdbDLfi5skno3bHerYe5WMiv7lbSI+PZ9uxNnRUzbtcOkEe5cuPZYkHm2d4XUjTcbFQ+sfRZ1HVveG/QzOL2OA2B5N3MPQb3I6QsGDNKTi/M350G4qSMNovjAo6yGci4Y7jAb8paWOt12cVd1BrDoZnMYycZ3kNa0skDsx3Dk2uufFltEvr9J6eP8S2ZGPGxcT8jHj5Eq3wrzOkgqq13xH/CO5vpW95yH+RVqrXNPNGfD6R0bbcI054r7s4vxSeggkeoqTRPgsUmVsiDnW0jntWlq40+pqakEFS/g3Mc8tJa4sc1xzfZBsdp3qsJ4HRuc14LXNNnAixBHMQvmrdtUbo6ZErtlTLaOl8Gx2GsYX07+EaHZSQHAB1g63GAO5wWRKr3Ur9Sm/3DvlQqwlCtgoTcUXapucFJ+ZR+tnADBWcM0fRzjNfmEoADh3ix7ytHXSmkeAR10DoZdx2tcOUx45Lm9Y94JCoDSLRqahlMczfMeB9G9vS0/wAt4VTEvU48L6olZdDhLiXRm3aD60PBWNgqw58bdjHt2vY3/K4faaObnHWrBZrEoC3N4VGOo5g72SL+5c9pdd2YcJvfQ5rzJwWupaml+ttrmOioM13CxlcMoA/YB236za3aqsJULLYdovUVEEs8TC6OLlHnPSGD7VhtKbXXCiPLkKssnc+ZiVc+iWsykFLEyeTgpI2NYQWvLTlAaC1zQdhAHWqYRF1KtWmFN0qntHUGH17J42SxOzMeLtdYi46bHavhi+Nw0jBJUPEbC4NBIceMQSBZoJ3ArGavfJlJ6MfErCa5vqDP9wz8EqixrUrOD9lqVjVXH+jLeMrD/vLfYl/sTxlYf95b7En9i5+RUewQ9WTu3z9EdA+MrD/vLfYk/sX4m1m4eGk+EA25gyQk9nFVAojsEPVnzt9nojYNNdKjiFTwli2NoyRtO8Nvck9ZO31DmWAUKwNW2gTp5G1NS0thYQ6Nrt8rxuNv8g39ZWmUo0Q9jNGMrp/tlm6F4Yaahp4nbHBgLup7iXkdxdbuWcX5C/SgSe22egitJIIiL4dBQVKIA1LTDQEYlIxz53sDGlrWta0tuTcnbznZ6lr/AIkYvvMnsMVmInRvsitJiJY9cnto17Q7Q2PDWSNY4vL3BznOABsBYCw5ht9a2JQpS5ScntjYxUVpBERcnQUFSiAK8xTU9DNNJIJpGCR7n5Qxha0uNyBfmvtXl8SMX3mT2GKzET1k2rkmZ+zVPno8mE0RhhjjLzIWNazMQA5wAsCQOey+lZQMmY5krQ9jt7XAFp7l9wpSd89j9LWjQsQ1OUchJjdLFfma4OZ6ngm3evjheqCOCeKUVEhMb2vALGAEg3sVYahO7RZrWxPZ6970EIUokDzAaQaEUtdtnj4+4SMOWS3nDf33WqS6koCeLUTAdBax3vsFZShNjdOPJMTKiuXNowOh+ijcOhfEyR0gdIZLuABBLWtts6mhZ9QpS5ScntjIxUVpEWXlxHCoqmMxzsbIw7w4X29I6D1hetRdfNn1rfUrXFtS0TiTTTOj/ZkHCM7nAhwHbdYM6laq/wCup7f8n9iua6haY5dseWzNLEqfkVng2peNpDqqYyW+xGCxp6i4m5HYArGo6BkMbWRNDGNFmtaLNAX3RKnbOzvMbXTCvuo1XHNWlHVOLywxPO90RyXPSW2LSe5a+/UlDfZUS262MJ91lZSLqN9kVpM5lj1ye2jwYDhApKaKBri4RtyhxABPaAvFpdou3EYGxPe6MB7X3aATcBzbWPnLOqEtSalxLqNcE48PkVn4kYvvMvsMTxIxfeZfYYrMRO7Vb+QjstX4lZ+JGL7zL7DFLdSMN9tTLbzGBWWiO02/kHZavxNRwbVdRUxDsrpnDcZiHAHpDQA33LbWssv0iTKcpPcmOjCMF/xQREXJ2EREAEREAEREAEREAEREAEREAEREAEREAEREAF8p5gxpc4gNAJJO4AbyV9VgNNqd76GYR3J4pIG8tDgXD1BdQjxSSYu2bhByS3ox82sqlaSAJXAc7WjKezMQs7geNMq4uEjDg25bxgAdnYSq/wBG8boYoA2ohzSAuzOMTZLi5ttO7Zst1LddHMbpZgWUuVltpYGhh28+UfFar6VBPhi/cm4mTKySc5xe/JdTJV+IMgYXyuDWjeT8B0nqWs+M2mzWyy2vysrbW6bZr+5Y3WfOS+njvZpzOPnXa0HuufWti/Qul4Hg+Cbutnt9Jmtvzb/5L5GFcYKVm+fodTuvstlCrSUeu/My+H17J4xJE4OadxHw6itQ07x2Zk0VPTuLC8Akg2cS5xa0X5hs39a8urGoLZKiK92jK794EtJ7xb1LwabYmw4jGdtoeDD9nO1+c26dhTKqVG/h6iL8pzxFPem2k/8AZvmEskhpW+EuzvY1xe6+YmxLt5tfYtEwLTYtq3vlfK+J+YMbe9szwW7C6wsNisPDq9lTC2Rl8jwbZhY2uWm47iq/0RoI34lUNcxjmt4UtaWgtBEgAsCLCy5p4WpuaO8pzUqVVL/ZveNYy2li4SRrnNuBxACRfcTchfTCcUZUwtljvldffygQbEG3YpxbDxPBJE77bSOw8x7jZabq4xHgxUQSbDGTJt5rcV49YB70mNalW5Lqv8Guy6Vd8YvutP8A7RncZ02gpZuCkDy6wJygFoB3X4wN1n2vBFxuIuD1KnZ6Z9a6sqRuZx+0E2AHYwX7gtsotJLYO59+Oxph68+xrT7JB7k+zGUYrh68t/Jkoz5SlLj6abj8GXh03p5KhsEedznOyhwaODzbecnq5gvbjukMdGxrpQ4hzsoyAHbYnnI6FrerjAmiHh3taXOd9GSAS1rdl2k7rm6y+keO0cVmVQbId4ZkEhHXY7B/7S5Vx+7wQTeuo+u6x0fcm0m+nojzU2sele4NPCMvszPaMoPWQTZbSxwIuNoKrvSdtLNh/D00TWWlDQRGGO6CLDeNq2vQ6QuoacnacgHcCQPgi6qKgpx2uetM+Y19krHXNp8tpo/eO6Tw0dhKSXO2ta0XcRzneAB2r2YXiDaiJkrAQ14uM1r77bdvUtD0zjD8Vp2uF2kQgg7iC91wrCip2xsysAa0bg0ANA6gFzZXGMIvzYym6dltieuGPIwmMacU9M8scXPeOUGAHL1EkgX6l8aDWDTSvDOOwk2Be0Bt+i4Jt3rVdDKeKSeqkqGCQMa5/GAdtLiXGx3mwXk0pxGlqOCbRw5XXIOWMMLr2AaAN+1aVj18XBp/tk9513D9za1vlHzZbbSv0vJhkbmwxNftcGNDvOAAPvXrU5rT0XIvaTCIiDoIiIAIiIAIiIAIiIAIiIAIiIAIiIAIiIALz1lU2KN738ljS422mwFzsXoXyqKdsjXNeLtcCCDuIOwhC6nyW9cjR5tIsLe4udCCTvPArE6P5ZcVDqRpZECSRawDMtjs5gXW2dS3X9DKP/QZ7/zWSw/CooBaGNrBz5Ra/b0rb9+EYtR3zXmSeyWznFzceT3yXM07Wbh7iIZ2i4Zdruq5BaT1XB9y+3jLh4G+V/C5eTbi57f5r7luckYcCHAEHeDtBCw/6G0mbNwDL77bcvs3t7lxC2Dio2Lp0G2Y1yslOmSXF12a7qyw91pp3CwfZreuxLnEdVyPevDptSs/8lAMos/gi/8AaJkIN+4WVkRxhoAaAANgA2ABeKswKGaRskkYc9tsrje4sbjn6V9jkfyuxnyWD/BGlPo9nppqVkTAyNoa0bgNgHOq1wbE20eJ1BmzC7pGbBfa6QFvcQrQssfW4BBM4OliY5wtZxHG2bto2pdVqjxKXmOyMeVnA4PTiz3hVZpvSupax74zlbOxxuP2hlkHuB71ajQvFiWCxVOXhmNflva/NfYUUW/althmYzyK+Fcn5GH0KwYRUIDxtmBe8fsuFgPZt61XNXRSRzPpBexmAA6XbWsPsuV1NbYADYBu7F4ZMDhdMJjG0yi1nfaFhYe5NqyXCUpPzEX4CshCEXrh/wAH2w+jEMTI27mNDR3DeqzqnRw4pMa5hewueQLX2HkG3OAP/titWy8WIYNDUW4aNr7bswFx2HeEum1Qb4vMdlYrtjFQfd6b6FfaTaRUslIIKRhaDIHWyZGi20ntWy6AYuySmZE2+eJoz3FhtcbWPOsrSaMU0VyyGMEggnLmNjzbbr7YfgkNOXGGNrC618osDbds713O6tw4EmKpxro3fck101pehpGlvlam/wCH8blYr14qjBYZJGyPja6RtsriLuFjcWPavbZKss44xXoaKKHXKbb7z2VXo7iTKGpqWVTXWcCwgNv9o7x0Ec62vRzEaGWXLSxBrw0uvweXiiwNj3rM4hgME5vNEx5HORxvWNq/OH6OwU788MTWOta4vuNiRv6gm2XQmt89/wDhmpxbamo7i4p+nMyQC/ShSshUCKCiAJREQAREQAREQAREQAREQAREQAREQAREQAREQBFkUogCEspRAEWSylEARZLKUQBFkspRAEWSylEARZLKUQBFkspRAEWRSiAIISylEAQpREAEREAf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32786" name="Picture 18" descr="http://data.channelworld.cz/img/article_title/title_l/43/11b79dd789f5160a8342c5b87f85ad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02027"/>
            <a:ext cx="2736304" cy="130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Zástupný symbol pro číslo snímku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29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9295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Podnikové IS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cs-CZ" dirty="0" smtClean="0"/>
              <a:t>Zaměřují se na podnik jako celek.</a:t>
            </a:r>
          </a:p>
          <a:p>
            <a:r>
              <a:rPr lang="cs-CZ" dirty="0" smtClean="0"/>
              <a:t>Účel a chování podnikových IS je dán požadavky podniků na soulad ICT a podnikových procesů.</a:t>
            </a:r>
          </a:p>
          <a:p>
            <a:pPr marL="68580" indent="0">
              <a:buNone/>
            </a:pPr>
            <a:endParaRPr lang="cs-CZ" dirty="0" smtClean="0"/>
          </a:p>
          <a:p>
            <a:r>
              <a:rPr lang="cs-CZ" b="1" dirty="0" smtClean="0"/>
              <a:t>Jsou sjednocující platformou, spojují:</a:t>
            </a:r>
          </a:p>
          <a:p>
            <a:pPr lvl="1"/>
            <a:r>
              <a:rPr lang="cs-CZ" sz="2100" dirty="0" smtClean="0"/>
              <a:t>podnikové procesy a</a:t>
            </a:r>
          </a:p>
          <a:p>
            <a:pPr lvl="1"/>
            <a:r>
              <a:rPr lang="cs-CZ" sz="2100" dirty="0" smtClean="0"/>
              <a:t>informační toky vně i mimo podnik.</a:t>
            </a:r>
          </a:p>
          <a:p>
            <a:pPr marL="365760" lvl="1" indent="0">
              <a:buNone/>
            </a:pPr>
            <a:endParaRPr lang="cs-CZ" sz="2000" b="1" dirty="0" smtClean="0"/>
          </a:p>
          <a:p>
            <a:r>
              <a:rPr lang="cs-CZ" b="1" dirty="0" smtClean="0"/>
              <a:t>Základní funkce:</a:t>
            </a:r>
          </a:p>
          <a:p>
            <a:pPr lvl="1"/>
            <a:r>
              <a:rPr lang="cs-CZ" dirty="0"/>
              <a:t>f</a:t>
            </a:r>
            <a:r>
              <a:rPr lang="cs-CZ" dirty="0" smtClean="0"/>
              <a:t>inance,</a:t>
            </a:r>
          </a:p>
          <a:p>
            <a:pPr lvl="1"/>
            <a:r>
              <a:rPr lang="cs-CZ" dirty="0" smtClean="0"/>
              <a:t>personalistika,</a:t>
            </a:r>
          </a:p>
          <a:p>
            <a:pPr lvl="1"/>
            <a:r>
              <a:rPr lang="cs-CZ" dirty="0" smtClean="0"/>
              <a:t>plánování,</a:t>
            </a:r>
          </a:p>
          <a:p>
            <a:pPr lvl="1"/>
            <a:r>
              <a:rPr lang="cs-CZ" dirty="0" smtClean="0"/>
              <a:t>prodej,</a:t>
            </a:r>
          </a:p>
          <a:p>
            <a:pPr lvl="1"/>
            <a:r>
              <a:rPr lang="cs-CZ" dirty="0" smtClean="0"/>
              <a:t>e-business a m-business.</a:t>
            </a:r>
            <a:endParaRPr lang="cs-CZ" dirty="0"/>
          </a:p>
        </p:txBody>
      </p:sp>
      <p:pic>
        <p:nvPicPr>
          <p:cNvPr id="4" name="Picture 2" descr="http://www.utb.cz/uploads/loga/fai_logo_cz_cmy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27384"/>
            <a:ext cx="2703165" cy="63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5401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symbol pro text 7"/>
          <p:cNvSpPr>
            <a:spLocks noGrp="1"/>
          </p:cNvSpPr>
          <p:nvPr>
            <p:ph type="body" idx="1"/>
          </p:nvPr>
        </p:nvSpPr>
        <p:spPr>
          <a:xfrm>
            <a:off x="1043608" y="2316009"/>
            <a:ext cx="3425651" cy="639762"/>
          </a:xfrm>
        </p:spPr>
        <p:txBody>
          <a:bodyPr>
            <a:normAutofit/>
          </a:bodyPr>
          <a:lstStyle/>
          <a:p>
            <a:r>
              <a:rPr lang="cs-CZ" dirty="0" smtClean="0"/>
              <a:t>BYZNYS ERP</a:t>
            </a:r>
            <a:endParaRPr lang="cs-CZ" dirty="0"/>
          </a:p>
        </p:txBody>
      </p:sp>
      <p:sp>
        <p:nvSpPr>
          <p:cNvPr id="9" name="Zástupný symbol pro obsah 8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3478642"/>
          </a:xfrm>
        </p:spPr>
        <p:txBody>
          <a:bodyPr>
            <a:normAutofit fontScale="77500" lnSpcReduction="20000"/>
          </a:bodyPr>
          <a:lstStyle/>
          <a:p>
            <a:r>
              <a:rPr lang="cs-CZ" dirty="0"/>
              <a:t>BYZNYS ERP je český ERP systém určený malým, středním i velkým podnikům. </a:t>
            </a:r>
            <a:endParaRPr lang="cs-CZ" dirty="0" smtClean="0"/>
          </a:p>
          <a:p>
            <a:r>
              <a:rPr lang="cs-CZ" dirty="0" smtClean="0"/>
              <a:t>Zaměřují </a:t>
            </a:r>
            <a:r>
              <a:rPr lang="cs-CZ" dirty="0"/>
              <a:t>se na kompletní potřeby společnosti a tím zvýší její výkonnost. </a:t>
            </a:r>
            <a:endParaRPr lang="cs-CZ" dirty="0" smtClean="0"/>
          </a:p>
          <a:p>
            <a:r>
              <a:rPr lang="cs-CZ" dirty="0" smtClean="0"/>
              <a:t>Poskytuje </a:t>
            </a:r>
            <a:r>
              <a:rPr lang="cs-CZ" dirty="0"/>
              <a:t>moderní technologie, rozsáhlé možnosti ve zpracovávání dat, </a:t>
            </a:r>
            <a:r>
              <a:rPr lang="cs-CZ" dirty="0" err="1"/>
              <a:t>Workflow</a:t>
            </a:r>
            <a:r>
              <a:rPr lang="cs-CZ" dirty="0"/>
              <a:t>, projektové řízení, propojení s Microsoft Office, B2B a B2C řešení, mobilní řešení a BI.</a:t>
            </a:r>
          </a:p>
          <a:p>
            <a:endParaRPr lang="cs-CZ" dirty="0"/>
          </a:p>
        </p:txBody>
      </p:sp>
      <p:sp>
        <p:nvSpPr>
          <p:cNvPr id="10" name="Zástupný symbol pro text 9"/>
          <p:cNvSpPr>
            <a:spLocks noGrp="1"/>
          </p:cNvSpPr>
          <p:nvPr>
            <p:ph type="body" sz="quarter" idx="3"/>
          </p:nvPr>
        </p:nvSpPr>
        <p:spPr>
          <a:xfrm>
            <a:off x="4644009" y="2316010"/>
            <a:ext cx="3423546" cy="639762"/>
          </a:xfrm>
        </p:spPr>
        <p:txBody>
          <a:bodyPr/>
          <a:lstStyle/>
          <a:p>
            <a:r>
              <a:rPr lang="cs-CZ" dirty="0"/>
              <a:t>VEMA</a:t>
            </a:r>
            <a:endParaRPr lang="cs-CZ" dirty="0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3478642"/>
          </a:xfrm>
        </p:spPr>
        <p:txBody>
          <a:bodyPr>
            <a:normAutofit fontScale="77500" lnSpcReduction="20000"/>
          </a:bodyPr>
          <a:lstStyle/>
          <a:p>
            <a:r>
              <a:rPr lang="cs-CZ" dirty="0"/>
              <a:t>IS </a:t>
            </a:r>
            <a:r>
              <a:rPr lang="cs-CZ" dirty="0" err="1"/>
              <a:t>Vema</a:t>
            </a:r>
            <a:r>
              <a:rPr lang="cs-CZ" dirty="0"/>
              <a:t> je určen jak pro malé, střední i velké firmy, nabízí kompletní řešení k podpoře řízení lidských zdrojů, ekonomiky a logistiky. </a:t>
            </a:r>
          </a:p>
          <a:p>
            <a:r>
              <a:rPr lang="cs-CZ" dirty="0"/>
              <a:t>Mezi základní prvky patří propojení aplikace s moduly. </a:t>
            </a:r>
          </a:p>
          <a:p>
            <a:r>
              <a:rPr lang="cs-CZ" dirty="0"/>
              <a:t>Všechny aplikace lze vyžít v </a:t>
            </a:r>
            <a:r>
              <a:rPr lang="cs-CZ" dirty="0" err="1"/>
              <a:t>cloudu</a:t>
            </a:r>
            <a:r>
              <a:rPr lang="cs-CZ" dirty="0"/>
              <a:t> a každá aplikace má vlastní portálové řešení, které zaměstnancům umožní přístup z </a:t>
            </a:r>
            <a:r>
              <a:rPr lang="cs-CZ" dirty="0" smtClean="0"/>
              <a:t>Internetu.</a:t>
            </a:r>
            <a:endParaRPr lang="cs-CZ" dirty="0"/>
          </a:p>
        </p:txBody>
      </p:sp>
      <p:pic>
        <p:nvPicPr>
          <p:cNvPr id="4" name="Picture 2" descr="http://www.utb.cz/uploads/loga/fai_logo_cz_cmy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27384"/>
            <a:ext cx="2703165" cy="63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8" name="Picture 4" descr="http://www.vema.cz/ftproot/pub/Dokumenty/Vema_log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25152"/>
            <a:ext cx="2421971" cy="622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6" descr="data:image/jpeg;base64,/9j/4AAQSkZJRgABAQAAAQABAAD/2wCEAAkGBhIPDxUUEBQQEBQTFhUSFxUQFxcUFRATFxQXFxYeFBIXGyYeGBokGRUXHy8hIycpLDAzFR8xNTA2NSYrLSkBCQoKDgwOGg8PGiwkHiIsKiwyKSwpMC8sKiw0LCksLSwqLCwyKSwsMCwsLCwsNiwsKSwsLCwsNCwsKSwpLCwsLP/AABEIANoA5wMBIgACEQEDEQH/xAAcAAEAAgMBAQEAAAAAAAAAAAAABwgEBQYDAgH/xABLEAABAwECCAcLCgUDBQAAAAABAAIDEQQhBQYSEzFBUWEHFCJxgZGSFRYyQlJTc5OxstEjMzVUYnKhs8HSFzR04/AkgsNjg9Ph8f/EABoBAQADAQEBAAAAAAAAAAAAAAADBAUCAQb/xAAxEQACAgECAwcCBQUBAAAAAAAAAQIDEQQSEyExFEFRYWKRoTKBBSJScdEzQrHB8SP/2gAMAwEAAhEDEQA/AJxREQBERAEREAREQBERAEREAREQBERAFH2NuNLnTtZA6jYXVyh48g9rReN9+5bzHPGHi8ebjPysg1aWM0E850DpOpRutHSUZ/PL7GF+J6zH/lB/v/BLmAsMNtcIe246HN8h40jm1jcVsVFGLWHTZJqmpjdRrxu1EDaPiNalWOQOaC0gggEEXgg6KFV9RTwpcujL+h1XaK+f1Lr/ACfSIirF4IiIAiIgCIiAIiIAiIgCIiAIiIAiIgCIiAIvK02lsTHPkcGMYC5znXBrQKknoUV4G4Wy/Cjs8cmySkRsDqDM0JyHu+8TytlR5N8sKpTTa7jmUlHqSyiIojoLDwthNlmhdI/Q3QNbnHQBvKyyaaVGGNuH+NTUYfko6hv2jrd06t3OVYop4ssdxS1uqWnrz3voam32588rpJDVzjU7BsA3AXLwRFuJYWEfIttvLC7XETGGn+nkO+MnrLf1HSNi4pfrHlpBBIINQRpBGihUdtasjtZNp75UWKa/6ibEWmxXw8LXDU0zjKNeN+ogbD8QtysGUXF7WfZV2Rsipx6MIiLk7CIiAIiIAiIgCIiAIiIAiIgCIiAIi5PhExyGDrNRhGflq2MacnynkbG1u2kjeuoxc3tR43hZZxvC7jpluNigdyWkGZw8Z4vDOYaTvoNRUXr6e8kkkkkkkk3kk3kk6yvxbtVarjtRRlLc8k08E2OnGYuKzO+VhbyCdMsQu6XNuG8UO1SIqtYOwhJZ5mSxOyHxuDmnYRtGsEVBGsEqerLj9FLg4WllMt3yebre2YC8H7I8KusEbVnajTtSzHv/AMk0blGDcu48cesYchvF4zynD5QjxWnxec+znXBr7nmc9xc8lznEuJOsnSvhaNNSrjtR8pqdRK+xzf2/YIiKUrhERAZ2BMLOsszZG3jQ5vlsOkfqN4ClmyWpssbXsOU1wBB3KGF1OJGMOZfmZD8nIeST4jz+h9tNpVLV0b1uXVGt+G6vhS4cuj+GSIiIsg+mCIiAIiIAiIgCIiAIiIAiIgCIiAxMLYUjssD5pjksjGUTr3ADWSaADaQq4Yy4wSW+0vnluyrmt0iOMeC0c23WSTrXU8KmOnHJ+LwurBA41I0Syi4ne1t4HSdi4Na2lp2Lc+rKls8vCCIiukJ+sYXEACpJoANZK7PBdgEEYbpJvcdp+A0LW4uYMoM68XnwBsG3p/zSt8vUYuu1G58OPRBERDOCIiAIiIAiIgJKxMxh4zFm5D8rGL66Xs0B3PqPQda6NQ1g+3vglbJGaOaa7iNYO4i5S1grCTLTE2Rmh2rW06wd4Kx9VRsluXRn1H4dq+NDZL6l8oy0RFTNQIiIAiIgCIiAIiIAiIgC4HhUx14nDxeF1J5mmpGmGI3E7nOvA6TqC6nGXGCOwWZ88t+Tc1taGR58Fo5/wAJ1KuOFcJyWqd80xynyHKJ1DYANQAoANgVzS073ufRENs8LCMRfqItcqBbDA2Dc8+/wG3u37B0rCs8DpHBrbyTT/wC7l2thsYhjDW6tJ8o6yhS1mo4UcLqz3AX6iL0wQiIgCIiAIiIAiIgC32KOMHFZcl5+SkIDvsHU79Du5loUXM4KcXFklVsqpqceqJsBqv1chiLjDnG5iQ8pg5BPjMGrnHs5l16wbK3XLaz7Gi6N0FOIREUZOEREAREQBERAF8veGgkkAAVJNwAG0r6UX8L2OmQ3iUDuU4AzuHisN4Zzu0ndQeMpK63ZLajmUlFZON4RMcThG08gnMRVbGPL8p5G06tgptK5REW5CKgtqKLeXlhEW2wBgzOOy3DkNPad8Bp6l2RWWKuLkzZ4AwZm25bhy3Dst+JW3RF6fN2WOyTkwiIhwEREAREQBERAEREAREQH3Z53RvD2Etc0hwI1EKWMAYZba4Q8UDhyXt8l2voOkKJFtMXMOGyTB15Y6jXga27QNo0jpGtVtTTxI5XVGhoNVwJ4f0vr/JLKL4ilD2hzSHBwBBGgg3ii+1iH1gREQBERAEReNstbIY3SSODGMaXOcdDWgVJQGkx3xrbg2ymS50juREw+M+mkjyW6T0DWFXe02h0r3PkcXveS5zjpc4mpJ6VuMcsaX4StTpXVawciJh8SOuv7R0nq0ALRra09PDjz6spWT3MIiAVVkjPew2N00ga3XpPkjWV2tngbG0NaKACn+b1h4GwbmWX+G6927YOhbBemDq9RxZYXRBERCkEREAREQBERAEREAREQBERAEREB2WImMOSeLyG4/Nk6jpLenSOnaF3ahJriDUVBF4I0g7lKWKuHxa4eV86ygeNuxw3H21WXrKMPevufQ/hmr3Lgy6rp/Bu0RFnm2EREAUOcLmOmdk4nA7kRmsxHjyDQzmabzv8Aurs+EjHPufZsmMjjEwLWf9NvjPI3aBvO4qAiampqSb6m8k7ytDSU5/O/sV7Z/wBqCIi0ysFvcXMGVOdcLh4A2nb0f5oWpsULXvAe4MbpJJpdu3rrWYRgaABJGABQAEXBEUNbbJR2QT5mYixO6sPnI+0E7qw+cj7QXpjcOfg/Yy0WJ3Vh85H2gndWHzkfaCDhz8H7GWixO6sPnI+0E7qw+cj7QQcOfg/Yy0WJ3Vh85H2gndWHzkfaCDhz8H7GWixO6sPnI+0E7qw+cj7QQcOfg/Yy0WJ3Vh85H2gndWHzkfaCDhz8H7GWi9cHWN9paXWdrpmg5JMYygDQGhproQsvvetXmJuwVy5xXVnvCs/S/Y16LYd71q8xN2Cne9avMTdgpvj4ocGz9L9jXoth3vWrzE3YKd71q8xN2Cm+PihwbP0v2Nes3A+FXWWZsjL6XOHltOkH/NQX33vWrzE3YKd71q8xN2CvHKDWG0dRhbFqUU8ryJWsVsbNG2Rhq1wqD8d+roX6uMxPktNlcWSwziJ19chxyHU2AaDo6t6LEtq2ywuaPq9PqVZBSlyfejuVhYZwvHY4HzTGjIxU7SdADRrJNAOdZqgrhQx049aMzC6tngJvGiaTQXbwLwOk6wlNTsljuLE5bUcxjBh2S3Wl88ul5ubqjYPBa3cB13nWtciLcSSWEUm8hERengREQBERAEREAREQBERAEREAREQHR4iY2uwbag81MMlGStGttbnAeU2pPNUa1YaCZsjWuYQ5rgHNIvDmkVBB2UVVlKnBDjpQixTuuNTA46jpdH7SOkbFQ1dO5b11J6p45MllERZZaCIiAIiIAiIgI/4VscTZoeLQE56ZvLc3TFEbjeNDnXgbBU7FCmaOw9StWiuValVRwo/JDOvc85KqZp2w9RTNO2HqKtWil7d6fk54HmVUzTth6imadsPUVatE7d6fkcDzKqZp2w9RTNO2HqKtWidu9PyOB5lVM07YeopmnbD1FWrRO3en5HA8yqmadsPUUzTth6irVonbvT8jgeZVTNO2HqKZp2w9RVq0Tt3p+RwPMqpmnbD1FM07Yeoq1aJ270/I4HmVUzTth6imadsPUVatE7d6fkcDzKqZp2w9RTNO2HqKtWidu9PyOB5lVM07Yeor6jy2uDm5TXNIcCKgtINQQdRBVqUTt3p+RwPM5jEHG3ujZQX3Tx0bK2lKnU4DY6nQQRqXToioSabylgnXJcwiIuT0IiIAiIgCIiALyda2A0L2Aja4XL1KrVjqwd07XcPn5dX2irFFPFbWcEc57UWP47H5bO0PivZVPewUNw0HUNitXZfm2/db7Avb6OFjnnJ5XZvPVERViULydamA0L2AjUSLl6qt+PzR3Vtdw+dOr7IU9FPFbWcEc57VksVx2Py2dofFeoNdCqiWDYOoKz2Ln8lZ/QQ/ltXd+n4STzk8hZuNivOSdrfCc1vOQPatJjhjhDgyDLfy5HVEcQNDI7fsaNZ/UgKv2G8MS22d01odlvd1MbqawamjZ+pJSnTO3n0QnYolmuOR+WztD4r9bamE0DmEnUCCT0Kr+DcEyWmVsUEeckeaBoA6SToAGsm4KeMReD6HBjMpwbJaHCjpKXMB0tj2N36T1Ae3URqXOXPwwIWOXcdaiIqhKF8STtb4Tmt5yBXrX2oi4dGgy2WtDyJvejUtVfEmonM5bVklfjkfls7Q+Kccj8tnaHxVVsgbB1BMgbB1BXewr9XwQcfyLU8cj8tnaHxX2yVp0EHmNVVPIGwdQX2xxb4N1Nl1OpOw+r4HH8i1iKuuAuEK3WNwyZnysGmOcmRpGwE8pvQQpuxRxsiwlZ85HyXNOTJGTUxupXTrB0g6+cECrbp5V830JYWKRvERFXJAiIgCIiAFVrx0+k7X6eX3irKFVrx0+k7X6eX3ir+i+pkF3Q0j9B5j7Faqy/Nt+632Kqr9B5j7Faqy/Nt+632LvXdI/f8A0c0d56oiLNLIVcMfvpW1elPuhWPVcMfvpW1elPuhXtF9b/Ygv6I0BU/W7HCLBmDLO9/LkdBEI4gaGQ5tunY0az+pAUArJt2EJJ3B0ri8hrWCuhrGDJaANQAHtOklXraVY1noiGE9uT1w1hqa2Tumndlvd0BrdTWjU0bP1JK+sB4Cmt04hs7cpxvJNzWN1ue7U0f+hfcsBThwQ22yusWRA0RzNIz4Jq6R3ivrradQ1XjefLp8KGYoQjufM3mJ2JcODIqM5crgM5KRQv3AeK0ah13roURY0pOTyy4ljkgiIuT0KIuHT52y/cm96NS6oi4dPnbL9yb3o1Z0v9Vff/BFb9JF6k3gxxHsdvsb5LTG572zOYCJHs5IYwi5pA0uKjJSFwecIlnwbZXxTMne50rpAYwwihYxvjOF9WlaWoU3D8nUr14zzO6/hLgzzL/XS/uXIcIHBhDZLM602VzwIy3LjkOUMlzg2rHG+oJFxr+F+9/jbYvNWvsx/wDkXLY98KIt8Bs9njfHG4tL3SkZTw05QAa0kAVANa6lUqV+9ZzjzJZOvHIj5SBwK2lzcIPYK5L4HFw1VY9mSejKcP8Aco+UycD2Kb4GPtUzSx0zQyNrriIq5RcRqyiG03NrrVrUySreSKtNyJKREWKXQiIgOD/jPg/ZafVj9yzsB8J1jttoZBEJ8uTKplsAHJaXGpytjSoHt9kMM0kbrjG98Z52uLf0WwxSwyLFboZ3AlsbjlBunJc0sdQayA4noWrLSQ2txKqtlnmWWKrXjp9J2v08vvFTfJwj4NEeXxqIilcltS87hHTKrzhQFhe38YtMs1KZ2R8lNgc4uA6AaKPRwkm20dXNNLBhP0HmPsVqrL8237rfYqsxxF5DW3lxDQBrJuH4lWoiZktA2ADqC9139v3/ANHlHefaKM8McMps9plh4qH5qR8eVnqZWS4trTNmlaaKrDPDqfqY9f8A2lVWmtfPHyiXix8SWFXDH76VtXpT7oVjmmoVccfvpW1elPuhTaL63+xxf0RoVvcWMTLThEuzDQGsBq99zMqlQ0HW43c1anVXQlWZxVs7Y7DZ2sa1gzMZo0UFSwEnnJJJO9W9Tc6o8urIq4bnzK1TwOje5jwWuaS1zXXFrgaEEbQVm4Aw7LYbQ2aE0c3SD4MjT4TXbj8DpCk7haxHzjTbbO3lsHyzR47APDA2tGnd92+IVJXONsMnMouDLNYu4fit9nbNCbnXFp8KN48Jrt4+B1rZqu+ImOL8GWnKNXQyUErBs1OaPKb+IqNlLB2W1MlY18bg9jwHNc28OaRUELKvpdUvItVz3I9UXF48cIvcuZkeYz2WzLrnMinKLaUyHV0Lm/46n6mPX/2l5HT2SWUj12RTwyWFEXDp87ZfuTe9GpCxPxj7o2Rs+bzWU57cnKy6ZLqeFkj2KPeHT52y/cm96NSaZONyT8zmx5hki9ZljwNaJ25UMM8rQckmON7wDppVoN9COtYamzgT+j5P6h/5cS0rrOHHcitCO54Im717b9VtfqZP2rXSwuY4te1zXDS1wLSOcG8K1a4LhfwCyawGcNGdgLTlDSY3ODXNJ1jlB3+3eVVr1m6Si11JZU4WUQ7gXC5skzZWxwylprkzsD29A1HeNCsPirjLHhGzNmjBbeWvYbzG8aQTr0gg6wQq1KTuA63ETWiLU5jJQNha4tP4Pb1Bd6utShu70c1Sw8EvouTx7x67lZn5HP53L8fIycjI+y6tcr8Fyf8AHU/Ux6/+0s+FFk1mK5Fh2RTwyWEXNYjY4d1IZJM1mch+bpl5deSHVrktppRRyi4vDOk8rKOO4UuD2SSQ2uyNMmUBno2CrqgUy2NHhVAFQL7q31NIoIpdsuO471a1cjj7gezvgMjoYXP8t0bS7tEVV2jVNYhJEM6s80QAi/XaTzlTxwfYGs7Yc4IYA8G54jYHC7U6lVdutVSzgghDc8HI8GPB7K6ZlqtTDHHGQ+JjxR0j/FcWm8NGkV0mmrTMSBFkW2uyWWXIxUVhFaMb/pG1f1E35jlqDoVnZcXbI9xc+zWZznEkudEwlxN5JJF5Xz3r2P6rZPUx/tV2OtSWMEDpeepsWeCOZVyx++lbV6U+6FY4LAmxessji59nsz3OvLnxMc5x3kipVWi5VSbaJbIblgrCVZ3Fz+Ss/oIfy2r5717H9VsnqY/2rYxxhoAaA0AAAAUAAuAAGgLrUahWpJI8rr2n6RVQPwl4k9z587CP9PMTk00Qv0lnNpLd1RqvnleNqsjJWlkrGSNNKtkaHNNLxVpu0qOm51SydThuRVdSHwW4+cVkFltDvkJDyHO0QSE6zqY49RNdZUsd69j+q2T1Mf7U717F9VsnqY/2q1ZqoTjtaIo1OLymRXw3/wA5B6E/mOUcK0NqwLZ5aZ2CCTJGS3ORsdkt2CouG5ePevY/qtk9TH+1eVatQgo4Eqm3nJzvBB9Es9JN+YVy/Dp87ZfuTe9GpXstjjhbkxMZE0VOTG0NaCdPJAovO24KgnIz0UM2TWmdY1+TXTTKBpoHUoI3JW8THiSOGY7Sram3gT+j5P6h/wCXEuu717H9VsnqY/2rMsdgigbkwxxxNJqRG0MBOitGjTcOpS3alWR2pHMKnF5PdaTHWxmbBtqYBUmGQgbS1uUPxC3aFU4vDTJWslUaruOB63iLCYaTTPRSRje4ZLx+DCpj717H9VsnqY/2r6ixdsjHBzLNZmuaQQ5sTAWkaCCBcVfs1cZxccEEamnnJHXDrosn/f8A+JROrSW3BcM9M9FFNk1pnWNfk1pWmUDTQOpY3evY/qtk9TH+1c06pVwUWj2dTk85OK4D/wCTn9P/AMTEUgWPB8UAIhjjiBNSImtYCdFSGgX0RVbZ75uRLFYWD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31752" name="Picture 8" descr="http://www.jkr.cz/wp-content/uploads/JKR_log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36397"/>
            <a:ext cx="1879354" cy="1777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30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86039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Analýza rozdělení vybraných ERP systémů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i="1" dirty="0"/>
              <a:t>T</a:t>
            </a:r>
            <a:r>
              <a:rPr lang="cs-CZ" i="1" dirty="0" smtClean="0"/>
              <a:t>abulka 1: </a:t>
            </a:r>
            <a:r>
              <a:rPr lang="cs-CZ" dirty="0" smtClean="0"/>
              <a:t>Analýza ERP systémů podle zaměření.</a:t>
            </a:r>
          </a:p>
          <a:p>
            <a:r>
              <a:rPr lang="cs-CZ" i="1" dirty="0" smtClean="0"/>
              <a:t>Tabulka 2: </a:t>
            </a:r>
            <a:r>
              <a:rPr lang="cs-CZ" dirty="0" smtClean="0"/>
              <a:t>Analýza ERP systémů podle použité architektury a platformy.</a:t>
            </a:r>
            <a:endParaRPr lang="cs-CZ" dirty="0"/>
          </a:p>
        </p:txBody>
      </p:sp>
      <p:pic>
        <p:nvPicPr>
          <p:cNvPr id="4" name="Picture 2" descr="http://www.utb.cz/uploads/loga/fai_logo_cz_cmy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27384"/>
            <a:ext cx="2703165" cy="63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31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78645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utb.cz/uploads/loga/fai_logo_cz_cmy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27384"/>
            <a:ext cx="2703165" cy="63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8537298"/>
              </p:ext>
            </p:extLst>
          </p:nvPr>
        </p:nvGraphicFramePr>
        <p:xfrm>
          <a:off x="467544" y="836712"/>
          <a:ext cx="8208914" cy="56674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40925"/>
                <a:gridCol w="828232"/>
                <a:gridCol w="1095140"/>
                <a:gridCol w="2016224"/>
                <a:gridCol w="927033"/>
                <a:gridCol w="657485"/>
                <a:gridCol w="656715"/>
                <a:gridCol w="656715"/>
                <a:gridCol w="630445"/>
              </a:tblGrid>
              <a:tr h="209168">
                <a:tc rowSpan="2"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 dirty="0">
                          <a:effectLst/>
                        </a:rPr>
                        <a:t>ERP systém</a:t>
                      </a:r>
                      <a:endParaRPr lang="cs-CZ" sz="13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 dirty="0">
                          <a:effectLst/>
                        </a:rPr>
                        <a:t>Zaměření ERP systému</a:t>
                      </a:r>
                      <a:endParaRPr lang="cs-CZ" sz="13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 dirty="0">
                          <a:effectLst/>
                        </a:rPr>
                        <a:t>Funkční pokrytí ERP systému</a:t>
                      </a:r>
                      <a:endParaRPr lang="cs-CZ" sz="13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78463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 dirty="0">
                          <a:solidFill>
                            <a:schemeClr val="bg1"/>
                          </a:solidFill>
                          <a:effectLst/>
                        </a:rPr>
                        <a:t>Podle pokrytí klíčové oblastí</a:t>
                      </a:r>
                      <a:endParaRPr lang="cs-CZ" sz="13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 dirty="0">
                          <a:solidFill>
                            <a:schemeClr val="bg1"/>
                          </a:solidFill>
                          <a:effectLst/>
                        </a:rPr>
                        <a:t>Původně vyvinut pro podniky</a:t>
                      </a:r>
                      <a:endParaRPr lang="cs-CZ" sz="13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 dirty="0">
                          <a:solidFill>
                            <a:schemeClr val="bg1"/>
                          </a:solidFill>
                          <a:effectLst/>
                        </a:rPr>
                        <a:t>Oborová řešení nebo specializace</a:t>
                      </a:r>
                      <a:endParaRPr lang="cs-CZ" sz="13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 dirty="0">
                          <a:solidFill>
                            <a:schemeClr val="bg1"/>
                          </a:solidFill>
                          <a:effectLst/>
                        </a:rPr>
                        <a:t>Zaměření podle velikosti podniku</a:t>
                      </a:r>
                      <a:endParaRPr lang="cs-CZ" sz="13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 dirty="0">
                          <a:solidFill>
                            <a:schemeClr val="bg1"/>
                          </a:solidFill>
                          <a:effectLst/>
                        </a:rPr>
                        <a:t>Výroba</a:t>
                      </a:r>
                      <a:endParaRPr lang="cs-CZ" sz="13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 dirty="0">
                          <a:solidFill>
                            <a:schemeClr val="bg1"/>
                          </a:solidFill>
                          <a:effectLst/>
                        </a:rPr>
                        <a:t>Logistika</a:t>
                      </a:r>
                      <a:endParaRPr lang="cs-CZ" sz="13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 dirty="0">
                          <a:solidFill>
                            <a:schemeClr val="bg1"/>
                          </a:solidFill>
                          <a:effectLst/>
                        </a:rPr>
                        <a:t>Ekonomika</a:t>
                      </a:r>
                      <a:endParaRPr lang="cs-CZ" sz="13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 dirty="0">
                          <a:solidFill>
                            <a:schemeClr val="bg1"/>
                          </a:solidFill>
                          <a:effectLst/>
                        </a:rPr>
                        <a:t>Řízení lidských vztahů</a:t>
                      </a:r>
                      <a:endParaRPr lang="cs-CZ" sz="13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478463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SAP Business All-in-One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All-in-One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obchodní, výrobní, servisní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automobilový, strojírenský, elektrotechnický průmysl, velkoobchod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 dirty="0">
                          <a:effectLst/>
                        </a:rPr>
                        <a:t>střední, velké</a:t>
                      </a:r>
                      <a:endParaRPr lang="cs-CZ" sz="13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58847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SAP Business Suite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All-in-One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obchodní, výrobní, servisní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strojírenský, spotřební průmysl, velkoobchod, veřejná a státní správa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 dirty="0" smtClean="0">
                          <a:effectLst/>
                        </a:rPr>
                        <a:t>všechny</a:t>
                      </a:r>
                      <a:endParaRPr lang="cs-CZ" sz="13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</a:tr>
              <a:tr h="478463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MS Dynamics AX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All-in-One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obchodní, výrobní, servisní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strojírenský, elektrotechnický, potravinářský, farmaceutický průmysl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 dirty="0" smtClean="0">
                          <a:effectLst/>
                        </a:rPr>
                        <a:t>všechny</a:t>
                      </a:r>
                      <a:endParaRPr lang="cs-CZ" sz="13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</a:tr>
              <a:tr h="358847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MS Dynamics NAV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All-in-One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obchodní, výrobní, servisní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strojírenský, textilní, plastikářský, potravinářský průmysl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 dirty="0" smtClean="0">
                          <a:effectLst/>
                        </a:rPr>
                        <a:t>všechny</a:t>
                      </a:r>
                      <a:endParaRPr lang="cs-CZ" sz="13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</a:tr>
              <a:tr h="358847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Helios Orange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All-in-One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obchodní, výrobní, servisní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strojírenský, chemický, potravinářský průmysl, zemědělství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 dirty="0">
                          <a:effectLst/>
                        </a:rPr>
                        <a:t>malé a střední</a:t>
                      </a:r>
                      <a:endParaRPr lang="cs-CZ" sz="13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</a:tr>
              <a:tr h="358847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Helios Green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All-in-One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obchodní, výrobní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strojírenský, elektrotechnický, stavební, energetický průmysl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 dirty="0">
                          <a:effectLst/>
                        </a:rPr>
                        <a:t>střední a velké</a:t>
                      </a:r>
                      <a:endParaRPr lang="cs-CZ" sz="13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</a:tr>
              <a:tr h="448737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Oracle E-Business Suite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All-in-One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obchodní, výrobní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automobilový, strojírenský, elektrotechnický, spotřební průmysl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 dirty="0">
                          <a:effectLst/>
                        </a:rPr>
                        <a:t>střední a velké</a:t>
                      </a:r>
                      <a:endParaRPr lang="cs-CZ" sz="13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</a:tr>
              <a:tr h="598078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QAD Enterprise Aplications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Best-of-Breed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výrobní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 dirty="0">
                          <a:effectLst/>
                        </a:rPr>
                        <a:t>specialista na diskrétní, procesní i linkovou výrobu a integraci v rámci SCM</a:t>
                      </a:r>
                      <a:endParaRPr lang="cs-CZ" sz="13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 dirty="0" smtClean="0">
                          <a:effectLst/>
                        </a:rPr>
                        <a:t>všechny</a:t>
                      </a:r>
                      <a:endParaRPr lang="cs-CZ" sz="13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částečně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</a:tr>
              <a:tr h="358847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Money S4/S5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All-in-One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obchodní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 dirty="0">
                          <a:effectLst/>
                        </a:rPr>
                        <a:t>potravinářský a nápojový, stavební, textilní, obuvní, strojírenský průmysl</a:t>
                      </a:r>
                      <a:endParaRPr lang="cs-CZ" sz="13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 dirty="0">
                          <a:effectLst/>
                        </a:rPr>
                        <a:t>střední/ velké</a:t>
                      </a:r>
                      <a:endParaRPr lang="cs-CZ" sz="13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částečně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</a:tr>
              <a:tr h="358847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Altus Valio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All-in-One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obchodní, výrobní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 dirty="0">
                          <a:effectLst/>
                        </a:rPr>
                        <a:t>strojírenský, stavební, textilní, opravárenský průmysl, velkoobchod</a:t>
                      </a:r>
                      <a:endParaRPr lang="cs-CZ" sz="13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 dirty="0">
                          <a:effectLst/>
                        </a:rPr>
                        <a:t>malé a střední</a:t>
                      </a:r>
                      <a:endParaRPr lang="cs-CZ" sz="13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</a:tr>
              <a:tr h="358847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BYZNYS ERP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All-in-One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obchodní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 dirty="0">
                          <a:effectLst/>
                        </a:rPr>
                        <a:t>strojírenský, stavební, elektrotechnický, spotřební průmysl</a:t>
                      </a:r>
                      <a:endParaRPr lang="cs-CZ" sz="13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všechny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</a:tr>
              <a:tr h="358847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VEMA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Best-of-Breed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obchodní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 dirty="0">
                          <a:effectLst/>
                        </a:rPr>
                        <a:t>strojírenský, elektrotechnický, stavební, plastikářský průmysl</a:t>
                      </a:r>
                      <a:endParaRPr lang="cs-CZ" sz="13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všechny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částečně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13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900" dirty="0">
                          <a:effectLst/>
                        </a:rPr>
                        <a:t>ANO</a:t>
                      </a:r>
                      <a:endParaRPr lang="cs-CZ" sz="13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973" marR="68973" marT="0" marB="0" anchor="ctr"/>
                </a:tc>
              </a:tr>
            </a:tbl>
          </a:graphicData>
        </a:graphic>
      </p:graphicFrame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467544" y="376449"/>
            <a:ext cx="4032448" cy="532271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Tabulka 1</a:t>
            </a:r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32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23762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utb.cz/uploads/loga/fai_logo_cz_cmy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27384"/>
            <a:ext cx="2703165" cy="63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2407225"/>
              </p:ext>
            </p:extLst>
          </p:nvPr>
        </p:nvGraphicFramePr>
        <p:xfrm>
          <a:off x="467544" y="836712"/>
          <a:ext cx="8208914" cy="57123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1786"/>
                <a:gridCol w="1163325"/>
                <a:gridCol w="1163325"/>
                <a:gridCol w="1162411"/>
                <a:gridCol w="1163325"/>
                <a:gridCol w="1163325"/>
                <a:gridCol w="1131417"/>
              </a:tblGrid>
              <a:tr h="2880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Název </a:t>
                      </a:r>
                      <a:endParaRPr lang="cs-CZ" sz="9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produktu</a:t>
                      </a:r>
                      <a:endParaRPr lang="cs-CZ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SAP Business All-in-One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SAP Business Suite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MS Dynamics AX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MS Dynamics NAV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Helios Orange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Helios Green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</a:tr>
              <a:tr h="23428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Počet uživatelů v ČR</a:t>
                      </a:r>
                      <a:endParaRPr lang="cs-CZ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více než 400</a:t>
                      </a:r>
                      <a:endParaRPr lang="cs-CZ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Více než 420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130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1005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5610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337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</a:tr>
              <a:tr h="23428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Architektura systému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SAP ESA</a:t>
                      </a:r>
                      <a:endParaRPr lang="cs-CZ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SAP ESA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třívrstvá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klient/server, třívrstvá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klient/ server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třívrstvá architektura klient/server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</a:tr>
              <a:tr h="39046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Mobilní technologie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ANO</a:t>
                      </a:r>
                      <a:endParaRPr lang="cs-CZ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ANO</a:t>
                      </a:r>
                      <a:endParaRPr lang="cs-CZ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Windows Mobile, Web services, SharePoint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WAP, RFID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ANO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Internet Explorer, PDA, mobilní telefon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</a:tr>
              <a:tr h="31237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Podporné komunikační protokoly a standardy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XML, SOAP, WSDL, http,…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XML, SOAP, WSDL, http,…</a:t>
                      </a:r>
                      <a:endParaRPr lang="cs-CZ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XML, HTTP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BizTalk, XML, HTTP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HTTP, HTTPS, XML, SSL, EDI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HTTP, HTTPS, WS, XML, SSL, EDI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</a:tr>
              <a:tr h="54665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Platforma systému – operační systém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UNIX, Lindux, MS Windows, OS/400…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UNIX, </a:t>
                      </a:r>
                      <a:r>
                        <a:rPr lang="cs-CZ" sz="800" dirty="0" err="1">
                          <a:effectLst/>
                        </a:rPr>
                        <a:t>Lindux</a:t>
                      </a:r>
                      <a:r>
                        <a:rPr lang="cs-CZ" sz="800" dirty="0">
                          <a:effectLst/>
                        </a:rPr>
                        <a:t>, MS Windows, OS/400…</a:t>
                      </a:r>
                      <a:endParaRPr lang="cs-CZ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Windows, UNIX</a:t>
                      </a:r>
                      <a:endParaRPr lang="cs-CZ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MS Windows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MS Windows Server, XP/Vista/Win7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Windows 2003 Server,Windows Server 2008,Windows Server 2012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</a:tr>
              <a:tr h="31237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Platforma systému – možné databáze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Oracle, MS SQL Server, MAX DB, DB/400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Oracle, MS SQL Server, MAX DB, DB/400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MS SQL Server</a:t>
                      </a:r>
                      <a:endParaRPr lang="cs-CZ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MS SQL Server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MS SQL Server 2005/2008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MS SQL Server 2008-2012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</a:tr>
              <a:tr h="46855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Integrační platforma</a:t>
                      </a:r>
                      <a:endParaRPr lang="cs-CZ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SAP </a:t>
                      </a:r>
                      <a:r>
                        <a:rPr lang="cs-CZ" sz="800" dirty="0" err="1">
                          <a:effectLst/>
                        </a:rPr>
                        <a:t>NetWeaver</a:t>
                      </a:r>
                      <a:endParaRPr lang="cs-CZ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SAP </a:t>
                      </a:r>
                      <a:r>
                        <a:rPr lang="cs-CZ" sz="800" dirty="0" err="1">
                          <a:effectLst/>
                        </a:rPr>
                        <a:t>NetWeaver</a:t>
                      </a:r>
                      <a:endParaRPr lang="cs-CZ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Axapta </a:t>
                      </a:r>
                      <a:r>
                        <a:rPr lang="cs-CZ" sz="800" dirty="0" err="1">
                          <a:effectLst/>
                        </a:rPr>
                        <a:t>Object</a:t>
                      </a:r>
                      <a:r>
                        <a:rPr lang="cs-CZ" sz="800" dirty="0">
                          <a:effectLst/>
                        </a:rPr>
                        <a:t> Server</a:t>
                      </a:r>
                      <a:endParaRPr lang="cs-CZ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NAV aplikační server</a:t>
                      </a:r>
                      <a:endParaRPr lang="cs-CZ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-</a:t>
                      </a:r>
                      <a:endParaRPr lang="cs-CZ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MS .NET Framework, MS IIS, webové služby, XML</a:t>
                      </a:r>
                      <a:endParaRPr lang="cs-CZ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</a:tr>
              <a:tr h="31237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Průměrná doba implementace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3 - 6 měsíců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6 měsíců</a:t>
                      </a:r>
                      <a:endParaRPr lang="cs-CZ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4 - 8 měsíců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4 měsíce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1 týden až 3 měsíce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6 měsíce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</a:tr>
              <a:tr h="3196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Název </a:t>
                      </a:r>
                      <a:endParaRPr lang="cs-CZ" sz="9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produktu</a:t>
                      </a:r>
                      <a:endParaRPr lang="cs-CZ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 dirty="0" err="1">
                          <a:solidFill>
                            <a:schemeClr val="bg1"/>
                          </a:solidFill>
                          <a:effectLst/>
                        </a:rPr>
                        <a:t>Oracle</a:t>
                      </a:r>
                      <a:endParaRPr lang="cs-CZ" sz="900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 dirty="0">
                          <a:solidFill>
                            <a:schemeClr val="bg1"/>
                          </a:solidFill>
                          <a:effectLst/>
                        </a:rPr>
                        <a:t>E-Business </a:t>
                      </a:r>
                      <a:r>
                        <a:rPr lang="cs-CZ" sz="800" dirty="0" err="1">
                          <a:solidFill>
                            <a:schemeClr val="bg1"/>
                          </a:solidFill>
                          <a:effectLst/>
                        </a:rPr>
                        <a:t>Suite</a:t>
                      </a:r>
                      <a:endParaRPr lang="cs-CZ" sz="9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 dirty="0">
                          <a:solidFill>
                            <a:schemeClr val="bg1"/>
                          </a:solidFill>
                          <a:effectLst/>
                        </a:rPr>
                        <a:t>QAD </a:t>
                      </a:r>
                      <a:r>
                        <a:rPr lang="cs-CZ" sz="800" dirty="0" err="1">
                          <a:solidFill>
                            <a:schemeClr val="bg1"/>
                          </a:solidFill>
                          <a:effectLst/>
                        </a:rPr>
                        <a:t>Enterprise</a:t>
                      </a:r>
                      <a:r>
                        <a:rPr lang="cs-CZ" sz="80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cs-CZ" sz="800" dirty="0" err="1">
                          <a:solidFill>
                            <a:schemeClr val="bg1"/>
                          </a:solidFill>
                          <a:effectLst/>
                        </a:rPr>
                        <a:t>Applications</a:t>
                      </a:r>
                      <a:endParaRPr lang="cs-CZ" sz="9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 dirty="0">
                          <a:solidFill>
                            <a:schemeClr val="bg1"/>
                          </a:solidFill>
                          <a:effectLst/>
                        </a:rPr>
                        <a:t>Money S4/S5</a:t>
                      </a:r>
                      <a:endParaRPr lang="cs-CZ" sz="9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 dirty="0" err="1">
                          <a:solidFill>
                            <a:schemeClr val="bg1"/>
                          </a:solidFill>
                          <a:effectLst/>
                        </a:rPr>
                        <a:t>Altus</a:t>
                      </a:r>
                      <a:r>
                        <a:rPr lang="cs-CZ" sz="80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cs-CZ" sz="800" dirty="0" err="1">
                          <a:solidFill>
                            <a:schemeClr val="bg1"/>
                          </a:solidFill>
                          <a:effectLst/>
                        </a:rPr>
                        <a:t>Valio</a:t>
                      </a:r>
                      <a:endParaRPr lang="cs-CZ" sz="9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 dirty="0">
                          <a:solidFill>
                            <a:schemeClr val="bg1"/>
                          </a:solidFill>
                          <a:effectLst/>
                        </a:rPr>
                        <a:t>BYZNYS ERP</a:t>
                      </a:r>
                      <a:endParaRPr lang="cs-CZ" sz="9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 dirty="0">
                          <a:solidFill>
                            <a:schemeClr val="bg1"/>
                          </a:solidFill>
                          <a:effectLst/>
                        </a:rPr>
                        <a:t>VEMA</a:t>
                      </a:r>
                      <a:endParaRPr lang="cs-CZ" sz="9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3428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Počet uživatelů v ČR</a:t>
                      </a:r>
                      <a:endParaRPr lang="cs-CZ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více než 100</a:t>
                      </a:r>
                      <a:endParaRPr lang="cs-CZ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166</a:t>
                      </a:r>
                      <a:endParaRPr lang="cs-CZ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510/200</a:t>
                      </a:r>
                      <a:endParaRPr lang="cs-CZ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1983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1400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3978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3428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Architektura systému</a:t>
                      </a:r>
                      <a:endParaRPr lang="cs-CZ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třívrstvá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host-term, klient/serve, třívrstvý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klient/server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klient/server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klient/server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vícevrstvá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</a:tr>
              <a:tr h="15618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Mobilní technologie</a:t>
                      </a:r>
                      <a:endParaRPr lang="cs-CZ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-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ANO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ANO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ANO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ANO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částečně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</a:tr>
              <a:tr h="39046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Podporné komunikační protokoly a standardy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HTTPS, J2EE a další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HTTP, J2EE, XML, JSP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XML, EDI, vývojové rozhraní, Web </a:t>
                      </a:r>
                      <a:r>
                        <a:rPr lang="cs-CZ" sz="800" dirty="0" err="1">
                          <a:effectLst/>
                        </a:rPr>
                        <a:t>Services</a:t>
                      </a:r>
                      <a:endParaRPr lang="cs-CZ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-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HTTPS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HTTP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</a:tr>
              <a:tr h="39046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Platforma systému – operační systém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Linux, UNIX,  Windows, SUN Solaris a další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Unix, Linux, Windows, AIX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Windows XP, Vista, 7, 2008 server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Windows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Windows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Windows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</a:tr>
              <a:tr h="31237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Platforma systému – možné databáze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Oracle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Oracle, Progress, MS SQL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MS SQL 2008/2012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MS SQL, mdb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MS SQL Server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vlastní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</a:tr>
              <a:tr h="23428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Integrační platforma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-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ODBC, JDBC, MQ (IBM,Sonic )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-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-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-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NE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</a:tr>
              <a:tr h="31237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Průměrná doba implementace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4 a více měsíců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5 měsíců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1 týden/</a:t>
                      </a:r>
                      <a:endParaRPr lang="cs-CZ" sz="9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2 měsíce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2 měsíce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>
                          <a:effectLst/>
                        </a:rPr>
                        <a:t>2 - 4 měsíce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800" dirty="0">
                          <a:effectLst/>
                        </a:rPr>
                        <a:t>3 měsíce</a:t>
                      </a:r>
                      <a:endParaRPr lang="cs-CZ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679" marR="27679" marT="0" marB="0" anchor="ctr"/>
                </a:tc>
              </a:tr>
            </a:tbl>
          </a:graphicData>
        </a:graphic>
      </p:graphicFrame>
      <p:sp>
        <p:nvSpPr>
          <p:cNvPr id="6" name="Nadpis 6"/>
          <p:cNvSpPr txBox="1">
            <a:spLocks/>
          </p:cNvSpPr>
          <p:nvPr/>
        </p:nvSpPr>
        <p:spPr>
          <a:xfrm>
            <a:off x="467544" y="376449"/>
            <a:ext cx="4032448" cy="532271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cs-CZ" dirty="0" smtClean="0"/>
              <a:t>Tabulka 2</a:t>
            </a: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33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4479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Budoucí vývoj ERP systémů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V oblasti podnikových informačních systémů ERP bude nejspíše probíhat několik změn. </a:t>
            </a:r>
            <a:endParaRPr lang="cs-CZ" dirty="0" smtClean="0"/>
          </a:p>
          <a:p>
            <a:r>
              <a:rPr lang="cs-CZ" dirty="0" smtClean="0"/>
              <a:t>Zvýší </a:t>
            </a:r>
            <a:r>
              <a:rPr lang="cs-CZ" dirty="0"/>
              <a:t>se zájem o </a:t>
            </a:r>
            <a:r>
              <a:rPr lang="cs-CZ" b="1" dirty="0"/>
              <a:t>mobilitu a uživatelské rozhraní</a:t>
            </a:r>
            <a:r>
              <a:rPr lang="cs-CZ" dirty="0"/>
              <a:t> </a:t>
            </a:r>
            <a:r>
              <a:rPr lang="cs-CZ" b="1" dirty="0"/>
              <a:t>a přívětivost ERP systémů </a:t>
            </a:r>
            <a:r>
              <a:rPr lang="cs-CZ" dirty="0"/>
              <a:t>a pokračovat bude také obliba </a:t>
            </a:r>
            <a:r>
              <a:rPr lang="cs-CZ" b="1" dirty="0"/>
              <a:t>dvouvrstvé strategie</a:t>
            </a:r>
            <a:r>
              <a:rPr lang="cs-CZ" dirty="0"/>
              <a:t>. </a:t>
            </a:r>
            <a:endParaRPr lang="cs-CZ" dirty="0" smtClean="0"/>
          </a:p>
          <a:p>
            <a:r>
              <a:rPr lang="cs-CZ" dirty="0" smtClean="0"/>
              <a:t>Další </a:t>
            </a:r>
            <a:r>
              <a:rPr lang="cs-CZ" dirty="0"/>
              <a:t>změnou bude prosazování </a:t>
            </a:r>
            <a:r>
              <a:rPr lang="cs-CZ" b="1" dirty="0" err="1"/>
              <a:t>cloud</a:t>
            </a:r>
            <a:r>
              <a:rPr lang="cs-CZ" b="1" dirty="0"/>
              <a:t> </a:t>
            </a:r>
            <a:r>
              <a:rPr lang="cs-CZ" b="1" dirty="0" err="1"/>
              <a:t>computingových</a:t>
            </a:r>
            <a:r>
              <a:rPr lang="cs-CZ" dirty="0"/>
              <a:t> </a:t>
            </a:r>
            <a:r>
              <a:rPr lang="cs-CZ" b="1" dirty="0"/>
              <a:t>řešení </a:t>
            </a:r>
            <a:r>
              <a:rPr lang="cs-CZ" dirty="0"/>
              <a:t>a služeb, nebo také nárůst hodnoty </a:t>
            </a:r>
            <a:r>
              <a:rPr lang="cs-CZ" b="1" dirty="0"/>
              <a:t>BI a </a:t>
            </a:r>
            <a:r>
              <a:rPr lang="cs-CZ" b="1" dirty="0" smtClean="0"/>
              <a:t>BA.</a:t>
            </a:r>
            <a:endParaRPr lang="cs-CZ" b="1" dirty="0"/>
          </a:p>
        </p:txBody>
      </p:sp>
      <p:pic>
        <p:nvPicPr>
          <p:cNvPr id="4" name="Picture 2" descr="http://www.utb.cz/uploads/loga/fai_logo_cz_cmy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27384"/>
            <a:ext cx="2703165" cy="63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34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99475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Mobilita ERP systémů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cs-CZ" dirty="0"/>
              <a:t>Trendem </a:t>
            </a:r>
            <a:r>
              <a:rPr lang="cs-CZ" dirty="0" smtClean="0"/>
              <a:t>je </a:t>
            </a:r>
            <a:r>
              <a:rPr lang="cs-CZ" b="1" dirty="0"/>
              <a:t>přistupovat</a:t>
            </a:r>
            <a:r>
              <a:rPr lang="cs-CZ" dirty="0"/>
              <a:t> </a:t>
            </a:r>
            <a:r>
              <a:rPr lang="cs-CZ" b="1" dirty="0"/>
              <a:t>k</a:t>
            </a:r>
            <a:r>
              <a:rPr lang="cs-CZ" dirty="0"/>
              <a:t> podnikovým </a:t>
            </a:r>
            <a:r>
              <a:rPr lang="cs-CZ" b="1" dirty="0"/>
              <a:t>aplikacím</a:t>
            </a:r>
            <a:r>
              <a:rPr lang="cs-CZ" dirty="0"/>
              <a:t> </a:t>
            </a:r>
            <a:r>
              <a:rPr lang="cs-CZ" b="1" dirty="0"/>
              <a:t>pomocí mobilních řešení</a:t>
            </a:r>
            <a:r>
              <a:rPr lang="cs-CZ" dirty="0"/>
              <a:t>. </a:t>
            </a:r>
            <a:endParaRPr lang="cs-CZ" dirty="0" smtClean="0"/>
          </a:p>
          <a:p>
            <a:r>
              <a:rPr lang="cs-CZ" dirty="0" smtClean="0"/>
              <a:t>Díky </a:t>
            </a:r>
            <a:r>
              <a:rPr lang="cs-CZ" dirty="0"/>
              <a:t>narůstajícímu zajmu o mobilitu a využívání mobilních zařízení, </a:t>
            </a:r>
            <a:r>
              <a:rPr lang="cs-CZ" b="1" dirty="0"/>
              <a:t>narůstá zájem o připojení k podnikovým </a:t>
            </a:r>
            <a:r>
              <a:rPr lang="cs-CZ" b="1" dirty="0" smtClean="0"/>
              <a:t>systémům </a:t>
            </a:r>
            <a:r>
              <a:rPr lang="cs-CZ" dirty="0" smtClean="0"/>
              <a:t>(zájem u </a:t>
            </a:r>
            <a:r>
              <a:rPr lang="cs-CZ" dirty="0"/>
              <a:t>vrcholových manažerů, </a:t>
            </a:r>
            <a:r>
              <a:rPr lang="cs-CZ" dirty="0" smtClean="0"/>
              <a:t>vedoucích pracovníků, liniových manažerů, personalistů, administrativních pracovníků, obchodních týmů). </a:t>
            </a:r>
          </a:p>
          <a:p>
            <a:r>
              <a:rPr lang="cs-CZ" dirty="0" smtClean="0"/>
              <a:t>Pracovníci </a:t>
            </a:r>
            <a:r>
              <a:rPr lang="cs-CZ" dirty="0"/>
              <a:t>vyžadují kdykoli a kdekoli přístup k podnikovým aplikacím</a:t>
            </a:r>
            <a:r>
              <a:rPr lang="cs-CZ" dirty="0" smtClean="0"/>
              <a:t>.</a:t>
            </a:r>
          </a:p>
          <a:p>
            <a:pPr marL="68580" indent="0">
              <a:buNone/>
            </a:pPr>
            <a:r>
              <a:rPr lang="cs-CZ" dirty="0" smtClean="0"/>
              <a:t> </a:t>
            </a:r>
          </a:p>
          <a:p>
            <a:r>
              <a:rPr lang="cs-CZ" b="1" dirty="0" smtClean="0"/>
              <a:t>Výhodami </a:t>
            </a:r>
            <a:r>
              <a:rPr lang="cs-CZ" b="1" dirty="0"/>
              <a:t>jsou:</a:t>
            </a:r>
          </a:p>
          <a:p>
            <a:pPr lvl="1"/>
            <a:r>
              <a:rPr lang="cs-CZ" dirty="0"/>
              <a:t>rychlejší odezva k zákazníkům (zvýšení spokojenosti a věrnosti),</a:t>
            </a:r>
          </a:p>
          <a:p>
            <a:pPr lvl="1"/>
            <a:r>
              <a:rPr lang="cs-CZ" dirty="0"/>
              <a:t>bližší vazby s dodavateli a obchodními partnery (zrychlení odezvy a vzestup efektivity</a:t>
            </a:r>
            <a:r>
              <a:rPr lang="cs-CZ" dirty="0" smtClean="0"/>
              <a:t>),</a:t>
            </a:r>
            <a:endParaRPr lang="cs-CZ" dirty="0"/>
          </a:p>
          <a:p>
            <a:pPr lvl="1"/>
            <a:r>
              <a:rPr lang="cs-CZ" dirty="0"/>
              <a:t>zlepšení sběru dat a </a:t>
            </a:r>
          </a:p>
          <a:p>
            <a:pPr lvl="1"/>
            <a:r>
              <a:rPr lang="cs-CZ" dirty="0"/>
              <a:t>vyšší produktivita mobilních pracovníků </a:t>
            </a:r>
            <a:r>
              <a:rPr lang="cs-CZ" dirty="0" smtClean="0"/>
              <a:t>.</a:t>
            </a:r>
            <a:endParaRPr lang="cs-CZ" dirty="0"/>
          </a:p>
        </p:txBody>
      </p:sp>
      <p:pic>
        <p:nvPicPr>
          <p:cNvPr id="4" name="Picture 2" descr="http://www.utb.cz/uploads/loga/fai_logo_cz_cmy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27384"/>
            <a:ext cx="2703165" cy="63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data.computerworld.cz/img/article_title/title_l/08/ec8f58b23f4ec87ac3d83e3d40002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963744"/>
            <a:ext cx="3208412" cy="1527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35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47646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Uživatelské rozhraní a přívětivost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43492" y="2323652"/>
            <a:ext cx="6777317" cy="3769644"/>
          </a:xfrm>
        </p:spPr>
        <p:txBody>
          <a:bodyPr>
            <a:normAutofit fontScale="70000" lnSpcReduction="20000"/>
          </a:bodyPr>
          <a:lstStyle/>
          <a:p>
            <a:r>
              <a:rPr lang="cs-CZ" dirty="0" smtClean="0"/>
              <a:t>Je </a:t>
            </a:r>
            <a:r>
              <a:rPr lang="cs-CZ" dirty="0"/>
              <a:t>nový trend v oblasti počítačů a spotřební elektroniky (chytré telefony, tablety, dotykové displeje apod.). </a:t>
            </a:r>
            <a:endParaRPr lang="cs-CZ" dirty="0" smtClean="0"/>
          </a:p>
          <a:p>
            <a:r>
              <a:rPr lang="cs-CZ" dirty="0" smtClean="0"/>
              <a:t>Jde </a:t>
            </a:r>
            <a:r>
              <a:rPr lang="cs-CZ" dirty="0"/>
              <a:t>především o </a:t>
            </a:r>
            <a:r>
              <a:rPr lang="cs-CZ" b="1" dirty="0"/>
              <a:t>spokojenost a komfort zákazníků</a:t>
            </a:r>
            <a:r>
              <a:rPr lang="cs-CZ" dirty="0"/>
              <a:t>. </a:t>
            </a:r>
            <a:endParaRPr lang="cs-CZ" dirty="0" smtClean="0"/>
          </a:p>
          <a:p>
            <a:r>
              <a:rPr lang="cs-CZ" dirty="0" smtClean="0"/>
              <a:t>Který </a:t>
            </a:r>
            <a:r>
              <a:rPr lang="cs-CZ" dirty="0"/>
              <a:t>z dodavatelů tento trend lépe uchopí, ten přispěje k větší produktivitě práce</a:t>
            </a:r>
            <a:r>
              <a:rPr lang="cs-CZ" dirty="0" smtClean="0"/>
              <a:t>.</a:t>
            </a:r>
          </a:p>
          <a:p>
            <a:endParaRPr lang="cs-CZ" dirty="0" smtClean="0"/>
          </a:p>
          <a:p>
            <a:r>
              <a:rPr lang="cs-CZ" dirty="0" smtClean="0"/>
              <a:t> </a:t>
            </a:r>
            <a:r>
              <a:rPr lang="cs-CZ" b="1" dirty="0" smtClean="0"/>
              <a:t>Uživatelské </a:t>
            </a:r>
            <a:r>
              <a:rPr lang="cs-CZ" b="1" dirty="0"/>
              <a:t>rozhraní</a:t>
            </a:r>
            <a:r>
              <a:rPr lang="cs-CZ" i="1" dirty="0"/>
              <a:t> </a:t>
            </a:r>
            <a:r>
              <a:rPr lang="cs-CZ" dirty="0"/>
              <a:t>(UI – User Interface) </a:t>
            </a:r>
            <a:r>
              <a:rPr lang="cs-CZ" dirty="0" smtClean="0"/>
              <a:t>:</a:t>
            </a:r>
          </a:p>
          <a:p>
            <a:pPr lvl="1"/>
            <a:r>
              <a:rPr lang="cs-CZ" dirty="0" smtClean="0"/>
              <a:t>souhrn </a:t>
            </a:r>
            <a:r>
              <a:rPr lang="cs-CZ" dirty="0"/>
              <a:t>prostředků komunikace mezi uživatelem a </a:t>
            </a:r>
            <a:r>
              <a:rPr lang="cs-CZ" dirty="0" smtClean="0"/>
              <a:t>zařízením,</a:t>
            </a:r>
          </a:p>
          <a:p>
            <a:pPr lvl="1"/>
            <a:r>
              <a:rPr lang="cs-CZ" dirty="0" smtClean="0"/>
              <a:t>tato </a:t>
            </a:r>
            <a:r>
              <a:rPr lang="cs-CZ" dirty="0"/>
              <a:t>komunikace vždy probíhá oboustranně, jak od uživatele k zařízení a naopak</a:t>
            </a:r>
            <a:r>
              <a:rPr lang="cs-CZ" dirty="0" smtClean="0"/>
              <a:t>.</a:t>
            </a:r>
          </a:p>
          <a:p>
            <a:pPr lvl="1"/>
            <a:endParaRPr lang="cs-CZ" dirty="0"/>
          </a:p>
          <a:p>
            <a:r>
              <a:rPr lang="cs-CZ" b="1" dirty="0"/>
              <a:t>Uživatelská přívětivost</a:t>
            </a:r>
            <a:r>
              <a:rPr lang="cs-CZ" dirty="0"/>
              <a:t> (UX – User </a:t>
            </a:r>
            <a:r>
              <a:rPr lang="cs-CZ" dirty="0" err="1" smtClean="0"/>
              <a:t>Experience</a:t>
            </a:r>
            <a:r>
              <a:rPr lang="cs-CZ" dirty="0" smtClean="0"/>
              <a:t>)</a:t>
            </a:r>
          </a:p>
          <a:p>
            <a:pPr lvl="1"/>
            <a:r>
              <a:rPr lang="cs-CZ" dirty="0" smtClean="0"/>
              <a:t>jedná </a:t>
            </a:r>
            <a:r>
              <a:rPr lang="cs-CZ" dirty="0"/>
              <a:t>se o rychlou a dobrou orientaci uživatele v </a:t>
            </a:r>
            <a:r>
              <a:rPr lang="cs-CZ" dirty="0" smtClean="0"/>
              <a:t>systému,</a:t>
            </a:r>
          </a:p>
          <a:p>
            <a:pPr lvl="1"/>
            <a:r>
              <a:rPr lang="cs-CZ" dirty="0" smtClean="0"/>
              <a:t>spočívá </a:t>
            </a:r>
            <a:r>
              <a:rPr lang="cs-CZ" dirty="0"/>
              <a:t>v tom, že uživatel rozumí textům a navigacím, které jej vedou přesně tam, kam </a:t>
            </a:r>
            <a:r>
              <a:rPr lang="cs-CZ" dirty="0" smtClean="0"/>
              <a:t>potřebuje.</a:t>
            </a:r>
            <a:endParaRPr lang="cs-CZ" dirty="0"/>
          </a:p>
        </p:txBody>
      </p:sp>
      <p:pic>
        <p:nvPicPr>
          <p:cNvPr id="4" name="Picture 2" descr="http://www.utb.cz/uploads/loga/fai_logo_cz_cmy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27384"/>
            <a:ext cx="2703165" cy="63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36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56032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998408" y="764704"/>
            <a:ext cx="5069826" cy="1368152"/>
          </a:xfrm>
        </p:spPr>
        <p:txBody>
          <a:bodyPr/>
          <a:lstStyle/>
          <a:p>
            <a:r>
              <a:rPr lang="cs-CZ" dirty="0" smtClean="0"/>
              <a:t>Mobilní platformy ERP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43492" y="2204864"/>
            <a:ext cx="6777317" cy="4320480"/>
          </a:xfrm>
        </p:spPr>
        <p:txBody>
          <a:bodyPr>
            <a:normAutofit fontScale="70000" lnSpcReduction="20000"/>
          </a:bodyPr>
          <a:lstStyle/>
          <a:p>
            <a:r>
              <a:rPr lang="cs-CZ" sz="2500" dirty="0" smtClean="0"/>
              <a:t>Široké </a:t>
            </a:r>
            <a:r>
              <a:rPr lang="cs-CZ" sz="2500" dirty="0"/>
              <a:t>množství činností přináší možnost propojení ERP produktu s mobilním zařízením. </a:t>
            </a:r>
            <a:endParaRPr lang="cs-CZ" sz="2500" dirty="0" smtClean="0"/>
          </a:p>
          <a:p>
            <a:r>
              <a:rPr lang="cs-CZ" sz="2500" dirty="0" smtClean="0"/>
              <a:t>Základní </a:t>
            </a:r>
            <a:r>
              <a:rPr lang="cs-CZ" sz="2500" dirty="0"/>
              <a:t>komunikace z ERP produktu je formou zaslání SMS zprávy či e-mailu, který si uživatel z mobilního zařízení může přečíst. V případě e-mailu je možnost odpovědět a díky tomu se informace (přijatá korespondence) dostane do ERP produktu. Tímto způsobem je možné i automaticky zasílat kontrolní výstupy. </a:t>
            </a:r>
          </a:p>
          <a:p>
            <a:r>
              <a:rPr lang="cs-CZ" sz="2500" dirty="0"/>
              <a:t>Uživatelé mohou mít možnost zasílat pomocí mobilních telefonů SMS zprávy do podniku. Tyto zprávy představují dotazy na informace z ERP systému. Tímto způsobem lze i zapisovat informace do ERP systému nebo spustit funkci přímo v systému</a:t>
            </a:r>
            <a:r>
              <a:rPr lang="cs-CZ" sz="2500" dirty="0" smtClean="0"/>
              <a:t>.</a:t>
            </a:r>
          </a:p>
          <a:p>
            <a:endParaRPr lang="cs-CZ" dirty="0"/>
          </a:p>
          <a:p>
            <a:r>
              <a:rPr lang="cs-CZ" sz="2500" b="1" dirty="0"/>
              <a:t>Dalšími možnostmi uživatele by mělo být z internetových nebo wapových prohlížečů prohlížet:</a:t>
            </a:r>
          </a:p>
          <a:p>
            <a:pPr lvl="1"/>
            <a:r>
              <a:rPr lang="cs-CZ" dirty="0"/>
              <a:t>přehledy vztahů, dokladů a komunikací se zákazníky,</a:t>
            </a:r>
          </a:p>
          <a:p>
            <a:pPr lvl="1"/>
            <a:r>
              <a:rPr lang="cs-CZ" dirty="0"/>
              <a:t>přehledy o sortimentech, obchodních případech či zakázkách a </a:t>
            </a:r>
          </a:p>
          <a:p>
            <a:pPr lvl="1"/>
            <a:r>
              <a:rPr lang="cs-CZ" dirty="0"/>
              <a:t>vybrané manažerské výstupy. </a:t>
            </a:r>
          </a:p>
          <a:p>
            <a:pPr marL="68580" indent="0">
              <a:buNone/>
            </a:pPr>
            <a:r>
              <a:rPr lang="cs-CZ" dirty="0"/>
              <a:t> </a:t>
            </a:r>
          </a:p>
        </p:txBody>
      </p:sp>
      <p:pic>
        <p:nvPicPr>
          <p:cNvPr id="4" name="Picture 2" descr="http://www.utb.cz/uploads/loga/fai_logo_cz_cmy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27384"/>
            <a:ext cx="2703165" cy="63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38" name="Picture 2" descr="http://www.erpforum.cz/images/stories/2012/01/vario_agent_up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548" y="386933"/>
            <a:ext cx="2505860" cy="1673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37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7176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15616" y="764704"/>
            <a:ext cx="6952618" cy="1368152"/>
          </a:xfrm>
        </p:spPr>
        <p:txBody>
          <a:bodyPr/>
          <a:lstStyle/>
          <a:p>
            <a:r>
              <a:rPr lang="cs-CZ" dirty="0" smtClean="0"/>
              <a:t>Mobilní platformy ERP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43492" y="2204864"/>
            <a:ext cx="6777317" cy="4320480"/>
          </a:xfrm>
        </p:spPr>
        <p:txBody>
          <a:bodyPr>
            <a:normAutofit fontScale="70000" lnSpcReduction="20000"/>
          </a:bodyPr>
          <a:lstStyle/>
          <a:p>
            <a:r>
              <a:rPr lang="cs-CZ" sz="2500" b="1" dirty="0" smtClean="0"/>
              <a:t>Mezi </a:t>
            </a:r>
            <a:r>
              <a:rPr lang="cs-CZ" sz="2500" b="1" dirty="0"/>
              <a:t>základní funkce patří: </a:t>
            </a:r>
          </a:p>
          <a:p>
            <a:pPr lvl="1"/>
            <a:r>
              <a:rPr lang="cs-CZ" dirty="0"/>
              <a:t>editace charakteristiky partnerů, jejich zástupců, adres či kontaktů, </a:t>
            </a:r>
          </a:p>
          <a:p>
            <a:pPr lvl="1"/>
            <a:r>
              <a:rPr lang="cs-CZ" dirty="0"/>
              <a:t>generování nové objednávky nebo práce s vlastními záznamy, </a:t>
            </a:r>
          </a:p>
          <a:p>
            <a:pPr lvl="1"/>
            <a:r>
              <a:rPr lang="cs-CZ" dirty="0"/>
              <a:t>export výstupů ze systému ve standardních formátech (např. DOC, PDF, HTML, XLS, TXT atd</a:t>
            </a:r>
            <a:r>
              <a:rPr lang="cs-CZ" dirty="0" smtClean="0"/>
              <a:t>.).</a:t>
            </a:r>
          </a:p>
          <a:p>
            <a:endParaRPr lang="cs-CZ" dirty="0" smtClean="0"/>
          </a:p>
          <a:p>
            <a:r>
              <a:rPr lang="cs-CZ" sz="2500" dirty="0" smtClean="0"/>
              <a:t>Mezi </a:t>
            </a:r>
            <a:r>
              <a:rPr lang="cs-CZ" sz="2500" dirty="0"/>
              <a:t>hlavní trendy patří </a:t>
            </a:r>
            <a:r>
              <a:rPr lang="cs-CZ" sz="2500" b="1" dirty="0"/>
              <a:t>mobilní platformy ERP </a:t>
            </a:r>
            <a:r>
              <a:rPr lang="cs-CZ" sz="2500" dirty="0"/>
              <a:t>a všeobecně </a:t>
            </a:r>
            <a:r>
              <a:rPr lang="cs-CZ" sz="2500" b="1" dirty="0"/>
              <a:t>mobilita ERP systémů</a:t>
            </a:r>
            <a:r>
              <a:rPr lang="cs-CZ" sz="2500" dirty="0"/>
              <a:t>. </a:t>
            </a:r>
            <a:endParaRPr lang="cs-CZ" sz="2500" dirty="0" smtClean="0"/>
          </a:p>
          <a:p>
            <a:r>
              <a:rPr lang="cs-CZ" sz="2500" dirty="0" smtClean="0"/>
              <a:t>Díky </a:t>
            </a:r>
            <a:r>
              <a:rPr lang="cs-CZ" sz="2500" dirty="0"/>
              <a:t>rozšíření mobilních zařízení se začal měnit i způsob, jakým k nám jdou </a:t>
            </a:r>
            <a:r>
              <a:rPr lang="cs-CZ" sz="2500" dirty="0" smtClean="0"/>
              <a:t>informace. </a:t>
            </a:r>
          </a:p>
          <a:p>
            <a:r>
              <a:rPr lang="cs-CZ" sz="2500" dirty="0" smtClean="0"/>
              <a:t>Jelikož </a:t>
            </a:r>
            <a:r>
              <a:rPr lang="cs-CZ" sz="2500" dirty="0"/>
              <a:t>podniky v dnešní době jsou dost nasyceny </a:t>
            </a:r>
            <a:r>
              <a:rPr lang="cs-CZ" sz="2500" b="1" dirty="0"/>
              <a:t>mobilními zařízeními </a:t>
            </a:r>
            <a:r>
              <a:rPr lang="cs-CZ" sz="2500" dirty="0"/>
              <a:t>na platformách Android, </a:t>
            </a:r>
            <a:r>
              <a:rPr lang="cs-CZ" sz="2500" dirty="0" err="1"/>
              <a:t>iOS</a:t>
            </a:r>
            <a:r>
              <a:rPr lang="cs-CZ" sz="2500" dirty="0"/>
              <a:t> nebo Windows, chtějí je </a:t>
            </a:r>
            <a:r>
              <a:rPr lang="cs-CZ" sz="2500" b="1" dirty="0"/>
              <a:t>použít i</a:t>
            </a:r>
            <a:r>
              <a:rPr lang="cs-CZ" sz="2500" dirty="0"/>
              <a:t> </a:t>
            </a:r>
            <a:r>
              <a:rPr lang="cs-CZ" sz="2500" b="1" dirty="0"/>
              <a:t>v podnikových procesech</a:t>
            </a:r>
            <a:r>
              <a:rPr lang="cs-CZ" sz="2500" dirty="0"/>
              <a:t>. </a:t>
            </a:r>
            <a:endParaRPr lang="cs-CZ" sz="2500" dirty="0" smtClean="0"/>
          </a:p>
          <a:p>
            <a:r>
              <a:rPr lang="cs-CZ" sz="2500" dirty="0" smtClean="0"/>
              <a:t>Díky </a:t>
            </a:r>
            <a:r>
              <a:rPr lang="cs-CZ" sz="2500" dirty="0"/>
              <a:t>mobilním platformám lze </a:t>
            </a:r>
            <a:r>
              <a:rPr lang="cs-CZ" sz="2500" b="1" dirty="0"/>
              <a:t>přistupovat</a:t>
            </a:r>
            <a:r>
              <a:rPr lang="cs-CZ" sz="2500" dirty="0"/>
              <a:t> </a:t>
            </a:r>
            <a:r>
              <a:rPr lang="cs-CZ" sz="2500" b="1" dirty="0"/>
              <a:t>k informacím vzdáleně </a:t>
            </a:r>
            <a:r>
              <a:rPr lang="cs-CZ" sz="2500" dirty="0"/>
              <a:t>v reálném čase a od roku 2014 v mnoha případech půjde přes tyto platformy vykonávat i klíčové podnikové </a:t>
            </a:r>
            <a:r>
              <a:rPr lang="cs-CZ" sz="2500" dirty="0" smtClean="0"/>
              <a:t>procesy.</a:t>
            </a:r>
            <a:endParaRPr lang="cs-CZ" sz="2500" dirty="0"/>
          </a:p>
        </p:txBody>
      </p:sp>
      <p:pic>
        <p:nvPicPr>
          <p:cNvPr id="4" name="Picture 2" descr="http://www.utb.cz/uploads/loga/fai_logo_cz_cmy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27384"/>
            <a:ext cx="2703165" cy="63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38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45132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Dvouvrstvé ERP strategie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43492" y="2323653"/>
            <a:ext cx="6777317" cy="2401491"/>
          </a:xfrm>
        </p:spPr>
        <p:txBody>
          <a:bodyPr>
            <a:normAutofit fontScale="92500" lnSpcReduction="20000"/>
          </a:bodyPr>
          <a:lstStyle/>
          <a:p>
            <a:r>
              <a:rPr lang="cs-CZ" dirty="0"/>
              <a:t>U podniků s nadnárodní strukturou budou převládat </a:t>
            </a:r>
            <a:r>
              <a:rPr lang="cs-CZ" dirty="0" smtClean="0"/>
              <a:t>dvouvrstvé ERP strategie</a:t>
            </a:r>
            <a:r>
              <a:rPr lang="cs-CZ" dirty="0"/>
              <a:t>. </a:t>
            </a:r>
            <a:endParaRPr lang="cs-CZ" dirty="0" smtClean="0"/>
          </a:p>
          <a:p>
            <a:r>
              <a:rPr lang="cs-CZ" b="1" dirty="0" smtClean="0"/>
              <a:t>Centrála </a:t>
            </a:r>
            <a:r>
              <a:rPr lang="cs-CZ" b="1" dirty="0"/>
              <a:t>má primární systém </a:t>
            </a:r>
            <a:r>
              <a:rPr lang="cs-CZ" dirty="0"/>
              <a:t>a její </a:t>
            </a:r>
            <a:r>
              <a:rPr lang="cs-CZ" b="1" dirty="0"/>
              <a:t>pobočky</a:t>
            </a:r>
            <a:r>
              <a:rPr lang="cs-CZ" dirty="0"/>
              <a:t> mají </a:t>
            </a:r>
            <a:r>
              <a:rPr lang="cs-CZ" b="1" dirty="0"/>
              <a:t>možnost použít </a:t>
            </a:r>
            <a:r>
              <a:rPr lang="cs-CZ" dirty="0"/>
              <a:t>jim </a:t>
            </a:r>
            <a:r>
              <a:rPr lang="cs-CZ" b="1" dirty="0"/>
              <a:t>vyhovující řešení</a:t>
            </a:r>
            <a:r>
              <a:rPr lang="cs-CZ" dirty="0"/>
              <a:t>, které bude vyhovovat jejím potřebám, bude lépe lokalizované dle místní podpory, umožní rychlejší nasazení současných funkcionalit a poslední řadě bude z finančního hlediska výhodnější</a:t>
            </a:r>
            <a:endParaRPr lang="cs-CZ" dirty="0"/>
          </a:p>
        </p:txBody>
      </p:sp>
      <p:pic>
        <p:nvPicPr>
          <p:cNvPr id="4" name="Picture 2" descr="http://www.utb.cz/uploads/loga/fai_logo_cz_cmy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27384"/>
            <a:ext cx="2703165" cy="63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39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1872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Podnikové IS</a:t>
            </a:r>
            <a:endParaRPr lang="cs-CZ" dirty="0"/>
          </a:p>
        </p:txBody>
      </p:sp>
      <p:sp>
        <p:nvSpPr>
          <p:cNvPr id="7" name="Zástupný symbol pro obsah 6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cs-CZ" dirty="0" smtClean="0"/>
              <a:t>Aplikace IS jsou spíše business přínosem.</a:t>
            </a:r>
          </a:p>
          <a:p>
            <a:r>
              <a:rPr lang="cs-CZ" dirty="0" smtClean="0"/>
              <a:t>Docíleno je snižování nákladů v rámci </a:t>
            </a:r>
            <a:r>
              <a:rPr lang="cs-CZ" dirty="0"/>
              <a:t>v rámci sjednocovaných a optimalizovaných podnikových procesů, ale i podpory a rozšiřování příjmů z prodeje nových výrobků a </a:t>
            </a:r>
            <a:r>
              <a:rPr lang="cs-CZ" dirty="0" smtClean="0"/>
              <a:t>služeb.</a:t>
            </a:r>
          </a:p>
          <a:p>
            <a:endParaRPr lang="cs-CZ" dirty="0"/>
          </a:p>
          <a:p>
            <a:r>
              <a:rPr lang="cs-CZ" b="1" dirty="0" smtClean="0"/>
              <a:t>Podniky očekávají:</a:t>
            </a:r>
          </a:p>
          <a:p>
            <a:pPr lvl="1"/>
            <a:r>
              <a:rPr lang="cs-CZ" dirty="0"/>
              <a:t>podporu řídicích systémů každodenních podnikových činností, </a:t>
            </a:r>
            <a:endParaRPr lang="cs-CZ" dirty="0" smtClean="0"/>
          </a:p>
          <a:p>
            <a:pPr lvl="1"/>
            <a:r>
              <a:rPr lang="cs-CZ" dirty="0" smtClean="0"/>
              <a:t>dostupnost </a:t>
            </a:r>
            <a:r>
              <a:rPr lang="cs-CZ" dirty="0"/>
              <a:t>informací pro rozhodování, změny v řízení společnosti </a:t>
            </a:r>
            <a:r>
              <a:rPr lang="cs-CZ" dirty="0" smtClean="0"/>
              <a:t>a </a:t>
            </a:r>
            <a:r>
              <a:rPr lang="cs-CZ" dirty="0"/>
              <a:t>ve struktuře podniku, </a:t>
            </a:r>
            <a:endParaRPr lang="cs-CZ" dirty="0" smtClean="0"/>
          </a:p>
          <a:p>
            <a:pPr lvl="1"/>
            <a:r>
              <a:rPr lang="cs-CZ" dirty="0" smtClean="0"/>
              <a:t>sjednocení </a:t>
            </a:r>
            <a:r>
              <a:rPr lang="cs-CZ" dirty="0"/>
              <a:t>podnikových procesů společně s pracovními návyky </a:t>
            </a:r>
            <a:r>
              <a:rPr lang="cs-CZ" dirty="0" smtClean="0"/>
              <a:t>a</a:t>
            </a:r>
          </a:p>
          <a:p>
            <a:pPr lvl="1"/>
            <a:r>
              <a:rPr lang="cs-CZ" dirty="0" smtClean="0"/>
              <a:t>sdílení </a:t>
            </a:r>
            <a:r>
              <a:rPr lang="cs-CZ" dirty="0"/>
              <a:t>praktik s odborníky oboru </a:t>
            </a:r>
            <a:r>
              <a:rPr lang="cs-CZ" dirty="0" smtClean="0"/>
              <a:t>podnikání.</a:t>
            </a:r>
            <a:endParaRPr lang="cs-CZ" b="1" dirty="0" smtClean="0"/>
          </a:p>
          <a:p>
            <a:endParaRPr lang="cs-CZ" dirty="0"/>
          </a:p>
        </p:txBody>
      </p:sp>
      <p:pic>
        <p:nvPicPr>
          <p:cNvPr id="4" name="Picture 2" descr="http://www.utb.cz/uploads/loga/fai_logo_cz_cmy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27384"/>
            <a:ext cx="2703165" cy="63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986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707904" y="1027664"/>
            <a:ext cx="4608512" cy="1143000"/>
          </a:xfrm>
        </p:spPr>
        <p:txBody>
          <a:bodyPr>
            <a:normAutofit fontScale="90000"/>
          </a:bodyPr>
          <a:lstStyle/>
          <a:p>
            <a:r>
              <a:rPr lang="cs-CZ" dirty="0"/>
              <a:t>Business </a:t>
            </a:r>
            <a:r>
              <a:rPr lang="cs-CZ" dirty="0" err="1" smtClean="0"/>
              <a:t>Intelligence</a:t>
            </a:r>
            <a:r>
              <a:rPr lang="cs-CZ" dirty="0" smtClean="0"/>
              <a:t> </a:t>
            </a:r>
            <a:r>
              <a:rPr lang="cs-CZ" dirty="0"/>
              <a:t>a Business </a:t>
            </a:r>
            <a:r>
              <a:rPr lang="cs-CZ" dirty="0" err="1"/>
              <a:t>Analytics</a:t>
            </a:r>
            <a:endParaRPr lang="cs-CZ" dirty="0"/>
          </a:p>
        </p:txBody>
      </p:sp>
      <p:pic>
        <p:nvPicPr>
          <p:cNvPr id="5" name="Picture 2" descr="http://cdn.business2community.com/wp-content/uploads/2014/02/BI-infographic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3168352" cy="1944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endParaRPr lang="cs-CZ" dirty="0" smtClean="0"/>
          </a:p>
          <a:p>
            <a:r>
              <a:rPr lang="cs-CZ" dirty="0" smtClean="0"/>
              <a:t>Dalším </a:t>
            </a:r>
            <a:r>
              <a:rPr lang="cs-CZ" dirty="0"/>
              <a:t>trendem </a:t>
            </a:r>
            <a:r>
              <a:rPr lang="cs-CZ" dirty="0" smtClean="0"/>
              <a:t>je </a:t>
            </a:r>
            <a:r>
              <a:rPr lang="cs-CZ" b="1" dirty="0"/>
              <a:t>rozšiřování aplikací </a:t>
            </a:r>
            <a:r>
              <a:rPr lang="cs-CZ" dirty="0"/>
              <a:t>pro manažerské nástroje podporující vrcholové řízení podniků </a:t>
            </a:r>
            <a:r>
              <a:rPr lang="cs-CZ" b="1" dirty="0"/>
              <a:t>BI </a:t>
            </a:r>
            <a:r>
              <a:rPr lang="cs-CZ" dirty="0"/>
              <a:t>a </a:t>
            </a:r>
            <a:r>
              <a:rPr lang="cs-CZ" dirty="0" smtClean="0"/>
              <a:t>nástrojů </a:t>
            </a:r>
            <a:r>
              <a:rPr lang="cs-CZ" dirty="0"/>
              <a:t>pro analýzu obchodních dat </a:t>
            </a:r>
            <a:r>
              <a:rPr lang="cs-CZ" b="1" dirty="0"/>
              <a:t>BA</a:t>
            </a:r>
            <a:r>
              <a:rPr lang="cs-CZ" dirty="0"/>
              <a:t>. </a:t>
            </a:r>
            <a:endParaRPr lang="cs-CZ" dirty="0" smtClean="0"/>
          </a:p>
          <a:p>
            <a:r>
              <a:rPr lang="cs-CZ" b="1" dirty="0" smtClean="0"/>
              <a:t>BI/BA</a:t>
            </a:r>
            <a:r>
              <a:rPr lang="cs-CZ" dirty="0" smtClean="0"/>
              <a:t> </a:t>
            </a:r>
            <a:r>
              <a:rPr lang="cs-CZ" dirty="0"/>
              <a:t>nástroje jsou buď dodávány jako </a:t>
            </a:r>
            <a:r>
              <a:rPr lang="cs-CZ" b="1" dirty="0"/>
              <a:t>součást ERP systému </a:t>
            </a:r>
            <a:r>
              <a:rPr lang="cs-CZ" dirty="0"/>
              <a:t>nebo</a:t>
            </a:r>
            <a:r>
              <a:rPr lang="cs-CZ" b="1" dirty="0"/>
              <a:t> samostatné</a:t>
            </a:r>
            <a:r>
              <a:rPr lang="cs-CZ" dirty="0"/>
              <a:t> </a:t>
            </a:r>
            <a:r>
              <a:rPr lang="cs-CZ" b="1" dirty="0"/>
              <a:t>řešení</a:t>
            </a:r>
            <a:r>
              <a:rPr lang="cs-CZ" dirty="0"/>
              <a:t> od specializovaných výrobců nebo jiných dodavatelů. </a:t>
            </a:r>
            <a:endParaRPr lang="cs-CZ" dirty="0" smtClean="0"/>
          </a:p>
          <a:p>
            <a:r>
              <a:rPr lang="cs-CZ" b="1" dirty="0" smtClean="0"/>
              <a:t>Výhodou </a:t>
            </a:r>
            <a:r>
              <a:rPr lang="cs-CZ" b="1" dirty="0"/>
              <a:t>samostatného řešení </a:t>
            </a:r>
            <a:r>
              <a:rPr lang="cs-CZ" dirty="0"/>
              <a:t>je získání </a:t>
            </a:r>
            <a:r>
              <a:rPr lang="cs-CZ" b="1" dirty="0"/>
              <a:t>pokročilejšího BI </a:t>
            </a:r>
            <a:r>
              <a:rPr lang="cs-CZ" dirty="0"/>
              <a:t>od specializovaných dodavatelů. </a:t>
            </a:r>
            <a:endParaRPr lang="cs-CZ" dirty="0" smtClean="0"/>
          </a:p>
          <a:p>
            <a:r>
              <a:rPr lang="cs-CZ" dirty="0" smtClean="0"/>
              <a:t>Trh </a:t>
            </a:r>
            <a:r>
              <a:rPr lang="cs-CZ" dirty="0"/>
              <a:t>bude mít čím dál větší </a:t>
            </a:r>
            <a:r>
              <a:rPr lang="cs-CZ" b="1" dirty="0"/>
              <a:t>zájem o rozšiřující nástroje</a:t>
            </a:r>
            <a:r>
              <a:rPr lang="cs-CZ" dirty="0"/>
              <a:t> s technologiemi pro </a:t>
            </a:r>
            <a:r>
              <a:rPr lang="cs-CZ" b="1" dirty="0"/>
              <a:t>analýzu </a:t>
            </a:r>
            <a:r>
              <a:rPr lang="cs-CZ" dirty="0"/>
              <a:t>a</a:t>
            </a:r>
            <a:r>
              <a:rPr lang="cs-CZ" b="1" dirty="0"/>
              <a:t> zpracování dat</a:t>
            </a:r>
            <a:r>
              <a:rPr lang="cs-CZ" dirty="0"/>
              <a:t>. </a:t>
            </a:r>
            <a:endParaRPr lang="cs-CZ" dirty="0" smtClean="0"/>
          </a:p>
          <a:p>
            <a:r>
              <a:rPr lang="cs-CZ" b="1" dirty="0" smtClean="0"/>
              <a:t>ERP </a:t>
            </a:r>
            <a:r>
              <a:rPr lang="cs-CZ" b="1" dirty="0"/>
              <a:t>systémy </a:t>
            </a:r>
            <a:r>
              <a:rPr lang="cs-CZ" dirty="0"/>
              <a:t>pomáhají </a:t>
            </a:r>
            <a:r>
              <a:rPr lang="cs-CZ" b="1" dirty="0"/>
              <a:t>optimalizovat business procesy</a:t>
            </a:r>
            <a:r>
              <a:rPr lang="cs-CZ" dirty="0"/>
              <a:t>, zatímco </a:t>
            </a:r>
            <a:r>
              <a:rPr lang="cs-CZ" b="1" dirty="0"/>
              <a:t>BI/BA</a:t>
            </a:r>
            <a:r>
              <a:rPr lang="cs-CZ" dirty="0"/>
              <a:t> se stávají </a:t>
            </a:r>
            <a:r>
              <a:rPr lang="cs-CZ" b="1" dirty="0"/>
              <a:t>důležitými </a:t>
            </a:r>
            <a:r>
              <a:rPr lang="cs-CZ" dirty="0"/>
              <a:t>nástroji </a:t>
            </a:r>
            <a:r>
              <a:rPr lang="cs-CZ" b="1" dirty="0"/>
              <a:t>v rámci konkurenčního </a:t>
            </a:r>
            <a:r>
              <a:rPr lang="cs-CZ" b="1" dirty="0" smtClean="0"/>
              <a:t>boje</a:t>
            </a:r>
            <a:r>
              <a:rPr lang="cs-CZ" dirty="0" smtClean="0"/>
              <a:t>.</a:t>
            </a:r>
          </a:p>
          <a:p>
            <a:r>
              <a:rPr lang="cs-CZ" dirty="0"/>
              <a:t>Díky rychlejšímu a snadnějšímu přístupu manažerů a jejich týmům k reportingu a analýzám je řešení BI hlavním </a:t>
            </a:r>
            <a:r>
              <a:rPr lang="cs-CZ" dirty="0" smtClean="0"/>
              <a:t>prvkem (Př. aplikace </a:t>
            </a:r>
            <a:r>
              <a:rPr lang="cs-CZ" dirty="0" err="1" smtClean="0"/>
              <a:t>Visual</a:t>
            </a:r>
            <a:r>
              <a:rPr lang="cs-CZ" dirty="0" smtClean="0"/>
              <a:t> </a:t>
            </a:r>
            <a:r>
              <a:rPr lang="cs-CZ" dirty="0" err="1" smtClean="0"/>
              <a:t>Analytics</a:t>
            </a:r>
            <a:r>
              <a:rPr lang="cs-CZ" dirty="0" smtClean="0"/>
              <a:t> – </a:t>
            </a:r>
            <a:r>
              <a:rPr lang="cs-CZ" dirty="0"/>
              <a:t>p</a:t>
            </a:r>
            <a:r>
              <a:rPr lang="cs-CZ" dirty="0" smtClean="0"/>
              <a:t>oskytuje manažerům provádět analýzu na svých mobilních zařízeních v reálném čase)</a:t>
            </a:r>
          </a:p>
          <a:p>
            <a:r>
              <a:rPr lang="cs-CZ" dirty="0" smtClean="0"/>
              <a:t> S</a:t>
            </a:r>
            <a:r>
              <a:rPr lang="cs-CZ" dirty="0"/>
              <a:t> postupným rozšiřováním BI, se rozšiřuje i integrace prostorových dat do analýz, sledování sociálních sítí, přizpůsobování pro mobilní </a:t>
            </a:r>
            <a:r>
              <a:rPr lang="cs-CZ" dirty="0" smtClean="0"/>
              <a:t>zařízení.</a:t>
            </a:r>
            <a:endParaRPr lang="cs-CZ" dirty="0"/>
          </a:p>
        </p:txBody>
      </p:sp>
      <p:pic>
        <p:nvPicPr>
          <p:cNvPr id="4" name="Picture 2" descr="http://www.utb.cz/uploads/loga/fai_logo_cz_cmyk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27384"/>
            <a:ext cx="2703165" cy="63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40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6992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4222810" cy="1143000"/>
          </a:xfrm>
        </p:spPr>
        <p:txBody>
          <a:bodyPr/>
          <a:lstStyle/>
          <a:p>
            <a:r>
              <a:rPr lang="cs-CZ" dirty="0" err="1" smtClean="0"/>
              <a:t>Cloud</a:t>
            </a:r>
            <a:r>
              <a:rPr lang="cs-CZ" dirty="0" smtClean="0"/>
              <a:t> </a:t>
            </a:r>
            <a:r>
              <a:rPr lang="cs-CZ" dirty="0" err="1" smtClean="0"/>
              <a:t>Computing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43492" y="2323652"/>
            <a:ext cx="6777317" cy="3985668"/>
          </a:xfrm>
        </p:spPr>
        <p:txBody>
          <a:bodyPr>
            <a:normAutofit fontScale="55000" lnSpcReduction="20000"/>
          </a:bodyPr>
          <a:lstStyle/>
          <a:p>
            <a:endParaRPr lang="cs-CZ" dirty="0" smtClean="0"/>
          </a:p>
          <a:p>
            <a:endParaRPr lang="cs-CZ" dirty="0" smtClean="0"/>
          </a:p>
          <a:p>
            <a:r>
              <a:rPr lang="cs-CZ" dirty="0" smtClean="0"/>
              <a:t>Patří k</a:t>
            </a:r>
            <a:r>
              <a:rPr lang="cs-CZ" dirty="0"/>
              <a:t> největším trendům dnešní </a:t>
            </a:r>
            <a:r>
              <a:rPr lang="cs-CZ" dirty="0" smtClean="0"/>
              <a:t>doby a je </a:t>
            </a:r>
            <a:r>
              <a:rPr lang="cs-CZ" dirty="0"/>
              <a:t>na něj zaměřena velká pozornost.  </a:t>
            </a:r>
          </a:p>
          <a:p>
            <a:r>
              <a:rPr lang="cs-CZ" dirty="0" err="1"/>
              <a:t>Cloud</a:t>
            </a:r>
            <a:r>
              <a:rPr lang="cs-CZ" dirty="0"/>
              <a:t> </a:t>
            </a:r>
            <a:r>
              <a:rPr lang="cs-CZ" dirty="0" err="1"/>
              <a:t>Computing</a:t>
            </a:r>
            <a:r>
              <a:rPr lang="cs-CZ" dirty="0"/>
              <a:t> je poskytování ICT služeb, díky kterému lze přistupovat pomocí sítě Internet ke vzdáleným zdrojům (síti, serverům, </a:t>
            </a:r>
            <a:r>
              <a:rPr lang="cs-CZ" dirty="0" err="1"/>
              <a:t>úložistím</a:t>
            </a:r>
            <a:r>
              <a:rPr lang="cs-CZ" dirty="0"/>
              <a:t> a aplikacím</a:t>
            </a:r>
            <a:r>
              <a:rPr lang="cs-CZ" dirty="0" smtClean="0"/>
              <a:t>).</a:t>
            </a:r>
          </a:p>
          <a:p>
            <a:endParaRPr lang="cs-CZ" dirty="0" smtClean="0"/>
          </a:p>
          <a:p>
            <a:r>
              <a:rPr lang="cs-CZ" b="1" dirty="0" err="1" smtClean="0"/>
              <a:t>Cloud</a:t>
            </a:r>
            <a:r>
              <a:rPr lang="cs-CZ" b="1" dirty="0" smtClean="0"/>
              <a:t> </a:t>
            </a:r>
            <a:r>
              <a:rPr lang="cs-CZ" b="1" dirty="0"/>
              <a:t>zahrnuje základní typy služeb:</a:t>
            </a:r>
          </a:p>
          <a:p>
            <a:pPr lvl="1"/>
            <a:r>
              <a:rPr lang="cs-CZ" b="1" dirty="0" err="1"/>
              <a:t>IaaS</a:t>
            </a:r>
            <a:r>
              <a:rPr lang="cs-CZ" dirty="0"/>
              <a:t> (</a:t>
            </a:r>
            <a:r>
              <a:rPr lang="cs-CZ" dirty="0" err="1"/>
              <a:t>Infrastrukture</a:t>
            </a:r>
            <a:r>
              <a:rPr lang="cs-CZ" dirty="0"/>
              <a:t> as a </a:t>
            </a:r>
            <a:r>
              <a:rPr lang="cs-CZ" dirty="0" err="1"/>
              <a:t>Service</a:t>
            </a:r>
            <a:r>
              <a:rPr lang="cs-CZ" dirty="0" smtClean="0"/>
              <a:t>),</a:t>
            </a:r>
          </a:p>
          <a:p>
            <a:pPr lvl="1"/>
            <a:r>
              <a:rPr lang="cs-CZ" b="1" dirty="0" err="1" smtClean="0"/>
              <a:t>PaaS</a:t>
            </a:r>
            <a:r>
              <a:rPr lang="cs-CZ" dirty="0" smtClean="0"/>
              <a:t> </a:t>
            </a:r>
            <a:r>
              <a:rPr lang="cs-CZ" dirty="0"/>
              <a:t>(</a:t>
            </a:r>
            <a:r>
              <a:rPr lang="cs-CZ" dirty="0" err="1"/>
              <a:t>Platform</a:t>
            </a:r>
            <a:r>
              <a:rPr lang="cs-CZ" dirty="0"/>
              <a:t> as a </a:t>
            </a:r>
            <a:r>
              <a:rPr lang="cs-CZ" dirty="0" err="1"/>
              <a:t>Service</a:t>
            </a:r>
            <a:r>
              <a:rPr lang="cs-CZ" dirty="0" smtClean="0"/>
              <a:t>),</a:t>
            </a:r>
            <a:endParaRPr lang="cs-CZ" dirty="0"/>
          </a:p>
          <a:p>
            <a:pPr lvl="1"/>
            <a:r>
              <a:rPr lang="cs-CZ" b="1" dirty="0" err="1"/>
              <a:t>SaaS</a:t>
            </a:r>
            <a:r>
              <a:rPr lang="cs-CZ" b="1" dirty="0"/>
              <a:t> </a:t>
            </a:r>
            <a:r>
              <a:rPr lang="cs-CZ" dirty="0"/>
              <a:t>(Software as a </a:t>
            </a:r>
            <a:r>
              <a:rPr lang="cs-CZ" dirty="0" err="1" smtClean="0"/>
              <a:t>Service</a:t>
            </a:r>
            <a:r>
              <a:rPr lang="cs-CZ" dirty="0" smtClean="0"/>
              <a:t>).</a:t>
            </a:r>
          </a:p>
          <a:p>
            <a:pPr lvl="1"/>
            <a:endParaRPr lang="cs-CZ" dirty="0" smtClean="0"/>
          </a:p>
          <a:p>
            <a:r>
              <a:rPr lang="cs-CZ" dirty="0" smtClean="0"/>
              <a:t>Od konce 90. let začal být populární pronájem aplikací přes Internet, který se postupem času vyvíjel a v dnešní době doplnil běžný způsob implementace ERP systému na vlastní servery a příslušnou infrastrukturu zákazníka.</a:t>
            </a:r>
          </a:p>
          <a:p>
            <a:r>
              <a:rPr lang="cs-CZ" dirty="0" smtClean="0"/>
              <a:t>V</a:t>
            </a:r>
            <a:r>
              <a:rPr lang="cs-CZ" dirty="0"/>
              <a:t> oblasti ERP systémů nástup byl pozvolnější. </a:t>
            </a:r>
          </a:p>
          <a:p>
            <a:r>
              <a:rPr lang="cs-CZ" dirty="0"/>
              <a:t>Výrobci podnikových IS se snaží přizpůsobit změnám, týkajících se přínosů </a:t>
            </a:r>
            <a:r>
              <a:rPr lang="cs-CZ" dirty="0" err="1"/>
              <a:t>cloudu</a:t>
            </a:r>
            <a:r>
              <a:rPr lang="cs-CZ" dirty="0"/>
              <a:t>, na druhé straně podniky vyhledávají dodavatele, kteří by byli schopni jim ukázat, jaký přínos by měla </a:t>
            </a:r>
            <a:r>
              <a:rPr lang="cs-CZ" dirty="0" err="1"/>
              <a:t>cloudová</a:t>
            </a:r>
            <a:r>
              <a:rPr lang="cs-CZ" dirty="0"/>
              <a:t> řešení na jejich byznys. </a:t>
            </a:r>
          </a:p>
          <a:p>
            <a:r>
              <a:rPr lang="cs-CZ" dirty="0"/>
              <a:t>Důležitým faktorem, je načasování = Přesun do </a:t>
            </a:r>
            <a:r>
              <a:rPr lang="cs-CZ" dirty="0" err="1"/>
              <a:t>cloudového</a:t>
            </a:r>
            <a:r>
              <a:rPr lang="cs-CZ" dirty="0"/>
              <a:t> řešení by měl být naplánován předem a měl by se dávat pozor na životní cyklus a zmírnění výdajů.</a:t>
            </a:r>
          </a:p>
          <a:p>
            <a:endParaRPr lang="cs-CZ" dirty="0"/>
          </a:p>
        </p:txBody>
      </p:sp>
      <p:pic>
        <p:nvPicPr>
          <p:cNvPr id="4" name="Picture 2" descr="http://www.utb.cz/uploads/loga/fai_logo_cz_cmy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27384"/>
            <a:ext cx="2703165" cy="63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epod.cz/wp-content/uploads/dnesni-trendy-erp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6300" y="704490"/>
            <a:ext cx="3410156" cy="1932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41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64628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Cloud</a:t>
            </a:r>
            <a:r>
              <a:rPr lang="cs-CZ" dirty="0" smtClean="0"/>
              <a:t> </a:t>
            </a:r>
            <a:r>
              <a:rPr lang="cs-CZ" dirty="0" err="1" smtClean="0"/>
              <a:t>Computing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cs-CZ" dirty="0" smtClean="0"/>
              <a:t>Od </a:t>
            </a:r>
            <a:r>
              <a:rPr lang="cs-CZ" dirty="0" err="1"/>
              <a:t>cloudových</a:t>
            </a:r>
            <a:r>
              <a:rPr lang="cs-CZ" dirty="0"/>
              <a:t> řešení jsou </a:t>
            </a:r>
            <a:r>
              <a:rPr lang="cs-CZ" b="1" dirty="0"/>
              <a:t>velká očekávání </a:t>
            </a:r>
            <a:r>
              <a:rPr lang="cs-CZ" dirty="0"/>
              <a:t>a </a:t>
            </a:r>
            <a:r>
              <a:rPr lang="cs-CZ" b="1" dirty="0"/>
              <a:t>stejně</a:t>
            </a:r>
            <a:r>
              <a:rPr lang="cs-CZ" dirty="0"/>
              <a:t> tak </a:t>
            </a:r>
            <a:r>
              <a:rPr lang="cs-CZ" b="1" dirty="0"/>
              <a:t>obavy</a:t>
            </a:r>
            <a:r>
              <a:rPr lang="cs-CZ" dirty="0"/>
              <a:t> týkající se </a:t>
            </a:r>
            <a:r>
              <a:rPr lang="cs-CZ" b="1" dirty="0"/>
              <a:t>dostupnosti, kapacity připojení, složitosti</a:t>
            </a:r>
            <a:r>
              <a:rPr lang="cs-CZ" dirty="0"/>
              <a:t> a hlavně </a:t>
            </a:r>
            <a:r>
              <a:rPr lang="cs-CZ" b="1" dirty="0"/>
              <a:t>výkonnosti </a:t>
            </a:r>
            <a:r>
              <a:rPr lang="cs-CZ" dirty="0"/>
              <a:t>a </a:t>
            </a:r>
            <a:r>
              <a:rPr lang="cs-CZ" b="1" dirty="0"/>
              <a:t>bezpečnosti</a:t>
            </a:r>
            <a:r>
              <a:rPr lang="cs-CZ" dirty="0"/>
              <a:t>. </a:t>
            </a:r>
            <a:endParaRPr lang="cs-CZ" dirty="0" smtClean="0"/>
          </a:p>
          <a:p>
            <a:r>
              <a:rPr lang="cs-CZ" dirty="0" smtClean="0"/>
              <a:t>Nasazení </a:t>
            </a:r>
            <a:r>
              <a:rPr lang="cs-CZ" b="1" dirty="0" err="1"/>
              <a:t>cloudových</a:t>
            </a:r>
            <a:r>
              <a:rPr lang="cs-CZ" dirty="0"/>
              <a:t> podnikových aplikací </a:t>
            </a:r>
            <a:r>
              <a:rPr lang="cs-CZ" b="1" dirty="0"/>
              <a:t>může snížit náklady </a:t>
            </a:r>
            <a:r>
              <a:rPr lang="cs-CZ" dirty="0"/>
              <a:t>již v prvních pěti letech po zavedení. Je důležité pro podnik dívat se na tuto problematiku z dlouhodobého hlediska, protože mezi náklady on-premise (místní řešení) a </a:t>
            </a:r>
            <a:r>
              <a:rPr lang="cs-CZ" dirty="0" err="1"/>
              <a:t>cloudem</a:t>
            </a:r>
            <a:r>
              <a:rPr lang="cs-CZ" dirty="0"/>
              <a:t>, může dojit k jejich reverzi. Proto by se měl přesun podnikových IS do </a:t>
            </a:r>
            <a:r>
              <a:rPr lang="cs-CZ" dirty="0" err="1"/>
              <a:t>cloudu</a:t>
            </a:r>
            <a:r>
              <a:rPr lang="cs-CZ" dirty="0"/>
              <a:t> zvážit i z jiných hledisek, než jen pomocí kalkulace nákladů, a měly by se analyzovat hlavní aspekty</a:t>
            </a:r>
            <a:r>
              <a:rPr lang="cs-CZ" dirty="0" smtClean="0"/>
              <a:t>.</a:t>
            </a:r>
            <a:endParaRPr lang="cs-CZ" dirty="0"/>
          </a:p>
          <a:p>
            <a:r>
              <a:rPr lang="cs-CZ" b="1" dirty="0"/>
              <a:t>Zajištění potřebné úrovně </a:t>
            </a:r>
            <a:r>
              <a:rPr lang="cs-CZ" b="1" dirty="0" smtClean="0"/>
              <a:t>služeb</a:t>
            </a:r>
            <a:r>
              <a:rPr lang="cs-CZ" dirty="0" smtClean="0"/>
              <a:t>, může </a:t>
            </a:r>
            <a:r>
              <a:rPr lang="cs-CZ" dirty="0"/>
              <a:t>být </a:t>
            </a:r>
            <a:r>
              <a:rPr lang="cs-CZ" b="1" dirty="0"/>
              <a:t>slabým místem </a:t>
            </a:r>
            <a:r>
              <a:rPr lang="cs-CZ" dirty="0"/>
              <a:t>při zajištění chodu systému pomocí </a:t>
            </a:r>
            <a:r>
              <a:rPr lang="cs-CZ" b="1" dirty="0" err="1"/>
              <a:t>cloudového</a:t>
            </a:r>
            <a:r>
              <a:rPr lang="cs-CZ" b="1" dirty="0"/>
              <a:t> řešení</a:t>
            </a:r>
            <a:r>
              <a:rPr lang="cs-CZ" dirty="0"/>
              <a:t>, </a:t>
            </a:r>
            <a:r>
              <a:rPr lang="cs-CZ" b="1" dirty="0"/>
              <a:t>jeho údržbou a inovacemi</a:t>
            </a:r>
            <a:r>
              <a:rPr lang="cs-CZ" dirty="0"/>
              <a:t>, a také důvodem, proč ERP systémy dodnes nejsou celé v </a:t>
            </a:r>
            <a:r>
              <a:rPr lang="cs-CZ" dirty="0" err="1"/>
              <a:t>cloudu</a:t>
            </a:r>
            <a:r>
              <a:rPr lang="cs-CZ" dirty="0"/>
              <a:t>. </a:t>
            </a:r>
            <a:endParaRPr lang="cs-CZ" dirty="0" smtClean="0"/>
          </a:p>
          <a:p>
            <a:r>
              <a:rPr lang="cs-CZ" dirty="0" smtClean="0"/>
              <a:t>Důležité </a:t>
            </a:r>
            <a:r>
              <a:rPr lang="cs-CZ" dirty="0"/>
              <a:t>je si uvědomit, že infrastruktura poskytovatele Internetu, která tvoří úzké místo v provozu rozhodujících procesů v situaci výpadku, se nachází přímo mezi zákazníkem a datovým centrem pronajímatele. Proto záruka od poskytovatele, může navýšit náklady na </a:t>
            </a:r>
            <a:r>
              <a:rPr lang="cs-CZ" dirty="0" err="1"/>
              <a:t>cloudové</a:t>
            </a:r>
            <a:r>
              <a:rPr lang="cs-CZ" dirty="0"/>
              <a:t> řešení.</a:t>
            </a:r>
          </a:p>
          <a:p>
            <a:r>
              <a:rPr lang="cs-CZ" dirty="0"/>
              <a:t>Jestliže </a:t>
            </a:r>
            <a:r>
              <a:rPr lang="cs-CZ" dirty="0" err="1"/>
              <a:t>cloudová</a:t>
            </a:r>
            <a:r>
              <a:rPr lang="cs-CZ" dirty="0"/>
              <a:t> řešení vyjdou z přednastavených aplikací a budou nasazeny za určitých podmínek, pak </a:t>
            </a:r>
            <a:r>
              <a:rPr lang="cs-CZ" dirty="0" err="1"/>
              <a:t>cloudové</a:t>
            </a:r>
            <a:r>
              <a:rPr lang="cs-CZ" dirty="0"/>
              <a:t> ERP řešení bude mít místo na trhu. Tyto pronajímané aplikace naleznou uplatnění například v oblastech řízení lidských zdrojů, řízení ekonomiky a podobných </a:t>
            </a:r>
            <a:r>
              <a:rPr lang="cs-CZ" dirty="0" smtClean="0"/>
              <a:t>procesů.</a:t>
            </a:r>
            <a:endParaRPr lang="cs-CZ" dirty="0"/>
          </a:p>
        </p:txBody>
      </p:sp>
      <p:pic>
        <p:nvPicPr>
          <p:cNvPr id="4" name="Picture 2" descr="http://www.utb.cz/uploads/loga/fai_logo_cz_cmy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27384"/>
            <a:ext cx="2703165" cy="63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42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24704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43490" y="4365104"/>
            <a:ext cx="7024744" cy="1143000"/>
          </a:xfrm>
        </p:spPr>
        <p:txBody>
          <a:bodyPr/>
          <a:lstStyle/>
          <a:p>
            <a:r>
              <a:rPr lang="cs-CZ" dirty="0" smtClean="0"/>
              <a:t>Děkuji za pozornost.</a:t>
            </a:r>
            <a:endParaRPr lang="cs-CZ" dirty="0"/>
          </a:p>
        </p:txBody>
      </p:sp>
      <p:pic>
        <p:nvPicPr>
          <p:cNvPr id="4" name="Picture 2" descr="http://www.utb.cz/uploads/loga/fai_logo_cz_cmy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27384"/>
            <a:ext cx="2703165" cy="63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43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12142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Základní prvky podnikových IS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cs-CZ" b="1" dirty="0" smtClean="0"/>
              <a:t>Lidé</a:t>
            </a:r>
          </a:p>
          <a:p>
            <a:pPr lvl="1"/>
            <a:r>
              <a:rPr lang="cs-CZ" i="1" dirty="0" smtClean="0"/>
              <a:t>ICT personál</a:t>
            </a:r>
            <a:r>
              <a:rPr lang="cs-CZ" dirty="0" smtClean="0"/>
              <a:t> – např. </a:t>
            </a:r>
            <a:r>
              <a:rPr lang="cs-CZ" dirty="0"/>
              <a:t>. byznys analytik – architekt, manažer rozvoje a provozu IS/ICT, obchodník s ICT produkty a službami, vývojář nebo IS architekt popřípadě správce aplikací a IT </a:t>
            </a:r>
            <a:r>
              <a:rPr lang="cs-CZ" dirty="0" smtClean="0"/>
              <a:t>infrastruktury</a:t>
            </a:r>
          </a:p>
          <a:p>
            <a:pPr lvl="1"/>
            <a:endParaRPr lang="cs-CZ" dirty="0" smtClean="0"/>
          </a:p>
          <a:p>
            <a:pPr lvl="1"/>
            <a:r>
              <a:rPr lang="cs-CZ" i="1" dirty="0" smtClean="0"/>
              <a:t>Lidé jako uživatelé </a:t>
            </a:r>
            <a:r>
              <a:rPr lang="cs-CZ" dirty="0" smtClean="0"/>
              <a:t>– </a:t>
            </a:r>
            <a:r>
              <a:rPr lang="cs-CZ" sz="2200" dirty="0" smtClean="0"/>
              <a:t>např. pracovníci </a:t>
            </a:r>
            <a:r>
              <a:rPr lang="cs-CZ" sz="2200" dirty="0"/>
              <a:t>účtáren, výrobních, personálních, obchodních a dalších podnikových útvarů, manažeři, obchodníci, </a:t>
            </a:r>
            <a:r>
              <a:rPr lang="cs-CZ" sz="2200" dirty="0" smtClean="0"/>
              <a:t>technici, </a:t>
            </a:r>
            <a:r>
              <a:rPr lang="cs-CZ" sz="2200" dirty="0"/>
              <a:t>administrativní pracovníci, kteří shromažďují data, aktualizují datové platformy, zpracovávají obchodní dokumenty. </a:t>
            </a:r>
            <a:r>
              <a:rPr lang="cs-CZ" sz="2200" dirty="0" smtClean="0"/>
              <a:t>Hlavním </a:t>
            </a:r>
            <a:r>
              <a:rPr lang="cs-CZ" sz="2200" dirty="0"/>
              <a:t>úkolem uživatelů je konzultace a </a:t>
            </a:r>
            <a:r>
              <a:rPr lang="cs-CZ" sz="2200" dirty="0" smtClean="0"/>
              <a:t>spolupráce </a:t>
            </a:r>
            <a:r>
              <a:rPr lang="cs-CZ" sz="2200" dirty="0"/>
              <a:t>s IT odborníky při přípravě a realizaci nových úloh a řešení. </a:t>
            </a:r>
          </a:p>
          <a:p>
            <a:pPr lvl="1"/>
            <a:endParaRPr lang="cs-CZ" dirty="0" smtClean="0"/>
          </a:p>
          <a:p>
            <a:r>
              <a:rPr lang="cs-CZ" b="1" dirty="0" smtClean="0"/>
              <a:t>Podniková data</a:t>
            </a:r>
          </a:p>
          <a:p>
            <a:pPr lvl="1"/>
            <a:r>
              <a:rPr lang="cs-CZ" dirty="0" smtClean="0"/>
              <a:t>prvek zaznamenávající podnikové skutečnosti související s podnikovými aktivitami.</a:t>
            </a:r>
          </a:p>
          <a:p>
            <a:r>
              <a:rPr lang="cs-CZ" b="1" dirty="0" smtClean="0"/>
              <a:t>ICT</a:t>
            </a:r>
          </a:p>
          <a:p>
            <a:pPr lvl="1"/>
            <a:r>
              <a:rPr lang="cs-CZ" dirty="0"/>
              <a:t>j</a:t>
            </a:r>
            <a:r>
              <a:rPr lang="cs-CZ" dirty="0" smtClean="0"/>
              <a:t>edná se o HW a SW podniku.</a:t>
            </a:r>
            <a:endParaRPr lang="cs-CZ" dirty="0"/>
          </a:p>
        </p:txBody>
      </p:sp>
      <p:pic>
        <p:nvPicPr>
          <p:cNvPr id="4" name="Picture 2" descr="http://www.utb.cz/uploads/loga/fai_logo_cz_cmy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27384"/>
            <a:ext cx="2703165" cy="63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23456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Varianty řešení podnikových IS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b="1" dirty="0" smtClean="0"/>
              <a:t>Trendem je:</a:t>
            </a:r>
          </a:p>
          <a:p>
            <a:pPr lvl="1"/>
            <a:r>
              <a:rPr lang="cs-CZ" dirty="0" smtClean="0"/>
              <a:t>zvyšovat efektivnost IS/ICT,</a:t>
            </a:r>
          </a:p>
          <a:p>
            <a:pPr lvl="1"/>
            <a:r>
              <a:rPr lang="cs-CZ" dirty="0" smtClean="0"/>
              <a:t>potřeba propojení IS s externími subjekty (obchodními partnery, zákazníky, dodavateli apod.),</a:t>
            </a:r>
          </a:p>
          <a:p>
            <a:pPr lvl="1"/>
            <a:r>
              <a:rPr lang="cs-CZ" dirty="0" smtClean="0"/>
              <a:t>podpora procesního řízení organizace.</a:t>
            </a:r>
          </a:p>
          <a:p>
            <a:pPr lvl="1"/>
            <a:endParaRPr lang="cs-CZ" dirty="0" smtClean="0"/>
          </a:p>
          <a:p>
            <a:r>
              <a:rPr lang="cs-CZ" b="1" dirty="0" smtClean="0"/>
              <a:t>Řešení:</a:t>
            </a:r>
          </a:p>
          <a:p>
            <a:pPr lvl="1"/>
            <a:r>
              <a:rPr lang="cs-CZ" dirty="0"/>
              <a:t>p</a:t>
            </a:r>
            <a:r>
              <a:rPr lang="cs-CZ" dirty="0" smtClean="0"/>
              <a:t>ořízení a implementace ERP systému nebo</a:t>
            </a:r>
          </a:p>
          <a:p>
            <a:pPr lvl="1"/>
            <a:r>
              <a:rPr lang="cs-CZ" dirty="0" smtClean="0"/>
              <a:t>Přijetí koncepce SOA (využívá základní webové služby podporující </a:t>
            </a:r>
            <a:r>
              <a:rPr lang="cs-CZ" dirty="0"/>
              <a:t>rychlé, snadné a levné sestavování distribuovaných </a:t>
            </a:r>
            <a:r>
              <a:rPr lang="cs-CZ" dirty="0" smtClean="0"/>
              <a:t>aplikací.</a:t>
            </a:r>
          </a:p>
          <a:p>
            <a:pPr lvl="1"/>
            <a:endParaRPr lang="cs-CZ" dirty="0" smtClean="0"/>
          </a:p>
          <a:p>
            <a:pPr lvl="1"/>
            <a:endParaRPr lang="cs-CZ" dirty="0" smtClean="0"/>
          </a:p>
          <a:p>
            <a:pPr lvl="1"/>
            <a:endParaRPr lang="cs-CZ" dirty="0" smtClean="0"/>
          </a:p>
        </p:txBody>
      </p:sp>
      <p:pic>
        <p:nvPicPr>
          <p:cNvPr id="4" name="Picture 2" descr="http://www.utb.cz/uploads/loga/fai_logo_cz_cmy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27384"/>
            <a:ext cx="2703165" cy="63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6149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Struktura podnikového IS</a:t>
            </a:r>
            <a:endParaRPr lang="cs-CZ" dirty="0"/>
          </a:p>
        </p:txBody>
      </p:sp>
      <p:pic>
        <p:nvPicPr>
          <p:cNvPr id="4" name="Picture 2" descr="http://www.utb.cz/uploads/loga/fai_logo_cz_cmy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27384"/>
            <a:ext cx="2703165" cy="63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Skupina 4"/>
          <p:cNvGrpSpPr>
            <a:grpSpLocks/>
          </p:cNvGrpSpPr>
          <p:nvPr/>
        </p:nvGrpSpPr>
        <p:grpSpPr bwMode="auto">
          <a:xfrm>
            <a:off x="1910682" y="2411178"/>
            <a:ext cx="5622925" cy="3721100"/>
            <a:chOff x="0" y="0"/>
            <a:chExt cx="56235" cy="37211"/>
          </a:xfrm>
        </p:grpSpPr>
        <p:grpSp>
          <p:nvGrpSpPr>
            <p:cNvPr id="6" name="Skupina 5"/>
            <p:cNvGrpSpPr>
              <a:grpSpLocks/>
            </p:cNvGrpSpPr>
            <p:nvPr/>
          </p:nvGrpSpPr>
          <p:grpSpPr bwMode="auto">
            <a:xfrm>
              <a:off x="0" y="0"/>
              <a:ext cx="56235" cy="37211"/>
              <a:chOff x="0" y="0"/>
              <a:chExt cx="56235" cy="37211"/>
            </a:xfrm>
          </p:grpSpPr>
          <p:grpSp>
            <p:nvGrpSpPr>
              <p:cNvPr id="10" name="Skupina 9"/>
              <p:cNvGrpSpPr>
                <a:grpSpLocks/>
              </p:cNvGrpSpPr>
              <p:nvPr/>
            </p:nvGrpSpPr>
            <p:grpSpPr bwMode="auto">
              <a:xfrm>
                <a:off x="0" y="0"/>
                <a:ext cx="56235" cy="37211"/>
                <a:chOff x="0" y="0"/>
                <a:chExt cx="56235" cy="37211"/>
              </a:xfrm>
            </p:grpSpPr>
            <p:grpSp>
              <p:nvGrpSpPr>
                <p:cNvPr id="15" name="Skupina 14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56235" cy="37211"/>
                  <a:chOff x="0" y="0"/>
                  <a:chExt cx="56235" cy="37211"/>
                </a:xfrm>
              </p:grpSpPr>
              <p:grpSp>
                <p:nvGrpSpPr>
                  <p:cNvPr id="21" name="Skupina 20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56235" cy="37211"/>
                    <a:chOff x="0" y="0"/>
                    <a:chExt cx="56235" cy="37211"/>
                  </a:xfrm>
                </p:grpSpPr>
                <p:grpSp>
                  <p:nvGrpSpPr>
                    <p:cNvPr id="26" name="Skupina 2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0"/>
                      <a:ext cx="56235" cy="37211"/>
                      <a:chOff x="0" y="0"/>
                      <a:chExt cx="56235" cy="37211"/>
                    </a:xfrm>
                  </p:grpSpPr>
                  <p:grpSp>
                    <p:nvGrpSpPr>
                      <p:cNvPr id="28" name="Skupina 2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95" y="0"/>
                        <a:ext cx="56140" cy="37211"/>
                        <a:chOff x="0" y="0"/>
                        <a:chExt cx="56140" cy="37211"/>
                      </a:xfrm>
                    </p:grpSpPr>
                    <p:grpSp>
                      <p:nvGrpSpPr>
                        <p:cNvPr id="30" name="Skupina 2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0" y="0"/>
                          <a:ext cx="56134" cy="37211"/>
                          <a:chOff x="0" y="0"/>
                          <a:chExt cx="56134" cy="37211"/>
                        </a:xfrm>
                      </p:grpSpPr>
                      <p:grpSp>
                        <p:nvGrpSpPr>
                          <p:cNvPr id="32" name="Skupina 31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0" y="0"/>
                            <a:ext cx="56134" cy="37211"/>
                            <a:chOff x="0" y="0"/>
                            <a:chExt cx="56134" cy="37211"/>
                          </a:xfrm>
                        </p:grpSpPr>
                        <p:grpSp>
                          <p:nvGrpSpPr>
                            <p:cNvPr id="34" name="Skupina 33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0" y="0"/>
                              <a:ext cx="56134" cy="37211"/>
                              <a:chOff x="0" y="0"/>
                              <a:chExt cx="56134" cy="37211"/>
                            </a:xfrm>
                          </p:grpSpPr>
                          <p:grpSp>
                            <p:nvGrpSpPr>
                              <p:cNvPr id="36" name="Skupina 35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0" y="0"/>
                                <a:ext cx="56134" cy="37211"/>
                                <a:chOff x="0" y="0"/>
                                <a:chExt cx="56134" cy="37211"/>
                              </a:xfrm>
                            </p:grpSpPr>
                            <p:grpSp>
                              <p:nvGrpSpPr>
                                <p:cNvPr id="38" name="Skupina 37"/>
                                <p:cNvGrpSpPr>
                                  <a:grpSpLocks/>
                                </p:cNvGrpSpPr>
                                <p:nvPr/>
                              </p:nvGrpSpPr>
                              <p:grpSpPr bwMode="auto">
                                <a:xfrm>
                                  <a:off x="0" y="0"/>
                                  <a:ext cx="56134" cy="37211"/>
                                  <a:chOff x="0" y="0"/>
                                  <a:chExt cx="56134" cy="37211"/>
                                </a:xfrm>
                              </p:grpSpPr>
                              <p:grpSp>
                                <p:nvGrpSpPr>
                                  <p:cNvPr id="40" name="Skupina 39"/>
                                  <p:cNvGrpSpPr>
                                    <a:grpSpLocks/>
                                  </p:cNvGrpSpPr>
                                  <p:nvPr/>
                                </p:nvGrpSpPr>
                                <p:grpSpPr bwMode="auto">
                                  <a:xfrm>
                                    <a:off x="0" y="0"/>
                                    <a:ext cx="56134" cy="37211"/>
                                    <a:chOff x="0" y="0"/>
                                    <a:chExt cx="56139" cy="37213"/>
                                  </a:xfrm>
                                </p:grpSpPr>
                                <p:grpSp>
                                  <p:nvGrpSpPr>
                                    <p:cNvPr id="42" name="Skupina 41"/>
                                    <p:cNvGrpSpPr>
                                      <a:grpSpLocks/>
                                    </p:cNvGrpSpPr>
                                    <p:nvPr/>
                                  </p:nvGrpSpPr>
                                  <p:grpSpPr bwMode="auto">
                                    <a:xfrm>
                                      <a:off x="0" y="0"/>
                                      <a:ext cx="56139" cy="37213"/>
                                      <a:chOff x="0" y="0"/>
                                      <a:chExt cx="56139" cy="37213"/>
                                    </a:xfrm>
                                  </p:grpSpPr>
                                  <p:grpSp>
                                    <p:nvGrpSpPr>
                                      <p:cNvPr id="44" name="Skupina 43"/>
                                      <p:cNvGrpSpPr>
                                        <a:grpSpLocks/>
                                      </p:cNvGrpSpPr>
                                      <p:nvPr/>
                                    </p:nvGrpSpPr>
                                    <p:grpSpPr bwMode="auto">
                                      <a:xfrm>
                                        <a:off x="0" y="0"/>
                                        <a:ext cx="56139" cy="37213"/>
                                        <a:chOff x="0" y="0"/>
                                        <a:chExt cx="56139" cy="37213"/>
                                      </a:xfrm>
                                    </p:grpSpPr>
                                    <p:grpSp>
                                      <p:nvGrpSpPr>
                                        <p:cNvPr id="46" name="Skupina 45"/>
                                        <p:cNvGrpSpPr>
                                          <a:grpSpLocks/>
                                        </p:cNvGrpSpPr>
                                        <p:nvPr/>
                                      </p:nvGrpSpPr>
                                      <p:grpSpPr bwMode="auto">
                                        <a:xfrm>
                                          <a:off x="0" y="0"/>
                                          <a:ext cx="56139" cy="37213"/>
                                          <a:chOff x="0" y="0"/>
                                          <a:chExt cx="56139" cy="37213"/>
                                        </a:xfrm>
                                      </p:grpSpPr>
                                      <p:grpSp>
                                        <p:nvGrpSpPr>
                                          <p:cNvPr id="48" name="Skupina 47"/>
                                          <p:cNvGrpSpPr>
                                            <a:grpSpLocks/>
                                          </p:cNvGrpSpPr>
                                          <p:nvPr/>
                                        </p:nvGrpSpPr>
                                        <p:grpSpPr bwMode="auto">
                                          <a:xfrm>
                                            <a:off x="0" y="0"/>
                                            <a:ext cx="56139" cy="37213"/>
                                            <a:chOff x="0" y="0"/>
                                            <a:chExt cx="56139" cy="37213"/>
                                          </a:xfrm>
                                        </p:grpSpPr>
                                        <p:sp>
                                          <p:nvSpPr>
                                            <p:cNvPr id="50" name="Obdélník 49"/>
                                            <p:cNvSpPr>
                                              <a:spLocks noChangeArrowheads="1"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0" y="0"/>
                                              <a:ext cx="56139" cy="37213"/>
                                            </a:xfrm>
                                            <a:prstGeom prst="rect">
                                              <a:avLst/>
                                            </a:prstGeom>
                                            <a:solidFill>
                                              <a:srgbClr val="FFFFFF"/>
                                            </a:solidFill>
                                            <a:ln w="12700">
                                              <a:solidFill>
                                                <a:srgbClr val="000000"/>
                                              </a:solidFill>
                                              <a:miter lim="800000"/>
                                              <a:headEnd/>
                                              <a:tailEnd/>
                                            </a:ln>
                                          </p:spPr>
                                          <p:txBody>
                                            <a:bodyPr rot="0" vert="horz" wrap="square" lIns="91440" tIns="45720" rIns="91440" bIns="45720" anchor="ctr" anchorCtr="0" upright="1">
                                              <a:noAutofit/>
                                            </a:bodyPr>
                                            <a:lstStyle/>
                                            <a:p>
                                              <a:endParaRPr lang="cs-CZ"/>
                                            </a:p>
                                          </p:txBody>
                                        </p:sp>
                                        <p:sp>
                                          <p:nvSpPr>
                                            <p:cNvPr id="51" name="Obdélník 50"/>
                                            <p:cNvSpPr>
                                              <a:spLocks noChangeArrowheads="1"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9810" y="6667"/>
                                              <a:ext cx="38481" cy="24448"/>
                                            </a:xfrm>
                                            <a:prstGeom prst="rect">
                                              <a:avLst/>
                                            </a:prstGeom>
                                            <a:solidFill>
                                              <a:srgbClr val="4F81BD"/>
                                            </a:solidFill>
                                            <a:ln w="25400">
                                              <a:solidFill>
                                                <a:srgbClr val="243F60"/>
                                              </a:solidFill>
                                              <a:miter lim="800000"/>
                                              <a:headEnd/>
                                              <a:tailEnd/>
                                            </a:ln>
                                          </p:spPr>
                                          <p:txBody>
                                            <a:bodyPr rot="0" vert="horz" wrap="square" lIns="91440" tIns="45720" rIns="91440" bIns="45720" anchor="ctr" anchorCtr="0" upright="1">
                                              <a:noAutofit/>
                                            </a:bodyPr>
                                            <a:lstStyle/>
                                            <a:p>
                                              <a:endParaRPr lang="cs-CZ"/>
                                            </a:p>
                                          </p:txBody>
                                        </p:sp>
                                        <p:sp>
                                          <p:nvSpPr>
                                            <p:cNvPr id="52" name="Obdélník 51"/>
                                            <p:cNvSpPr>
                                              <a:spLocks noChangeArrowheads="1"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10953" y="8763"/>
                                              <a:ext cx="35938" cy="19989"/>
                                            </a:xfrm>
                                            <a:prstGeom prst="rect">
                                              <a:avLst/>
                                            </a:prstGeom>
                                            <a:solidFill>
                                              <a:srgbClr val="EEECE1"/>
                                            </a:solidFill>
                                            <a:ln w="12700">
                                              <a:solidFill>
                                                <a:srgbClr val="000000"/>
                                              </a:solidFill>
                                              <a:miter lim="800000"/>
                                              <a:headEnd/>
                                              <a:tailEnd/>
                                            </a:ln>
                                          </p:spPr>
                                          <p:txBody>
                                            <a:bodyPr rot="0" vert="horz" wrap="square" lIns="91440" tIns="45720" rIns="91440" bIns="45720" anchor="ctr" anchorCtr="0" upright="1">
                                              <a:noAutofit/>
                                            </a:bodyPr>
                                            <a:lstStyle/>
                                            <a:p>
                                              <a:endParaRPr lang="cs-CZ"/>
                                            </a:p>
                                          </p:txBody>
                                        </p:sp>
                                      </p:grpSp>
                                      <p:sp>
                                        <p:nvSpPr>
                                          <p:cNvPr id="49" name="Obdélník 48"/>
                                          <p:cNvSpPr>
                                            <a:spLocks noChangeArrowheads="1"/>
                                          </p:cNvSpPr>
                                          <p:nvPr/>
                                        </p:nvSpPr>
                                        <p:spPr bwMode="auto">
                                          <a:xfrm>
                                            <a:off x="17430" y="16192"/>
                                            <a:ext cx="22860" cy="8096"/>
                                          </a:xfrm>
                                          <a:prstGeom prst="rect">
                                            <a:avLst/>
                                          </a:prstGeom>
                                          <a:solidFill>
                                            <a:srgbClr val="FFFFFF"/>
                                          </a:solidFill>
                                          <a:ln w="12700">
                                            <a:solidFill>
                                              <a:srgbClr val="000000"/>
                                            </a:solidFill>
                                            <a:prstDash val="lgDashDot"/>
                                            <a:miter lim="800000"/>
                                            <a:headEnd/>
                                            <a:tailEnd/>
                                          </a:ln>
                                        </p:spPr>
                                        <p:txBody>
                                          <a:bodyPr rot="0" vert="horz" wrap="square" lIns="91440" tIns="45720" rIns="91440" bIns="45720" anchor="ctr" anchorCtr="0" upright="1">
                                            <a:noAutofit/>
                                          </a:bodyPr>
                                          <a:lstStyle/>
                                          <a:p>
                                            <a:endParaRPr lang="cs-CZ"/>
                                          </a:p>
                                        </p:txBody>
                                      </p:sp>
                                    </p:grpSp>
                                    <p:sp>
                                      <p:nvSpPr>
                                        <p:cNvPr id="47" name="Textové pole 66"/>
                                        <p:cNvSpPr txBox="1">
                                          <a:spLocks noChangeArrowheads="1"/>
                                        </p:cNvSpPr>
                                        <p:nvPr/>
                                      </p:nvSpPr>
                                      <p:spPr bwMode="auto">
                                        <a:xfrm>
                                          <a:off x="11620" y="9239"/>
                                          <a:ext cx="11049" cy="5429"/>
                                        </a:xfrm>
                                        <a:prstGeom prst="rect">
                                          <a:avLst/>
                                        </a:prstGeom>
                                        <a:solidFill>
                                          <a:srgbClr val="C0504D"/>
                                        </a:solidFill>
                                        <a:ln w="25400">
                                          <a:solidFill>
                                            <a:srgbClr val="622423"/>
                                          </a:solidFill>
                                          <a:miter lim="800000"/>
                                          <a:headEnd/>
                                          <a:tailEnd/>
                                        </a:ln>
                                      </p:spPr>
                                      <p:txBody>
                                        <a:bodyPr rot="0" vert="horz" wrap="square" lIns="91440" tIns="45720" rIns="91440" bIns="45720" anchor="t" anchorCtr="0" upright="1">
                                          <a:noAutofit/>
                                        </a:bodyPr>
                                        <a:lstStyle/>
                                        <a:p>
                                          <a:pPr algn="ctr">
                                            <a:spcAft>
                                              <a:spcPts val="0"/>
                                            </a:spcAft>
                                          </a:pPr>
                                          <a:r>
                                            <a:rPr lang="cs-CZ" sz="1200" b="1">
                                              <a:effectLst/>
                                              <a:latin typeface="Times New Roman"/>
                                              <a:ea typeface="Times New Roman"/>
                                            </a:rPr>
                                            <a:t>Document</a:t>
                                          </a:r>
                                          <a:endParaRPr lang="cs-CZ" sz="1200">
                                            <a:effectLst/>
                                            <a:latin typeface="Times New Roman"/>
                                            <a:ea typeface="Times New Roman"/>
                                          </a:endParaRPr>
                                        </a:p>
                                        <a:p>
                                          <a:pPr algn="ctr">
                                            <a:spcAft>
                                              <a:spcPts val="0"/>
                                            </a:spcAft>
                                          </a:pPr>
                                          <a:r>
                                            <a:rPr lang="cs-CZ" sz="1200" b="1">
                                              <a:effectLst/>
                                              <a:latin typeface="Times New Roman"/>
                                              <a:ea typeface="Times New Roman"/>
                                            </a:rPr>
                                            <a:t>Management</a:t>
                                          </a:r>
                                          <a:endParaRPr lang="cs-CZ" sz="1200">
                                            <a:effectLst/>
                                            <a:latin typeface="Times New Roman"/>
                                            <a:ea typeface="Times New Roman"/>
                                          </a:endParaRPr>
                                        </a:p>
                                      </p:txBody>
                                    </p:sp>
                                  </p:grpSp>
                                  <p:sp>
                                    <p:nvSpPr>
                                      <p:cNvPr id="45" name="Textové pole 67"/>
                                      <p:cNvSpPr txBox="1"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23431" y="9239"/>
                                        <a:ext cx="11049" cy="5429"/>
                                      </a:xfrm>
                                      <a:prstGeom prst="rect">
                                        <a:avLst/>
                                      </a:prstGeom>
                                      <a:solidFill>
                                        <a:srgbClr val="C0504D"/>
                                      </a:solidFill>
                                      <a:ln w="25400">
                                        <a:solidFill>
                                          <a:srgbClr val="622423"/>
                                        </a:solidFill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rot="0" vert="horz" wrap="square" lIns="91440" tIns="45720" rIns="91440" bIns="45720" anchor="t" anchorCtr="0" upright="1">
                                        <a:noAutofit/>
                                      </a:bodyPr>
                                      <a:lstStyle/>
                                      <a:p>
                                        <a:pPr algn="ctr">
                                          <a:spcAft>
                                            <a:spcPts val="0"/>
                                          </a:spcAft>
                                        </a:pPr>
                                        <a:r>
                                          <a:rPr lang="cs-CZ" sz="1200" b="1">
                                            <a:effectLst/>
                                            <a:latin typeface="Times New Roman"/>
                                            <a:ea typeface="Times New Roman"/>
                                          </a:rPr>
                                          <a:t>Business Intelligence</a:t>
                                        </a:r>
                                        <a:endParaRPr lang="cs-CZ" sz="1200">
                                          <a:effectLst/>
                                          <a:latin typeface="Times New Roman"/>
                                          <a:ea typeface="Times New Roman"/>
                                        </a:endParaRPr>
                                      </a:p>
                                    </p:txBody>
                                  </p:sp>
                                </p:grpSp>
                                <p:sp>
                                  <p:nvSpPr>
                                    <p:cNvPr id="43" name="Textové pole 68"/>
                                    <p:cNvSpPr txBox="1">
                                      <a:spLocks noChangeArrowheads="1"/>
                                    </p:cNvSpPr>
                                    <p:nvPr/>
                                  </p:nvSpPr>
                                  <p:spPr bwMode="auto">
                                    <a:xfrm>
                                      <a:off x="35147" y="9239"/>
                                      <a:ext cx="11049" cy="5429"/>
                                    </a:xfrm>
                                    <a:prstGeom prst="rect">
                                      <a:avLst/>
                                    </a:prstGeom>
                                    <a:solidFill>
                                      <a:srgbClr val="C0504D"/>
                                    </a:solidFill>
                                    <a:ln w="25400">
                                      <a:solidFill>
                                        <a:srgbClr val="622423"/>
                                      </a:solidFill>
                                      <a:miter lim="800000"/>
                                      <a:headEnd/>
                                      <a:tailEnd/>
                                    </a:ln>
                                  </p:spPr>
                                  <p:txBody>
                                    <a:bodyPr rot="0" vert="horz" wrap="square" lIns="91440" tIns="45720" rIns="91440" bIns="45720" anchor="t" anchorCtr="0" upright="1">
                                      <a:noAutofit/>
                                    </a:bodyPr>
                                    <a:lstStyle/>
                                    <a:p>
                                      <a:pPr algn="ctr">
                                        <a:spcAft>
                                          <a:spcPts val="0"/>
                                        </a:spcAft>
                                      </a:pPr>
                                      <a:r>
                                        <a:rPr lang="cs-CZ" sz="1200" b="1">
                                          <a:effectLst/>
                                          <a:latin typeface="Times New Roman"/>
                                          <a:ea typeface="Times New Roman"/>
                                        </a:rPr>
                                        <a:t>ICT Service Management</a:t>
                                      </a:r>
                                      <a:endParaRPr lang="cs-CZ" sz="1200">
                                        <a:effectLst/>
                                        <a:latin typeface="Times New Roman"/>
                                        <a:ea typeface="Times New Roman"/>
                                      </a:endParaRPr>
                                    </a:p>
                                  </p:txBody>
                                </p:sp>
                              </p:grpSp>
                              <p:sp>
                                <p:nvSpPr>
                                  <p:cNvPr id="41" name="Textové pole 75"/>
                                  <p:cNvSpPr txBox="1">
                                    <a:spLocks noChangeArrowheads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1715" y="25431"/>
                                    <a:ext cx="34476" cy="2667"/>
                                  </a:xfrm>
                                  <a:prstGeom prst="rect">
                                    <a:avLst/>
                                  </a:prstGeom>
                                  <a:solidFill>
                                    <a:srgbClr val="C0504D"/>
                                  </a:solidFill>
                                  <a:ln w="25400">
                                    <a:solidFill>
                                      <a:srgbClr val="622423"/>
                                    </a:solidFill>
                                    <a:miter lim="800000"/>
                                    <a:headEnd/>
                                    <a:tailEnd/>
                                  </a:ln>
                                </p:spPr>
                                <p:txBody>
                                  <a:bodyPr rot="0" vert="horz" wrap="square" lIns="91440" tIns="45720" rIns="91440" bIns="45720" anchor="t" anchorCtr="0" upright="1">
                                    <a:noAutofit/>
                                  </a:bodyPr>
                                  <a:lstStyle/>
                                  <a:p>
                                    <a:pPr algn="ctr">
                                      <a:spcAft>
                                        <a:spcPts val="0"/>
                                      </a:spcAft>
                                    </a:pPr>
                                    <a:r>
                                      <a:rPr lang="cs-CZ" sz="1200" b="1">
                                        <a:effectLst/>
                                        <a:latin typeface="Times New Roman"/>
                                        <a:ea typeface="Times New Roman"/>
                                      </a:rPr>
                                      <a:t>Technologická infrastruktura</a:t>
                                    </a:r>
                                    <a:endParaRPr lang="cs-CZ" sz="1200">
                                      <a:effectLst/>
                                      <a:latin typeface="Times New Roman"/>
                                      <a:ea typeface="Times New Roman"/>
                                    </a:endParaRPr>
                                  </a:p>
                                </p:txBody>
                              </p:sp>
                            </p:grpSp>
                            <p:sp>
                              <p:nvSpPr>
                                <p:cNvPr id="39" name="Textové pole 76"/>
                                <p:cNvSpPr txBox="1"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9431" y="27984"/>
                                  <a:ext cx="19335" cy="3466"/>
                                </a:xfrm>
                                <a:prstGeom prst="rect">
                                  <a:avLst/>
                                </a:prstGeom>
                                <a:noFill/>
                                <a:ln>
                                  <a:noFill/>
                                </a:ln>
                                <a:extLst>
                                  <a:ext uri="{909E8E84-426E-40DD-AFC4-6F175D3DCCD1}">
                                    <a14:hiddenFill xmlns:a14="http://schemas.microsoft.com/office/drawing/2010/main">
                                      <a:solidFill>
                                        <a:srgbClr val="FFFFFF"/>
                                      </a:solidFill>
                                    </a14:hiddenFill>
                                  </a:ext>
                                  <a:ext uri="{91240B29-F687-4F45-9708-019B960494DF}">
                                    <a14:hiddenLine xmlns:a14="http://schemas.microsoft.com/office/drawing/2010/main" w="6350">
                                      <a:solidFill>
                                        <a:srgbClr val="000000"/>
                                      </a:solidFill>
                                      <a:miter lim="800000"/>
                                      <a:headEnd/>
                                      <a:tailEnd/>
                                    </a14:hiddenLine>
                                  </a:ext>
                                </a:extLst>
                              </p:spPr>
                              <p:txBody>
                                <a:bodyPr rot="0" vert="horz" wrap="square" lIns="91440" tIns="45720" rIns="91440" bIns="45720" anchor="t" anchorCtr="0" upright="1">
                                  <a:noAutofit/>
                                </a:bodyPr>
                                <a:lstStyle/>
                                <a:p>
                                  <a:pPr algn="ctr">
                                    <a:lnSpc>
                                      <a:spcPct val="150000"/>
                                    </a:lnSpc>
                                    <a:spcAft>
                                      <a:spcPts val="600"/>
                                    </a:spcAft>
                                  </a:pPr>
                                  <a:r>
                                    <a:rPr lang="cs-CZ" sz="1200" b="1" dirty="0">
                                      <a:effectLst/>
                                      <a:latin typeface="Times New Roman"/>
                                      <a:ea typeface="Times New Roman"/>
                                    </a:rPr>
                                    <a:t>Internet</a:t>
                                  </a:r>
                                  <a:endParaRPr lang="cs-CZ" sz="1200" dirty="0">
                                    <a:effectLst/>
                                    <a:latin typeface="Times New Roman"/>
                                    <a:ea typeface="Times New Roman"/>
                                  </a:endParaRPr>
                                </a:p>
                              </p:txBody>
                            </p:sp>
                          </p:grpSp>
                          <p:sp>
                            <p:nvSpPr>
                              <p:cNvPr id="37" name="Textové pole 78"/>
                              <p:cNvSpPr txBox="1"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19431" y="5527"/>
                                <a:ext cx="19335" cy="4091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xmlns:a14="http://schemas.microsoft.com/office/drawing/2010/main" w="6350">
                                    <a:solidFill>
                                      <a:srgbClr val="000000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</a:extLst>
                            </p:spPr>
                            <p:txBody>
                              <a:bodyPr rot="0" vert="horz" wrap="square" lIns="91440" tIns="45720" rIns="91440" bIns="45720" anchor="t" anchorCtr="0" upright="1">
                                <a:noAutofit/>
                              </a:bodyPr>
                              <a:lstStyle/>
                              <a:p>
                                <a:pPr algn="ctr">
                                  <a:lnSpc>
                                    <a:spcPct val="150000"/>
                                  </a:lnSpc>
                                  <a:spcAft>
                                    <a:spcPts val="600"/>
                                  </a:spcAft>
                                </a:pPr>
                                <a:r>
                                  <a:rPr lang="cs-CZ" sz="1200" b="1" dirty="0">
                                    <a:effectLst/>
                                    <a:latin typeface="Times New Roman"/>
                                    <a:ea typeface="Times New Roman"/>
                                  </a:rPr>
                                  <a:t>Intranet</a:t>
                                </a:r>
                                <a:endParaRPr lang="cs-CZ" sz="1200" dirty="0">
                                  <a:effectLst/>
                                  <a:latin typeface="Times New Roman"/>
                                  <a:ea typeface="Times New Roman"/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35" name="Textové pole 82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25812" y="18764"/>
                              <a:ext cx="6287" cy="2362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6350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  <p:txBody>
                            <a:bodyPr rot="0" vert="horz" wrap="square" lIns="91440" tIns="45720" rIns="91440" bIns="45720" anchor="t" anchorCtr="0" upright="1">
                              <a:noAutofit/>
                            </a:bodyPr>
                            <a:lstStyle/>
                            <a:p>
                              <a:pPr algn="ctr">
                                <a:lnSpc>
                                  <a:spcPct val="150000"/>
                                </a:lnSpc>
                                <a:spcAft>
                                  <a:spcPts val="600"/>
                                </a:spcAft>
                              </a:pPr>
                              <a:r>
                                <a:rPr lang="cs-CZ" sz="1200" b="1">
                                  <a:effectLst/>
                                  <a:latin typeface="Times New Roman"/>
                                  <a:ea typeface="Times New Roman"/>
                                </a:rPr>
                                <a:t>ERP</a:t>
                              </a:r>
                              <a:endParaRPr lang="cs-CZ" sz="1200">
                                <a:effectLst/>
                                <a:latin typeface="Times New Roman"/>
                                <a:ea typeface="Times New Roman"/>
                              </a:endParaRPr>
                            </a:p>
                          </p:txBody>
                        </p:sp>
                      </p:grpSp>
                      <p:sp>
                        <p:nvSpPr>
                          <p:cNvPr id="33" name="Textové pole 83"/>
                          <p:cNvSpPr txBox="1"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3717" y="33432"/>
                            <a:ext cx="11042" cy="2858"/>
                          </a:xfrm>
                          <a:prstGeom prst="rect">
                            <a:avLst/>
                          </a:prstGeom>
                          <a:solidFill>
                            <a:srgbClr val="EEECE1"/>
                          </a:solidFill>
                          <a:ln w="635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:ln>
                        </p:spPr>
                        <p:txBody>
                          <a:bodyPr rot="0" vert="horz" wrap="square" lIns="91440" tIns="45720" rIns="91440" bIns="45720" anchor="t" anchorCtr="0" upright="1">
                            <a:noAutofit/>
                          </a:bodyPr>
                          <a:lstStyle/>
                          <a:p>
                            <a:pPr algn="ctr">
                              <a:spcAft>
                                <a:spcPts val="0"/>
                              </a:spcAft>
                            </a:pPr>
                            <a:r>
                              <a:rPr lang="cs-CZ" sz="1200">
                                <a:effectLst/>
                                <a:latin typeface="Times New Roman"/>
                                <a:ea typeface="Times New Roman"/>
                              </a:rPr>
                              <a:t>Veřejnost</a:t>
                            </a:r>
                          </a:p>
                        </p:txBody>
                      </p:sp>
                    </p:grpSp>
                    <p:sp>
                      <p:nvSpPr>
                        <p:cNvPr id="31" name="Textové pole 84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7186" y="19431"/>
                          <a:ext cx="8954" cy="2857"/>
                        </a:xfrm>
                        <a:prstGeom prst="rect">
                          <a:avLst/>
                        </a:prstGeom>
                        <a:solidFill>
                          <a:srgbClr val="EEECE1"/>
                        </a:solidFill>
                        <a:ln w="6350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rot="0" vert="horz" wrap="square" lIns="91440" tIns="45720" rIns="91440" bIns="45720" anchor="t" anchorCtr="0" upright="1">
                          <a:noAutofit/>
                        </a:bodyPr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cs-CZ" sz="1200">
                              <a:effectLst/>
                              <a:latin typeface="Times New Roman"/>
                              <a:ea typeface="Times New Roman"/>
                            </a:rPr>
                            <a:t>Zákazník</a:t>
                          </a:r>
                        </a:p>
                      </p:txBody>
                    </p:sp>
                  </p:grpSp>
                  <p:sp>
                    <p:nvSpPr>
                      <p:cNvPr id="29" name="Textové pole 88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0" y="8858"/>
                        <a:ext cx="10477" cy="10573"/>
                      </a:xfrm>
                      <a:prstGeom prst="rect">
                        <a:avLst/>
                      </a:prstGeom>
                      <a:solidFill>
                        <a:srgbClr val="EEECE1"/>
                      </a:solidFill>
                      <a:ln w="635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rot="0" vert="horz" wrap="square" lIns="91440" tIns="45720" rIns="91440" bIns="45720" anchor="t" anchorCtr="0" upright="1">
                        <a:noAutofit/>
                      </a:bodyPr>
                      <a:lstStyle/>
                      <a:p>
                        <a:pPr algn="ctr">
                          <a:spcAft>
                            <a:spcPts val="0"/>
                          </a:spcAft>
                        </a:pPr>
                        <a:r>
                          <a:rPr lang="cs-CZ" sz="1100">
                            <a:effectLst/>
                            <a:latin typeface="Times New Roman"/>
                            <a:ea typeface="Times New Roman"/>
                          </a:rPr>
                          <a:t>Obchodní partneři – dodavatelé, dopravci, banky,…</a:t>
                        </a:r>
                        <a:endParaRPr lang="cs-CZ" sz="1200">
                          <a:effectLst/>
                          <a:latin typeface="Times New Roman"/>
                          <a:ea typeface="Times New Roman"/>
                        </a:endParaRPr>
                      </a:p>
                    </p:txBody>
                  </p:sp>
                </p:grpSp>
                <p:sp>
                  <p:nvSpPr>
                    <p:cNvPr id="27" name="Textové pole 9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0" y="20955"/>
                      <a:ext cx="10477" cy="9525"/>
                    </a:xfrm>
                    <a:prstGeom prst="rect">
                      <a:avLst/>
                    </a:prstGeom>
                    <a:solidFill>
                      <a:srgbClr val="EEECE1"/>
                    </a:solidFill>
                    <a:ln w="635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rot="0" vert="horz" wrap="square" lIns="91440" tIns="45720" rIns="91440" bIns="45720" anchor="t" anchorCtr="0" upright="1">
                      <a:noAutofit/>
                    </a:bodyPr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  <a:latin typeface="Times New Roman"/>
                          <a:ea typeface="Times New Roman"/>
                        </a:rPr>
                        <a:t>Státní administrativa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  <a:latin typeface="Times New Roman"/>
                          <a:ea typeface="Times New Roman"/>
                        </a:rPr>
                        <a:t>finanční úřad, celní úřad,…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</p:grpSp>
              <p:grpSp>
                <p:nvGrpSpPr>
                  <p:cNvPr id="22" name="Skupina 21"/>
                  <p:cNvGrpSpPr>
                    <a:grpSpLocks/>
                  </p:cNvGrpSpPr>
                  <p:nvPr/>
                </p:nvGrpSpPr>
                <p:grpSpPr bwMode="auto">
                  <a:xfrm>
                    <a:off x="9906" y="381"/>
                    <a:ext cx="38196" cy="4476"/>
                    <a:chOff x="0" y="0"/>
                    <a:chExt cx="38196" cy="4476"/>
                  </a:xfrm>
                </p:grpSpPr>
                <p:sp>
                  <p:nvSpPr>
                    <p:cNvPr id="23" name="Textové pole 9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12859" cy="4476"/>
                    </a:xfrm>
                    <a:prstGeom prst="rect">
                      <a:avLst/>
                    </a:prstGeom>
                    <a:solidFill>
                      <a:srgbClr val="EEECE1"/>
                    </a:solidFill>
                    <a:ln w="635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rot="0" vert="horz" wrap="square" lIns="91440" tIns="45720" rIns="91440" bIns="45720" anchor="t" anchorCtr="0" upright="1">
                      <a:noAutofit/>
                    </a:bodyPr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  <a:latin typeface="Times New Roman"/>
                          <a:ea typeface="Times New Roman"/>
                        </a:rPr>
                        <a:t>Vlastní, vrcholový management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24" name="Textové pole 93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3906" y="95"/>
                      <a:ext cx="10478" cy="4286"/>
                    </a:xfrm>
                    <a:prstGeom prst="rect">
                      <a:avLst/>
                    </a:prstGeom>
                    <a:solidFill>
                      <a:srgbClr val="EEECE1"/>
                    </a:solidFill>
                    <a:ln w="635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rot="0" vert="horz" wrap="square" lIns="91440" tIns="45720" rIns="91440" bIns="45720" anchor="t" anchorCtr="0" upright="1">
                      <a:noAutofit/>
                    </a:bodyPr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  <a:latin typeface="Times New Roman"/>
                          <a:ea typeface="Times New Roman"/>
                        </a:rPr>
                        <a:t>Zaměstnanci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  <p:sp>
                  <p:nvSpPr>
                    <p:cNvPr id="25" name="Textové pole 9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5336" y="0"/>
                      <a:ext cx="12860" cy="4476"/>
                    </a:xfrm>
                    <a:prstGeom prst="rect">
                      <a:avLst/>
                    </a:prstGeom>
                    <a:solidFill>
                      <a:srgbClr val="EEECE1"/>
                    </a:solidFill>
                    <a:ln w="6350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rot="0" vert="horz" wrap="square" lIns="91440" tIns="45720" rIns="91440" bIns="45720" anchor="t" anchorCtr="0" upright="1">
                      <a:noAutofit/>
                    </a:bodyPr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  <a:latin typeface="Times New Roman"/>
                          <a:ea typeface="Times New Roman"/>
                        </a:rPr>
                        <a:t>ICT personál</a:t>
                      </a:r>
                      <a:endParaRPr lang="cs-CZ" sz="1200">
                        <a:effectLst/>
                        <a:latin typeface="Times New Roman"/>
                        <a:ea typeface="Times New Roman"/>
                      </a:endParaRPr>
                    </a:p>
                  </p:txBody>
                </p:sp>
              </p:grpSp>
            </p:grpSp>
            <p:grpSp>
              <p:nvGrpSpPr>
                <p:cNvPr id="16" name="Skupina 15"/>
                <p:cNvGrpSpPr>
                  <a:grpSpLocks/>
                </p:cNvGrpSpPr>
                <p:nvPr/>
              </p:nvGrpSpPr>
              <p:grpSpPr bwMode="auto">
                <a:xfrm>
                  <a:off x="15906" y="3905"/>
                  <a:ext cx="26085" cy="29743"/>
                  <a:chOff x="0" y="0"/>
                  <a:chExt cx="26085" cy="29743"/>
                </a:xfrm>
              </p:grpSpPr>
              <p:sp>
                <p:nvSpPr>
                  <p:cNvPr id="17" name="Obousměrná vodorovná šipka 16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-829" y="1114"/>
                    <a:ext cx="3264" cy="1606"/>
                  </a:xfrm>
                  <a:prstGeom prst="leftRightArrow">
                    <a:avLst>
                      <a:gd name="adj1" fmla="val 50000"/>
                      <a:gd name="adj2" fmla="val 50019"/>
                    </a:avLst>
                  </a:prstGeom>
                  <a:solidFill>
                    <a:srgbClr val="FFFFFF"/>
                  </a:solidFill>
                  <a:ln w="1270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rot="0" vert="horz" wrap="square" lIns="91440" tIns="45720" rIns="91440" bIns="45720" anchor="ctr" anchorCtr="0" upright="1">
                    <a:noAutofit/>
                  </a:bodyPr>
                  <a:lstStyle/>
                  <a:p>
                    <a:endParaRPr lang="cs-CZ"/>
                  </a:p>
                </p:txBody>
              </p:sp>
              <p:sp>
                <p:nvSpPr>
                  <p:cNvPr id="18" name="Obousměrná vodorovná šipka 17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11554" y="828"/>
                    <a:ext cx="3263" cy="1607"/>
                  </a:xfrm>
                  <a:prstGeom prst="leftRightArrow">
                    <a:avLst>
                      <a:gd name="adj1" fmla="val 50000"/>
                      <a:gd name="adj2" fmla="val 49973"/>
                    </a:avLst>
                  </a:prstGeom>
                  <a:solidFill>
                    <a:srgbClr val="FFFFFF"/>
                  </a:solidFill>
                  <a:ln w="1270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rot="0" vert="horz" wrap="square" lIns="91440" tIns="45720" rIns="91440" bIns="45720" anchor="ctr" anchorCtr="0" upright="1">
                    <a:noAutofit/>
                  </a:bodyPr>
                  <a:lstStyle/>
                  <a:p>
                    <a:endParaRPr lang="cs-CZ"/>
                  </a:p>
                </p:txBody>
              </p:sp>
              <p:sp>
                <p:nvSpPr>
                  <p:cNvPr id="19" name="Obousměrná vodorovná šipka 18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23650" y="829"/>
                    <a:ext cx="3263" cy="1606"/>
                  </a:xfrm>
                  <a:prstGeom prst="leftRightArrow">
                    <a:avLst>
                      <a:gd name="adj1" fmla="val 50000"/>
                      <a:gd name="adj2" fmla="val 50004"/>
                    </a:avLst>
                  </a:prstGeom>
                  <a:solidFill>
                    <a:srgbClr val="FFFFFF"/>
                  </a:solidFill>
                  <a:ln w="1270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rot="0" vert="horz" wrap="square" lIns="91440" tIns="45720" rIns="91440" bIns="45720" anchor="ctr" anchorCtr="0" upright="1">
                    <a:noAutofit/>
                  </a:bodyPr>
                  <a:lstStyle/>
                  <a:p>
                    <a:endParaRPr lang="cs-CZ"/>
                  </a:p>
                </p:txBody>
              </p:sp>
              <p:sp>
                <p:nvSpPr>
                  <p:cNvPr id="20" name="Obousměrná vodorovná šipka 19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16030" y="27308"/>
                    <a:ext cx="3264" cy="1606"/>
                  </a:xfrm>
                  <a:prstGeom prst="leftRightArrow">
                    <a:avLst>
                      <a:gd name="adj1" fmla="val 50000"/>
                      <a:gd name="adj2" fmla="val 50019"/>
                    </a:avLst>
                  </a:prstGeom>
                  <a:solidFill>
                    <a:srgbClr val="FFFFFF"/>
                  </a:solidFill>
                  <a:ln w="1270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rot="0" vert="horz" wrap="square" lIns="91440" tIns="45720" rIns="91440" bIns="45720" anchor="ctr" anchorCtr="0" upright="1">
                    <a:noAutofit/>
                  </a:bodyPr>
                  <a:lstStyle/>
                  <a:p>
                    <a:endParaRPr lang="cs-CZ"/>
                  </a:p>
                </p:txBody>
              </p:sp>
            </p:grpSp>
          </p:grpSp>
          <p:grpSp>
            <p:nvGrpSpPr>
              <p:cNvPr id="11" name="Skupina 10"/>
              <p:cNvGrpSpPr>
                <a:grpSpLocks/>
              </p:cNvGrpSpPr>
              <p:nvPr/>
            </p:nvGrpSpPr>
            <p:grpSpPr bwMode="auto">
              <a:xfrm>
                <a:off x="9144" y="15525"/>
                <a:ext cx="38957" cy="8655"/>
                <a:chOff x="0" y="0"/>
                <a:chExt cx="38957" cy="8655"/>
              </a:xfrm>
            </p:grpSpPr>
            <p:sp>
              <p:nvSpPr>
                <p:cNvPr id="12" name="Obousměrná vodorovná šipka 11"/>
                <p:cNvSpPr>
                  <a:spLocks noChangeArrowheads="1"/>
                </p:cNvSpPr>
                <p:nvPr/>
              </p:nvSpPr>
              <p:spPr bwMode="auto">
                <a:xfrm rot="10800000">
                  <a:off x="26860" y="3048"/>
                  <a:ext cx="12097" cy="4083"/>
                </a:xfrm>
                <a:prstGeom prst="leftRightArrow">
                  <a:avLst>
                    <a:gd name="adj1" fmla="val 50000"/>
                    <a:gd name="adj2" fmla="val 49997"/>
                  </a:avLst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ctr" anchorCtr="0" upright="1">
                  <a:noAutofit/>
                </a:bodyPr>
                <a:lstStyle/>
                <a:p>
                  <a:endParaRPr lang="cs-CZ"/>
                </a:p>
              </p:txBody>
            </p:sp>
            <p:sp>
              <p:nvSpPr>
                <p:cNvPr id="13" name="Obousměrná vodorovná šipka 12"/>
                <p:cNvSpPr>
                  <a:spLocks noChangeArrowheads="1"/>
                </p:cNvSpPr>
                <p:nvPr/>
              </p:nvSpPr>
              <p:spPr bwMode="auto">
                <a:xfrm rot="10800000">
                  <a:off x="0" y="0"/>
                  <a:ext cx="7620" cy="4083"/>
                </a:xfrm>
                <a:prstGeom prst="leftRightArrow">
                  <a:avLst>
                    <a:gd name="adj1" fmla="val 50000"/>
                    <a:gd name="adj2" fmla="val 50001"/>
                  </a:avLst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ctr" anchorCtr="0" upright="1">
                  <a:noAutofit/>
                </a:bodyPr>
                <a:lstStyle/>
                <a:p>
                  <a:endParaRPr lang="cs-CZ"/>
                </a:p>
              </p:txBody>
            </p:sp>
            <p:sp>
              <p:nvSpPr>
                <p:cNvPr id="14" name="Obousměrná vodorovná šipka 13"/>
                <p:cNvSpPr>
                  <a:spLocks noChangeArrowheads="1"/>
                </p:cNvSpPr>
                <p:nvPr/>
              </p:nvSpPr>
              <p:spPr bwMode="auto">
                <a:xfrm rot="10800000">
                  <a:off x="0" y="4572"/>
                  <a:ext cx="7620" cy="4083"/>
                </a:xfrm>
                <a:prstGeom prst="leftRightArrow">
                  <a:avLst>
                    <a:gd name="adj1" fmla="val 50000"/>
                    <a:gd name="adj2" fmla="val 50001"/>
                  </a:avLst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ctr" anchorCtr="0" upright="1">
                  <a:noAutofit/>
                </a:bodyPr>
                <a:lstStyle/>
                <a:p>
                  <a:endParaRPr lang="cs-CZ"/>
                </a:p>
              </p:txBody>
            </p:sp>
          </p:grpSp>
        </p:grpSp>
        <p:sp>
          <p:nvSpPr>
            <p:cNvPr id="7" name="Textové pole 109"/>
            <p:cNvSpPr txBox="1">
              <a:spLocks noChangeArrowheads="1"/>
            </p:cNvSpPr>
            <p:nvPr/>
          </p:nvSpPr>
          <p:spPr bwMode="auto">
            <a:xfrm>
              <a:off x="37242" y="19209"/>
              <a:ext cx="11938" cy="2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lnSpc>
                  <a:spcPct val="150000"/>
                </a:lnSpc>
                <a:spcAft>
                  <a:spcPts val="600"/>
                </a:spcAft>
              </a:pPr>
              <a:r>
                <a:rPr lang="cs-CZ" sz="900" dirty="0">
                  <a:effectLst/>
                  <a:latin typeface="Times New Roman"/>
                  <a:ea typeface="Times New Roman"/>
                </a:rPr>
                <a:t>CRM - B2C,B2B</a:t>
              </a:r>
              <a:endParaRPr lang="cs-CZ" sz="12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" name="Textové pole 111"/>
            <p:cNvSpPr txBox="1">
              <a:spLocks noChangeArrowheads="1"/>
            </p:cNvSpPr>
            <p:nvPr/>
          </p:nvSpPr>
          <p:spPr bwMode="auto">
            <a:xfrm>
              <a:off x="9334" y="16298"/>
              <a:ext cx="8858" cy="2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lnSpc>
                  <a:spcPct val="150000"/>
                </a:lnSpc>
                <a:spcAft>
                  <a:spcPts val="600"/>
                </a:spcAft>
              </a:pPr>
              <a:r>
                <a:rPr lang="cs-CZ" sz="900" dirty="0">
                  <a:effectLst/>
                  <a:latin typeface="Times New Roman"/>
                  <a:ea typeface="Times New Roman"/>
                </a:rPr>
                <a:t>SCM – B2B</a:t>
              </a:r>
              <a:endParaRPr lang="cs-CZ" sz="12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" name="Textové pole 112"/>
            <p:cNvSpPr txBox="1">
              <a:spLocks noChangeArrowheads="1"/>
            </p:cNvSpPr>
            <p:nvPr/>
          </p:nvSpPr>
          <p:spPr bwMode="auto">
            <a:xfrm>
              <a:off x="10858" y="20649"/>
              <a:ext cx="5048" cy="20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lnSpc>
                  <a:spcPct val="150000"/>
                </a:lnSpc>
                <a:spcAft>
                  <a:spcPts val="600"/>
                </a:spcAft>
              </a:pPr>
              <a:r>
                <a:rPr lang="cs-CZ" sz="900" dirty="0">
                  <a:effectLst/>
                  <a:latin typeface="Times New Roman"/>
                  <a:ea typeface="Times New Roman"/>
                </a:rPr>
                <a:t>B2G</a:t>
              </a:r>
              <a:endParaRPr lang="cs-CZ" sz="1200" dirty="0">
                <a:effectLst/>
                <a:latin typeface="Times New Roman"/>
                <a:ea typeface="Times New Roman"/>
              </a:endParaRPr>
            </a:p>
          </p:txBody>
        </p:sp>
      </p:grpSp>
      <p:sp>
        <p:nvSpPr>
          <p:cNvPr id="53" name="Zástupný symbol pro číslo snímku 5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1720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Vývoj ERP systémů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cs-CZ" dirty="0"/>
              <a:t>Systémy ERP lze chápat jako celopodnikové aplikace </a:t>
            </a:r>
            <a:r>
              <a:rPr lang="cs-CZ" dirty="0" smtClean="0"/>
              <a:t>ovlivňující podnikový byznys, díky </a:t>
            </a:r>
            <a:r>
              <a:rPr lang="cs-CZ" dirty="0"/>
              <a:t>jejich </a:t>
            </a:r>
            <a:r>
              <a:rPr lang="cs-CZ" dirty="0" smtClean="0"/>
              <a:t>důležitosti </a:t>
            </a:r>
            <a:r>
              <a:rPr lang="cs-CZ" dirty="0"/>
              <a:t>a velkému počtu </a:t>
            </a:r>
            <a:r>
              <a:rPr lang="cs-CZ" dirty="0" smtClean="0"/>
              <a:t>implementací.</a:t>
            </a:r>
          </a:p>
          <a:p>
            <a:endParaRPr lang="cs-CZ" dirty="0" smtClean="0"/>
          </a:p>
          <a:p>
            <a:r>
              <a:rPr lang="cs-CZ" b="1" dirty="0" smtClean="0"/>
              <a:t>Vývoj:</a:t>
            </a:r>
          </a:p>
          <a:p>
            <a:pPr lvl="1"/>
            <a:r>
              <a:rPr lang="cs-CZ" dirty="0" smtClean="0"/>
              <a:t>Na začátku SW aplikace podporující výrobu na počítačích (</a:t>
            </a:r>
            <a:r>
              <a:rPr lang="cs-CZ" b="1" dirty="0" smtClean="0"/>
              <a:t>CIM </a:t>
            </a:r>
            <a:r>
              <a:rPr lang="cs-CZ" dirty="0" smtClean="0"/>
              <a:t>– pro podporu výroby).</a:t>
            </a:r>
          </a:p>
          <a:p>
            <a:pPr lvl="1"/>
            <a:r>
              <a:rPr lang="cs-CZ" dirty="0" smtClean="0"/>
              <a:t>V 80. letech počítače využívány na podporu přípravy výrobků a jejich realizaci (</a:t>
            </a:r>
            <a:r>
              <a:rPr lang="cs-CZ" b="1" dirty="0" smtClean="0"/>
              <a:t>CAD, CAP</a:t>
            </a:r>
            <a:r>
              <a:rPr lang="cs-CZ" dirty="0" smtClean="0"/>
              <a:t>).</a:t>
            </a:r>
          </a:p>
          <a:p>
            <a:pPr lvl="1"/>
            <a:r>
              <a:rPr lang="cs-CZ" dirty="0" smtClean="0"/>
              <a:t>V 90.letech orientace na plánování řízení výroby (v koncepci CIM – </a:t>
            </a:r>
            <a:r>
              <a:rPr lang="cs-CZ" b="1" dirty="0" smtClean="0"/>
              <a:t>PPS</a:t>
            </a:r>
            <a:r>
              <a:rPr lang="cs-CZ" dirty="0" smtClean="0"/>
              <a:t> = obdoba systému </a:t>
            </a:r>
            <a:r>
              <a:rPr lang="cs-CZ" b="1" dirty="0" smtClean="0"/>
              <a:t>MRP II</a:t>
            </a:r>
            <a:r>
              <a:rPr lang="cs-CZ" dirty="0" smtClean="0"/>
              <a:t>).</a:t>
            </a:r>
          </a:p>
          <a:p>
            <a:pPr lvl="1"/>
            <a:r>
              <a:rPr lang="cs-CZ" dirty="0" smtClean="0"/>
              <a:t>Na počátku 90. let vznik </a:t>
            </a:r>
            <a:r>
              <a:rPr lang="cs-CZ" b="1" dirty="0" smtClean="0"/>
              <a:t>ERP.</a:t>
            </a:r>
          </a:p>
          <a:p>
            <a:pPr marL="68580" indent="0">
              <a:buNone/>
            </a:pPr>
            <a:endParaRPr lang="cs-CZ" dirty="0" smtClean="0"/>
          </a:p>
          <a:p>
            <a:endParaRPr lang="cs-CZ" dirty="0"/>
          </a:p>
        </p:txBody>
      </p:sp>
      <p:pic>
        <p:nvPicPr>
          <p:cNvPr id="4" name="Picture 2" descr="http://www.utb.cz/uploads/loga/fai_logo_cz_cmy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27384"/>
            <a:ext cx="2703165" cy="63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0468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Návaznost systému ERP na MRPII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Ze začátku </a:t>
            </a:r>
            <a:r>
              <a:rPr lang="cs-CZ" b="1" dirty="0" smtClean="0"/>
              <a:t>svobodná podpora procesů</a:t>
            </a:r>
            <a:r>
              <a:rPr lang="cs-CZ" dirty="0" smtClean="0"/>
              <a:t> =&gt; </a:t>
            </a:r>
            <a:r>
              <a:rPr lang="cs-CZ" b="1" dirty="0" smtClean="0"/>
              <a:t>propojení aplikací </a:t>
            </a:r>
            <a:r>
              <a:rPr lang="cs-CZ" dirty="0" smtClean="0"/>
              <a:t>do větších celků (systémy MRP, MRP II a ERP).</a:t>
            </a:r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4" name="Picture 2" descr="http://www.utb.cz/uploads/loga/fai_logo_cz_cmy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-27384"/>
            <a:ext cx="2703165" cy="63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3B461-57DD-4C31-B185-3987E3E3B5D8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70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Vlastní 1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424362"/>
      </a:accent1>
      <a:accent2>
        <a:srgbClr val="E6CB00"/>
      </a:accent2>
      <a:accent3>
        <a:srgbClr val="424362"/>
      </a:accent3>
      <a:accent4>
        <a:srgbClr val="8284AB"/>
      </a:accent4>
      <a:accent5>
        <a:srgbClr val="FAE7B4"/>
      </a:accent5>
      <a:accent6>
        <a:srgbClr val="D19049"/>
      </a:accent6>
      <a:hlink>
        <a:srgbClr val="00A3D6"/>
      </a:hlink>
      <a:folHlink>
        <a:srgbClr val="694F07"/>
      </a:folHlink>
    </a:clrScheme>
    <a:fontScheme name="Office – klasické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846</TotalTime>
  <Words>2805</Words>
  <Application>Microsoft Office PowerPoint</Application>
  <PresentationFormat>Předvádění na obrazovce (4:3)</PresentationFormat>
  <Paragraphs>814</Paragraphs>
  <Slides>43</Slides>
  <Notes>32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43</vt:i4>
      </vt:variant>
    </vt:vector>
  </HeadingPairs>
  <TitlesOfParts>
    <vt:vector size="44" baseType="lpstr">
      <vt:lpstr>Austin</vt:lpstr>
      <vt:lpstr>Vývoj a budoucnost ERP systémů</vt:lpstr>
      <vt:lpstr>Obsah</vt:lpstr>
      <vt:lpstr>Podnikové IS</vt:lpstr>
      <vt:lpstr>Podnikové IS</vt:lpstr>
      <vt:lpstr>Základní prvky podnikových IS</vt:lpstr>
      <vt:lpstr>Varianty řešení podnikových IS</vt:lpstr>
      <vt:lpstr>Struktura podnikového IS</vt:lpstr>
      <vt:lpstr>Vývoj ERP systémů</vt:lpstr>
      <vt:lpstr>Návaznost systému ERP na MRPII</vt:lpstr>
      <vt:lpstr>Prezentace aplikace PowerPoint</vt:lpstr>
      <vt:lpstr>Změny v integraci a funkční orientaci SW v podnikovém desetiletí</vt:lpstr>
      <vt:lpstr>ERP systém</vt:lpstr>
      <vt:lpstr>ERP systém</vt:lpstr>
      <vt:lpstr>Modulární rozšíření ERP systémů</vt:lpstr>
      <vt:lpstr>Další modulární rozšíření</vt:lpstr>
      <vt:lpstr>Rozdělení ERP systémů</vt:lpstr>
      <vt:lpstr>Rozdělení ERP systémů</vt:lpstr>
      <vt:lpstr>Rozdělení ERP systémů</vt:lpstr>
      <vt:lpstr>Co očekávat od ERP systémů</vt:lpstr>
      <vt:lpstr>Co očekávat od ERP systémů</vt:lpstr>
      <vt:lpstr>Zavedení ERP systému v podniku</vt:lpstr>
      <vt:lpstr>Životní cyklus ERP systému</vt:lpstr>
      <vt:lpstr>Výhody a nevýhody ERP systému</vt:lpstr>
      <vt:lpstr>Nejpoužívanější ERP systémy na českém trhu</vt:lpstr>
      <vt:lpstr>SAP</vt:lpstr>
      <vt:lpstr>Prezentace aplikace PowerPoint</vt:lpstr>
      <vt:lpstr>Helios</vt:lpstr>
      <vt:lpstr>Prezentace aplikace PowerPoint</vt:lpstr>
      <vt:lpstr>Prezentace aplikace PowerPoint</vt:lpstr>
      <vt:lpstr>Prezentace aplikace PowerPoint</vt:lpstr>
      <vt:lpstr>Analýza rozdělení vybraných ERP systémů</vt:lpstr>
      <vt:lpstr>Tabulka 1</vt:lpstr>
      <vt:lpstr>Prezentace aplikace PowerPoint</vt:lpstr>
      <vt:lpstr>Budoucí vývoj ERP systémů</vt:lpstr>
      <vt:lpstr>Mobilita ERP systémů</vt:lpstr>
      <vt:lpstr>Uživatelské rozhraní a přívětivost</vt:lpstr>
      <vt:lpstr>Mobilní platformy ERP</vt:lpstr>
      <vt:lpstr>Mobilní platformy ERP</vt:lpstr>
      <vt:lpstr>Dvouvrstvé ERP strategie</vt:lpstr>
      <vt:lpstr>Business Intelligence a Business Analytics</vt:lpstr>
      <vt:lpstr>Cloud Computing</vt:lpstr>
      <vt:lpstr>Cloud Computing</vt:lpstr>
      <vt:lpstr>Děkuji za pozornost.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Vývoj a budoucnost ERP systémů</dc:title>
  <dc:creator>Renda</dc:creator>
  <cp:lastModifiedBy>Renda</cp:lastModifiedBy>
  <cp:revision>86</cp:revision>
  <dcterms:created xsi:type="dcterms:W3CDTF">2014-05-22T19:11:02Z</dcterms:created>
  <dcterms:modified xsi:type="dcterms:W3CDTF">2014-05-23T09:17:49Z</dcterms:modified>
</cp:coreProperties>
</file>