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6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3" r:id="rId15"/>
    <p:sldId id="274" r:id="rId16"/>
    <p:sldId id="275" r:id="rId17"/>
    <p:sldId id="277" r:id="rId18"/>
    <p:sldId id="276" r:id="rId19"/>
    <p:sldId id="278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ddíl bez názvu" id="{2D8C402D-77A4-4140-9F15-E49B6F349578}">
          <p14:sldIdLst/>
        </p14:section>
        <p14:section name="Oddíl bez názvu" id="{E8843D77-2B99-49CC-9663-1B0066DFEECB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70"/>
            <p14:sldId id="272"/>
            <p14:sldId id="273"/>
            <p14:sldId id="274"/>
            <p14:sldId id="275"/>
            <p14:sldId id="277"/>
            <p14:sldId id="276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707825-18CA-495D-A1A7-9BDF379898D7}" type="datetimeFigureOut">
              <a:rPr lang="cs-CZ" smtClean="0"/>
              <a:t>17.5.2015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4696E3-4D08-4E57-93AA-4B959C358F9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zakony-online.cz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3212976"/>
            <a:ext cx="7884368" cy="3384376"/>
          </a:xfrm>
        </p:spPr>
        <p:txBody>
          <a:bodyPr/>
          <a:lstStyle/>
          <a:p>
            <a:r>
              <a:rPr lang="cs-CZ" dirty="0" smtClean="0"/>
              <a:t>Prezentace pro školy </a:t>
            </a:r>
          </a:p>
          <a:p>
            <a:r>
              <a:rPr lang="cs-CZ" dirty="0"/>
              <a:t>P</a:t>
            </a:r>
            <a:r>
              <a:rPr lang="cs-CZ" dirty="0" smtClean="0"/>
              <a:t>revence před </a:t>
            </a:r>
            <a:r>
              <a:rPr lang="cs-CZ" dirty="0" err="1" smtClean="0"/>
              <a:t>kyberšikanou</a:t>
            </a:r>
            <a:endParaRPr lang="cs-CZ" dirty="0" smtClean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8064896" cy="1728192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cs-CZ" sz="6000" dirty="0" smtClean="0"/>
              <a:t>KYBERŠIKANA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2279348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08912" cy="619268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cs-CZ" b="1" dirty="0" smtClean="0"/>
              <a:t>6.4. </a:t>
            </a:r>
            <a:r>
              <a:rPr lang="cs-CZ" b="1" dirty="0" err="1" smtClean="0"/>
              <a:t>Flaming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i="1" dirty="0" err="1"/>
              <a:t>Flame</a:t>
            </a:r>
            <a:r>
              <a:rPr lang="cs-CZ" dirty="0"/>
              <a:t> znamená plamen, </a:t>
            </a:r>
            <a:r>
              <a:rPr lang="cs-CZ" i="1" dirty="0" err="1"/>
              <a:t>flamewar</a:t>
            </a:r>
            <a:r>
              <a:rPr lang="cs-CZ" i="1" dirty="0"/>
              <a:t> </a:t>
            </a:r>
            <a:r>
              <a:rPr lang="cs-CZ" dirty="0"/>
              <a:t>znamená dlouhá hádka.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Tento </a:t>
            </a:r>
            <a:r>
              <a:rPr lang="cs-CZ" dirty="0"/>
              <a:t>termín označuje prudkou hádku mezi dvěma či více uživateli ve virtuálním komunikačním prostředí.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Například </a:t>
            </a:r>
            <a:r>
              <a:rPr lang="cs-CZ" dirty="0"/>
              <a:t>může být provozován v diskuzním fóru či </a:t>
            </a:r>
            <a:r>
              <a:rPr lang="cs-CZ" dirty="0" smtClean="0"/>
              <a:t>chatu, může se jednat </a:t>
            </a:r>
            <a:r>
              <a:rPr lang="cs-CZ" dirty="0"/>
              <a:t>o urážky, vyhrožování, nadávky, útočnou rétoriku. </a:t>
            </a: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6.5. </a:t>
            </a:r>
            <a:r>
              <a:rPr lang="cs-CZ" b="1" dirty="0" err="1" smtClean="0"/>
              <a:t>Kyberharašení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Je když agresor </a:t>
            </a:r>
            <a:r>
              <a:rPr lang="cs-CZ" dirty="0"/>
              <a:t>zasílá opakované zprávy, které oběť vnímá jako nepříjemné.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Například když </a:t>
            </a:r>
            <a:r>
              <a:rPr lang="cs-CZ" dirty="0"/>
              <a:t>agresor zasílá oběti velké množství </a:t>
            </a:r>
            <a:r>
              <a:rPr lang="cs-CZ" dirty="0" smtClean="0"/>
              <a:t>zpráv ihned</a:t>
            </a:r>
            <a:r>
              <a:rPr lang="cs-CZ" dirty="0"/>
              <a:t>, </a:t>
            </a:r>
            <a:r>
              <a:rPr lang="cs-CZ" dirty="0" smtClean="0"/>
              <a:t>jak </a:t>
            </a:r>
            <a:r>
              <a:rPr lang="cs-CZ" dirty="0"/>
              <a:t>se oběť </a:t>
            </a:r>
            <a:r>
              <a:rPr lang="cs-CZ" dirty="0" smtClean="0"/>
              <a:t>připojí (přes </a:t>
            </a:r>
            <a:r>
              <a:rPr lang="cs-CZ" dirty="0"/>
              <a:t>instant </a:t>
            </a:r>
            <a:r>
              <a:rPr lang="cs-CZ" dirty="0" err="1" smtClean="0"/>
              <a:t>messaging</a:t>
            </a:r>
            <a:r>
              <a:rPr lang="cs-CZ" dirty="0" smtClean="0"/>
              <a:t>, chat, </a:t>
            </a:r>
            <a:r>
              <a:rPr lang="cs-CZ" dirty="0"/>
              <a:t>SMS či MMS </a:t>
            </a:r>
            <a:r>
              <a:rPr lang="cs-CZ" dirty="0" smtClean="0"/>
              <a:t>zprávy).</a:t>
            </a:r>
          </a:p>
          <a:p>
            <a:pPr marL="45720" indent="0">
              <a:buNone/>
            </a:pPr>
            <a:r>
              <a:rPr lang="cs-CZ" b="1" dirty="0" smtClean="0"/>
              <a:t>6.6. </a:t>
            </a:r>
            <a:r>
              <a:rPr lang="cs-CZ" b="1" dirty="0" err="1" smtClean="0"/>
              <a:t>Kyberstalking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Je </a:t>
            </a:r>
            <a:r>
              <a:rPr lang="cs-CZ" dirty="0"/>
              <a:t>pokud agresor zasílá obětem opakovaně výhružné zprávy, vydírá je, posílá jim útočné a zastrašující sdělení.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Ke </a:t>
            </a:r>
            <a:r>
              <a:rPr lang="cs-CZ" dirty="0" err="1" smtClean="0"/>
              <a:t>kyberstalkingu</a:t>
            </a:r>
            <a:r>
              <a:rPr lang="cs-CZ" dirty="0" smtClean="0"/>
              <a:t> může dojít </a:t>
            </a:r>
            <a:r>
              <a:rPr lang="cs-CZ" dirty="0"/>
              <a:t>z vydírání, až k fyzickému ohrožení, kdy agresor již ve svých výhružkách na fyzické ohrožení upozorňuje.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Pokud </a:t>
            </a:r>
            <a:r>
              <a:rPr lang="cs-CZ" dirty="0"/>
              <a:t>se oběť obává, má strach o své fyzické bezpečí, jedná se o </a:t>
            </a:r>
            <a:r>
              <a:rPr lang="cs-CZ" dirty="0" err="1"/>
              <a:t>kyberstalking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4457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80920" cy="6264696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cs-CZ" b="1" dirty="0" smtClean="0"/>
              <a:t>6.7. Pomlouvání 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V</a:t>
            </a:r>
            <a:r>
              <a:rPr lang="cs-CZ" dirty="0"/>
              <a:t> kyberprostoru nabývají pomluvy daleko větších </a:t>
            </a:r>
            <a:r>
              <a:rPr lang="cs-CZ" dirty="0" smtClean="0"/>
              <a:t>rozměrů.</a:t>
            </a:r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Jedná </a:t>
            </a:r>
            <a:r>
              <a:rPr lang="cs-CZ" dirty="0"/>
              <a:t>se o sdělování nepravdivých informací o někom druhém, kdy cílem této nepravdivé informace má být sociální poškození či vyloučení jedince. </a:t>
            </a: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6.8. Odhalení </a:t>
            </a:r>
            <a:r>
              <a:rPr lang="cs-CZ" b="1" dirty="0"/>
              <a:t>a podvádění</a:t>
            </a:r>
            <a:endParaRPr lang="cs-CZ" dirty="0"/>
          </a:p>
          <a:p>
            <a:pPr>
              <a:lnSpc>
                <a:spcPct val="120000"/>
              </a:lnSpc>
              <a:buFont typeface="Georgia" pitchFamily="18" charset="0"/>
              <a:buChar char="-"/>
            </a:pPr>
            <a:r>
              <a:rPr lang="cs-CZ" dirty="0"/>
              <a:t>Odhalení v kyberprostoru je zveřejňování informací o oběti těm, kterým tyto informace nebyli </a:t>
            </a:r>
            <a:r>
              <a:rPr lang="cs-CZ" dirty="0" smtClean="0"/>
              <a:t>určeny, většinou </a:t>
            </a:r>
            <a:r>
              <a:rPr lang="cs-CZ" dirty="0"/>
              <a:t>se jedná o intimní a osobní </a:t>
            </a:r>
            <a:r>
              <a:rPr lang="cs-CZ" dirty="0" smtClean="0"/>
              <a:t>informace.</a:t>
            </a:r>
          </a:p>
          <a:p>
            <a:pPr>
              <a:buFont typeface="Georgia" pitchFamily="18" charset="0"/>
              <a:buChar char="-"/>
            </a:pPr>
            <a:r>
              <a:rPr lang="cs-CZ" dirty="0"/>
              <a:t>S</a:t>
            </a:r>
            <a:r>
              <a:rPr lang="cs-CZ" dirty="0" smtClean="0"/>
              <a:t>padají </a:t>
            </a:r>
            <a:r>
              <a:rPr lang="cs-CZ" dirty="0"/>
              <a:t>sem </a:t>
            </a:r>
            <a:r>
              <a:rPr lang="cs-CZ" dirty="0" smtClean="0"/>
              <a:t>i informace </a:t>
            </a:r>
            <a:r>
              <a:rPr lang="cs-CZ" dirty="0"/>
              <a:t>o homosexualitě </a:t>
            </a:r>
            <a:r>
              <a:rPr lang="cs-CZ" dirty="0" smtClean="0"/>
              <a:t>oběti, zveřejňování fotek, videí.</a:t>
            </a:r>
          </a:p>
          <a:p>
            <a:pPr>
              <a:lnSpc>
                <a:spcPct val="120000"/>
              </a:lnSpc>
              <a:buFont typeface="Georgia" pitchFamily="18" charset="0"/>
              <a:buChar char="-"/>
            </a:pPr>
            <a:r>
              <a:rPr lang="cs-CZ" dirty="0" smtClean="0"/>
              <a:t>Ovšem </a:t>
            </a:r>
            <a:r>
              <a:rPr lang="cs-CZ" dirty="0"/>
              <a:t>projevem mohou být i přeposílané celé konverzace, které oběť s důvěrou vůči agresorovi považuje za soukromé. </a:t>
            </a: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6.9. Happy </a:t>
            </a:r>
            <a:r>
              <a:rPr lang="cs-CZ" b="1" dirty="0" err="1"/>
              <a:t>slapping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i="1" dirty="0"/>
              <a:t>To slap</a:t>
            </a:r>
            <a:r>
              <a:rPr lang="cs-CZ" dirty="0"/>
              <a:t> je slovo z anglického jazyka fackovat. </a:t>
            </a:r>
            <a:endParaRPr lang="cs-CZ" dirty="0" smtClean="0"/>
          </a:p>
          <a:p>
            <a:pPr>
              <a:lnSpc>
                <a:spcPct val="120000"/>
              </a:lnSpc>
              <a:buFont typeface="Georgia" pitchFamily="18" charset="0"/>
              <a:buChar char="-"/>
            </a:pPr>
            <a:r>
              <a:rPr lang="cs-CZ" dirty="0" smtClean="0"/>
              <a:t>V</a:t>
            </a:r>
            <a:r>
              <a:rPr lang="cs-CZ" dirty="0"/>
              <a:t> tomto jevu se setkáváme se situací, kdy neznámý kolemjdoucí je napaden jedincem či skupinkou dospívajících, kteří fyzicky atakují, napadají a fackují </a:t>
            </a:r>
            <a:r>
              <a:rPr lang="cs-CZ" dirty="0" smtClean="0"/>
              <a:t>jedince a zároveň </a:t>
            </a:r>
            <a:r>
              <a:rPr lang="cs-CZ" dirty="0"/>
              <a:t>tuto celou situaci natáčí na mobilní telefon a video pak zveřejní na internetu.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1654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4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7. MÉDIA ŠÍŘENÍ KYBERŠIKANY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1268760"/>
            <a:ext cx="8424936" cy="52565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cs-CZ" sz="2000" dirty="0" smtClean="0"/>
              <a:t>Setkáváme </a:t>
            </a:r>
            <a:r>
              <a:rPr lang="cs-CZ" sz="2000" dirty="0"/>
              <a:t>se zejména s těmito médii viz. </a:t>
            </a:r>
            <a:r>
              <a:rPr lang="cs-CZ" sz="2000" dirty="0" smtClean="0"/>
              <a:t>tabulka </a:t>
            </a:r>
            <a:r>
              <a:rPr lang="cs-CZ" sz="2000" dirty="0"/>
              <a:t>a jejich projevy.</a:t>
            </a:r>
            <a:endParaRPr lang="cs-CZ" sz="2000" dirty="0"/>
          </a:p>
        </p:txBody>
      </p:sp>
      <p:graphicFrame>
        <p:nvGraphicFramePr>
          <p:cNvPr id="4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3824185"/>
              </p:ext>
            </p:extLst>
          </p:nvPr>
        </p:nvGraphicFramePr>
        <p:xfrm>
          <a:off x="539552" y="1844824"/>
          <a:ext cx="7704856" cy="4834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0848"/>
                <a:gridCol w="4414008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/>
                        </a:rPr>
                        <a:t>Médium šíření </a:t>
                      </a:r>
                      <a:r>
                        <a:rPr lang="cs-CZ" sz="1800" dirty="0" err="1">
                          <a:effectLst/>
                        </a:rPr>
                        <a:t>kyberšikany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/>
                        </a:rPr>
                        <a:t>Projev </a:t>
                      </a:r>
                      <a:r>
                        <a:rPr lang="cs-CZ" sz="1800" dirty="0" err="1">
                          <a:effectLst/>
                        </a:rPr>
                        <a:t>kyberšikany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5017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Webové stránky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Happy slapping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5017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Blogy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Pomlouvání, happy slapping  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81955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Sociální sítě - Social Networking Sites (SNS)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Vyloučení, ostrakizace, pomlouvání, odhalení, kyberharašení, kyberstalking, flaming, vydávání se za někoho jiného, krádež hesla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64667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Elektronická pošta- e-mail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Vydávání se za někoho jiného a krádež hesla</a:t>
                      </a:r>
                      <a:endParaRPr lang="cs-CZ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54636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Chatovací místnosti a diskusní fóra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Pomlouvání, vyloučení, ostrakizace, </a:t>
                      </a:r>
                      <a:r>
                        <a:rPr lang="cs-CZ" sz="14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flaming</a:t>
                      </a: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vydávání se za někoho jiného, </a:t>
                      </a:r>
                      <a:r>
                        <a:rPr lang="cs-CZ" sz="14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kyberstalking</a:t>
                      </a:r>
                      <a:endParaRPr lang="cs-CZ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5017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Internetové</a:t>
                      </a:r>
                      <a:r>
                        <a:rPr lang="cs-CZ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cs-CZ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ankety</a:t>
                      </a:r>
                      <a:r>
                        <a:rPr lang="cs-CZ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dotazníky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Ostrakizace, pomlouvání, odhalení  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54636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Instant messanging – </a:t>
                      </a:r>
                      <a:r>
                        <a:rPr lang="en-US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IM)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Vydávání se za někoho jiného, krádež hesla, kyberharašení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5017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Zprávy – SMS a MMS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Kyberharašení </a:t>
                      </a:r>
                      <a:endParaRPr lang="cs-CZ" sz="1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  <a:tr h="364667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Online interaktivní hry</a:t>
                      </a:r>
                    </a:p>
                  </a:txBody>
                  <a:tcPr marL="66189" marR="661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Kyberstalking</a:t>
                      </a: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cs-CZ" sz="14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flaming</a:t>
                      </a: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cs-CZ" sz="14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vyločení</a:t>
                      </a:r>
                      <a:r>
                        <a:rPr lang="cs-CZ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ostrakizace  </a:t>
                      </a:r>
                      <a:endParaRPr lang="cs-CZ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89" marR="6618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378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8. MOŽNOSTI PREVENCE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8424936" cy="5328592"/>
          </a:xfrm>
        </p:spPr>
        <p:txBody>
          <a:bodyPr>
            <a:normAutofit fontScale="92500" lnSpcReduction="20000"/>
          </a:bodyPr>
          <a:lstStyle/>
          <a:p>
            <a:pPr marL="45720" indent="0">
              <a:lnSpc>
                <a:spcPct val="120000"/>
              </a:lnSpc>
              <a:buNone/>
            </a:pPr>
            <a:r>
              <a:rPr lang="cs-CZ" b="1" dirty="0"/>
              <a:t>Jak se preventivně chránit před </a:t>
            </a:r>
            <a:r>
              <a:rPr lang="cs-CZ" b="1" dirty="0" err="1"/>
              <a:t>kyberšikanou</a:t>
            </a:r>
            <a:r>
              <a:rPr lang="cs-CZ" b="1" dirty="0"/>
              <a:t>? </a:t>
            </a:r>
            <a:endParaRPr lang="cs-CZ" dirty="0"/>
          </a:p>
          <a:p>
            <a:pPr lvl="0">
              <a:buFont typeface="Georgia" pitchFamily="18" charset="0"/>
              <a:buChar char="-"/>
            </a:pPr>
            <a:r>
              <a:rPr lang="cs-CZ" dirty="0"/>
              <a:t>Chránit si své osobní údaje </a:t>
            </a:r>
            <a:endParaRPr lang="cs-CZ" dirty="0" smtClean="0"/>
          </a:p>
          <a:p>
            <a:pPr lvl="0">
              <a:buFont typeface="Georgia" pitchFamily="18" charset="0"/>
              <a:buChar char="-"/>
            </a:pPr>
            <a:r>
              <a:rPr lang="cs-CZ" dirty="0" smtClean="0"/>
              <a:t>Nesdílet </a:t>
            </a:r>
            <a:r>
              <a:rPr lang="cs-CZ" dirty="0"/>
              <a:t>své soukromí </a:t>
            </a:r>
            <a:endParaRPr lang="cs-CZ" dirty="0" smtClean="0"/>
          </a:p>
          <a:p>
            <a:pPr lvl="0">
              <a:buFont typeface="Georgia" pitchFamily="18" charset="0"/>
              <a:buChar char="-"/>
            </a:pPr>
            <a:r>
              <a:rPr lang="cs-CZ" dirty="0" smtClean="0"/>
              <a:t>Používat </a:t>
            </a:r>
            <a:r>
              <a:rPr lang="cs-CZ" dirty="0"/>
              <a:t>složitější </a:t>
            </a:r>
            <a:r>
              <a:rPr lang="cs-CZ" dirty="0" smtClean="0"/>
              <a:t>hesla</a:t>
            </a:r>
          </a:p>
          <a:p>
            <a:pPr lvl="0">
              <a:buFont typeface="Georgia" pitchFamily="18" charset="0"/>
              <a:buChar char="-"/>
            </a:pPr>
            <a:r>
              <a:rPr lang="cs-CZ" dirty="0" smtClean="0"/>
              <a:t>S</a:t>
            </a:r>
            <a:r>
              <a:rPr lang="cs-CZ" dirty="0"/>
              <a:t> nikým nesdílet své hesla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Nezapomínat se odhlašovat ze svého PC, e-mailu nebo jiného účtu </a:t>
            </a:r>
            <a:endParaRPr lang="cs-CZ" dirty="0" smtClean="0"/>
          </a:p>
          <a:p>
            <a:pPr lvl="0">
              <a:buFont typeface="Georgia" pitchFamily="18" charset="0"/>
              <a:buChar char="-"/>
            </a:pPr>
            <a:r>
              <a:rPr lang="cs-CZ" dirty="0" smtClean="0"/>
              <a:t>Neodpovídat </a:t>
            </a:r>
            <a:r>
              <a:rPr lang="cs-CZ" dirty="0"/>
              <a:t>na neslušné nebo vulgární e-maily a vzkazy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Pokud si domlouváte schůzku přes internet s cizí osobou, řekněte o tom i další osobě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Vždy si ověřujte informace získané na internetu (nevěřte všemu, co se na internetu píše, prověřujte a zjišťujte si informace u více zdrojů)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Přijímejte do svých přátel jen lidi, s kterými chcete opravdu komunikovat (zejména na sociálních sítích)</a:t>
            </a:r>
          </a:p>
          <a:p>
            <a:pPr>
              <a:buFont typeface="Georgia" pitchFamily="18" charset="0"/>
              <a:buChar char="-"/>
            </a:pPr>
            <a:r>
              <a:rPr lang="cs-CZ" dirty="0"/>
              <a:t>Nezapomínejte na to, že internet lze vypnout, agresory zablokovat nebo </a:t>
            </a:r>
            <a:r>
              <a:rPr lang="cs-CZ" dirty="0" smtClean="0"/>
              <a:t>nahlásit za </a:t>
            </a:r>
            <a:r>
              <a:rPr lang="cs-CZ" dirty="0"/>
              <a:t>nevhodné chování, a e-mail zrušit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8721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80920" cy="1080120"/>
          </a:xfrm>
        </p:spPr>
        <p:txBody>
          <a:bodyPr/>
          <a:lstStyle/>
          <a:p>
            <a:pPr marL="0" lvl="0" indent="0" algn="l">
              <a:buNone/>
            </a:pPr>
            <a:r>
              <a:rPr lang="cs-CZ" cap="all" dirty="0" smtClean="0"/>
              <a:t>9. jak </a:t>
            </a:r>
            <a:r>
              <a:rPr lang="cs-CZ" cap="all" dirty="0"/>
              <a:t>se bránit při útoku </a:t>
            </a:r>
            <a:br>
              <a:rPr lang="cs-CZ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8064896" cy="5040560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cs-CZ" b="1" dirty="0" smtClean="0"/>
              <a:t>Důležité </a:t>
            </a:r>
            <a:r>
              <a:rPr lang="cs-CZ" b="1" dirty="0"/>
              <a:t>jsou tyto typy obrany proti </a:t>
            </a:r>
            <a:r>
              <a:rPr lang="cs-CZ" b="1" dirty="0" err="1"/>
              <a:t>kyberšikaně</a:t>
            </a:r>
            <a:r>
              <a:rPr lang="cs-CZ" b="1" dirty="0"/>
              <a:t>: 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Oznámit to - svěřit se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Nereagovat a neodpovídat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Změnit si identitu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Uschovávat si důkazy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Blokovat či smazat kontakt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Upozornit a kontaktovat poskytovatele serveru 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Nesdělovat osobní údaje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Nesdělovat citlivé údaje</a:t>
            </a:r>
          </a:p>
          <a:p>
            <a:pPr lvl="0">
              <a:buFont typeface="Georgia" pitchFamily="18" charset="0"/>
              <a:buChar char="-"/>
            </a:pPr>
            <a:r>
              <a:rPr lang="cs-CZ" dirty="0"/>
              <a:t>Zrušit si telefonní číslo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6044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4" cy="1215008"/>
          </a:xfrm>
        </p:spPr>
        <p:txBody>
          <a:bodyPr/>
          <a:lstStyle/>
          <a:p>
            <a:pPr marL="45720" indent="0" algn="l">
              <a:buNone/>
            </a:pPr>
            <a:r>
              <a:rPr lang="cs-CZ" sz="4800" cap="all" dirty="0" smtClean="0"/>
              <a:t>10. Minimalizace </a:t>
            </a:r>
            <a:r>
              <a:rPr lang="cs-CZ" sz="4800" cap="all" dirty="0" err="1"/>
              <a:t>riziK</a:t>
            </a:r>
            <a:r>
              <a:rPr lang="cs-CZ" sz="4800" cap="all" dirty="0"/>
              <a:t/>
            </a:r>
            <a:br>
              <a:rPr lang="cs-CZ" sz="4800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8064896" cy="504056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cs-CZ" dirty="0"/>
              <a:t>V České republice jsou instituce a média, které se zabývají </a:t>
            </a:r>
            <a:r>
              <a:rPr lang="cs-CZ" dirty="0" err="1" smtClean="0"/>
              <a:t>kyberšikanou</a:t>
            </a:r>
            <a:r>
              <a:rPr lang="cs-CZ" dirty="0" smtClean="0"/>
              <a:t>, napomáhají </a:t>
            </a:r>
            <a:r>
              <a:rPr lang="cs-CZ" dirty="0"/>
              <a:t>minimalizovat rizika spojené s </a:t>
            </a:r>
            <a:r>
              <a:rPr lang="cs-CZ" dirty="0" err="1"/>
              <a:t>kyberšikanou</a:t>
            </a:r>
            <a:r>
              <a:rPr lang="cs-CZ" dirty="0"/>
              <a:t>, které nastávají. Na tyto instituce se mohou obrátit oběti i agresoři a oni jim dokáží pomoci. Nesnaží se jen pomáhat obětem a agresorům, ale také eliminovat možné vznikající rizika, spojené s negativními aspekty internetu. </a:t>
            </a:r>
            <a:endParaRPr lang="cs-CZ" dirty="0" smtClean="0"/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 smtClean="0"/>
              <a:t>Internetová </a:t>
            </a:r>
            <a:r>
              <a:rPr lang="cs-CZ" b="1" dirty="0"/>
              <a:t>poradna „Projektu E-Bezpečí“</a:t>
            </a:r>
            <a:r>
              <a:rPr lang="cs-CZ" dirty="0"/>
              <a:t> </a:t>
            </a:r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/>
              <a:t>Linka bezpečí online (Internet </a:t>
            </a:r>
            <a:r>
              <a:rPr lang="cs-CZ" b="1" dirty="0" err="1"/>
              <a:t>Helpline</a:t>
            </a:r>
            <a:r>
              <a:rPr lang="cs-CZ" b="1" dirty="0"/>
              <a:t>)</a:t>
            </a:r>
            <a:r>
              <a:rPr lang="cs-CZ" dirty="0"/>
              <a:t> </a:t>
            </a:r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/>
              <a:t>Krizová telefonní linka IPPP(Institut pedagogicko-psychologického poradenství) ČR</a:t>
            </a:r>
            <a:endParaRPr lang="cs-CZ" dirty="0"/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/>
              <a:t>Národní centrum bezpečnějšího internetu</a:t>
            </a:r>
            <a:r>
              <a:rPr lang="cs-CZ" dirty="0"/>
              <a:t> </a:t>
            </a:r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/>
              <a:t>Bezpečný internet</a:t>
            </a:r>
            <a:r>
              <a:rPr lang="cs-CZ" dirty="0"/>
              <a:t> </a:t>
            </a:r>
          </a:p>
          <a:p>
            <a:pPr>
              <a:lnSpc>
                <a:spcPct val="110000"/>
              </a:lnSpc>
              <a:buFont typeface="Trebuchet MS" pitchFamily="34" charset="0"/>
              <a:buChar char="–"/>
            </a:pPr>
            <a:r>
              <a:rPr lang="cs-CZ" b="1" dirty="0"/>
              <a:t>Mysli - stop </a:t>
            </a:r>
            <a:r>
              <a:rPr lang="cs-CZ" b="1" dirty="0" err="1"/>
              <a:t>kyberšikaně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268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848872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400" cap="all" dirty="0" smtClean="0"/>
              <a:t>11. </a:t>
            </a:r>
            <a:r>
              <a:rPr lang="cs-CZ" sz="4400" cap="all" dirty="0" err="1" smtClean="0"/>
              <a:t>kyberšikana</a:t>
            </a:r>
            <a:r>
              <a:rPr lang="cs-CZ" sz="4400" cap="all" dirty="0" smtClean="0"/>
              <a:t> </a:t>
            </a:r>
            <a:r>
              <a:rPr lang="cs-CZ" sz="4400" cap="all" dirty="0"/>
              <a:t>a </a:t>
            </a:r>
            <a:r>
              <a:rPr lang="cs-CZ" sz="4400" cap="all" dirty="0" err="1"/>
              <a:t>zákonY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1556792"/>
            <a:ext cx="7848872" cy="4752528"/>
          </a:xfrm>
        </p:spPr>
        <p:txBody>
          <a:bodyPr/>
          <a:lstStyle/>
          <a:p>
            <a:pPr>
              <a:buFont typeface="Georgia" pitchFamily="18" charset="0"/>
              <a:buChar char="-"/>
            </a:pPr>
            <a:r>
              <a:rPr lang="cs-CZ" dirty="0" err="1"/>
              <a:t>Kyberšikana</a:t>
            </a:r>
            <a:r>
              <a:rPr lang="cs-CZ" dirty="0"/>
              <a:t> není trestný čin, ale některé její projevy se dají členit jako jiné trestné činy nebo přestupky.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Přehled </a:t>
            </a:r>
            <a:r>
              <a:rPr lang="cs-CZ" dirty="0"/>
              <a:t>paragrafů Zákony ČR si můžete vyhledat a prohlédnout na webových stránkách </a:t>
            </a:r>
            <a:r>
              <a:rPr lang="cs-CZ" dirty="0">
                <a:hlinkClick r:id="rId2"/>
              </a:rPr>
              <a:t>http://zakony-online.cz/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dirty="0" smtClean="0"/>
              <a:t>Trestní </a:t>
            </a:r>
            <a:r>
              <a:rPr lang="cs-CZ" dirty="0"/>
              <a:t>zákoník (Zákon 40/2009 Sb.) patří mezi trestní právo. Parlament České republiky se usnesl na tomto zákoně dne 8.ledna 2009. S paragrafy trestního zákoníku, které se stahují k projevům </a:t>
            </a:r>
            <a:r>
              <a:rPr lang="cs-CZ" dirty="0" err="1"/>
              <a:t>kyberšikany</a:t>
            </a:r>
            <a:r>
              <a:rPr lang="cs-CZ" dirty="0"/>
              <a:t> naleznete v tabulce </a:t>
            </a:r>
            <a:r>
              <a:rPr lang="cs-CZ" dirty="0" smtClean="0"/>
              <a:t>viz níže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908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96802136"/>
              </p:ext>
            </p:extLst>
          </p:nvPr>
        </p:nvGraphicFramePr>
        <p:xfrm>
          <a:off x="467544" y="116632"/>
          <a:ext cx="8136905" cy="65478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8"/>
                <a:gridCol w="5328592"/>
                <a:gridCol w="1656185"/>
              </a:tblGrid>
              <a:tr h="6667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Paragraf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Název paragrafu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Sazba odnětí svobody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144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Účast na sebevraždě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12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175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Vydírání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16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180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Neoprávněné nakládání s osobními údaji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8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181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Poškození cizích práv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5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182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Porušení tajemství dopravovaných zpráv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10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4631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183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Porušení tajemství listin a jiných dokumentů uchovávaných v soukromí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8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184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Pomluva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2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191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Šíření pornografie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5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192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Výroba a jiné nakládání s dětskou pornografií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8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209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Podvod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10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4631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230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Neoprávněný přístup k počítačovému systému a nosiči informací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8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4631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231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Opatření a přechovávání přístupového zařízení a hesla k počítačovému systému a jiných takových dat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5 let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6718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232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Poškození záznamu v počítačovém systému a na nosiči informací a zásah do vybavení počítače z nedbalosti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2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352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Násilí proti skupině obyvatelů a proti jednotlivci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3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353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Nebezpečné vyhrožování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3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2315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354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Nebezpečné pronásledování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3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4631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§ 356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Podněcování k nenávisti vůči skupině osob nebo k omezování jejich práv a svobod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>
                          <a:effectLst/>
                        </a:rPr>
                        <a:t>až 3 roky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  <a:tr h="354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 dirty="0">
                          <a:effectLst/>
                        </a:rPr>
                        <a:t>§ 357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000">
                          <a:effectLst/>
                        </a:rPr>
                        <a:t>Šíření poplašné zprávy</a:t>
                      </a:r>
                      <a:endParaRPr lang="cs-CZ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 dirty="0">
                          <a:effectLst/>
                        </a:rPr>
                        <a:t>až 8 let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5" marR="567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62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440160"/>
          </a:xfrm>
        </p:spPr>
        <p:txBody>
          <a:bodyPr/>
          <a:lstStyle/>
          <a:p>
            <a:pPr marL="0" indent="0" algn="l">
              <a:buNone/>
            </a:pPr>
            <a:r>
              <a:rPr lang="cs-CZ" sz="4400" cap="all" dirty="0" smtClean="0"/>
              <a:t>12. postup </a:t>
            </a:r>
            <a:r>
              <a:rPr lang="cs-CZ" sz="4400" cap="all" dirty="0"/>
              <a:t>obrany pro </a:t>
            </a:r>
            <a:r>
              <a:rPr lang="cs-CZ" sz="4400" cap="all" dirty="0" err="1"/>
              <a:t>školY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1124744"/>
            <a:ext cx="8208912" cy="5400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cs-CZ" dirty="0" smtClean="0"/>
              <a:t>Mnohé </a:t>
            </a:r>
            <a:r>
              <a:rPr lang="cs-CZ" dirty="0"/>
              <a:t>incidenty </a:t>
            </a:r>
            <a:r>
              <a:rPr lang="cs-CZ" dirty="0" err="1"/>
              <a:t>kyberšikany</a:t>
            </a:r>
            <a:r>
              <a:rPr lang="cs-CZ" dirty="0"/>
              <a:t> souvisí se školním prostředím, přinejmenším se agresoři a oběti znají ze školního prostředí, nebo navazují, dokonce jsou spojeny se školními projevy šikany. </a:t>
            </a:r>
            <a:endParaRPr lang="cs-CZ" dirty="0" smtClean="0"/>
          </a:p>
          <a:p>
            <a:pPr marL="45720" indent="0">
              <a:buNone/>
            </a:pPr>
            <a:r>
              <a:rPr lang="cs-CZ" dirty="0" smtClean="0"/>
              <a:t>Řekneme si pár základních </a:t>
            </a:r>
            <a:r>
              <a:rPr lang="cs-CZ" dirty="0"/>
              <a:t>rad jak by se měli školy bránit. </a:t>
            </a:r>
            <a:endParaRPr lang="cs-CZ" dirty="0" smtClean="0"/>
          </a:p>
          <a:p>
            <a:pPr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 smtClean="0"/>
              <a:t>Zvyšování </a:t>
            </a:r>
            <a:r>
              <a:rPr lang="cs-CZ" dirty="0"/>
              <a:t>podvědomí o bezpečném používání internetu</a:t>
            </a:r>
          </a:p>
          <a:p>
            <a:pPr lvl="0"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/>
              <a:t>Zvyšování podvědomí o </a:t>
            </a:r>
            <a:r>
              <a:rPr lang="cs-CZ" dirty="0" err="1"/>
              <a:t>kyberšikaně</a:t>
            </a:r>
            <a:endParaRPr lang="cs-CZ" dirty="0"/>
          </a:p>
          <a:p>
            <a:pPr lvl="0"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/>
              <a:t>Preventivní programy proti školní šikaně</a:t>
            </a:r>
          </a:p>
          <a:p>
            <a:pPr lvl="0"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/>
              <a:t>Podporování žáků ve vyhledávání pomoci u dospělých</a:t>
            </a:r>
          </a:p>
          <a:p>
            <a:pPr lvl="0"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/>
              <a:t>Systematická práce s aktéry</a:t>
            </a:r>
          </a:p>
          <a:p>
            <a:pPr lvl="0">
              <a:lnSpc>
                <a:spcPct val="150000"/>
              </a:lnSpc>
              <a:buFont typeface="Trebuchet MS" pitchFamily="34" charset="0"/>
              <a:buChar char="‐"/>
            </a:pPr>
            <a:r>
              <a:rPr lang="cs-CZ" dirty="0"/>
              <a:t>Intervence, co mohou pedagogové dělat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1988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141277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sz="6600" dirty="0" smtClean="0"/>
              <a:t>KONEC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898512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dirty="0" smtClean="0"/>
              <a:t>Osnova: </a:t>
            </a:r>
            <a:r>
              <a:rPr lang="cs-CZ" sz="4800" cap="all" dirty="0" err="1" smtClean="0"/>
              <a:t>kyberšikanA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6544816" cy="5040560"/>
          </a:xfrm>
        </p:spPr>
        <p:txBody>
          <a:bodyPr>
            <a:noAutofit/>
          </a:bodyPr>
          <a:lstStyle/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úvod </a:t>
            </a:r>
            <a:r>
              <a:rPr lang="cs-CZ" sz="2000" b="1" cap="all" dirty="0"/>
              <a:t>do </a:t>
            </a:r>
            <a:r>
              <a:rPr lang="cs-CZ" sz="2000" b="1" cap="all" dirty="0" err="1" smtClean="0"/>
              <a:t>problematikY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dirty="0" smtClean="0"/>
              <a:t>CHARAKTERISTIKA</a:t>
            </a:r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dirty="0" smtClean="0"/>
              <a:t>DEFINICE</a:t>
            </a:r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Prvky </a:t>
            </a:r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co </a:t>
            </a:r>
            <a:r>
              <a:rPr lang="cs-CZ" sz="2000" b="1" cap="all" dirty="0"/>
              <a:t>není </a:t>
            </a:r>
            <a:r>
              <a:rPr lang="cs-CZ" sz="2000" b="1" cap="all" dirty="0" err="1" smtClean="0"/>
              <a:t>kyberšikana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projevy </a:t>
            </a:r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média </a:t>
            </a:r>
            <a:r>
              <a:rPr lang="cs-CZ" sz="2000" b="1" cap="all" dirty="0"/>
              <a:t>šíření </a:t>
            </a:r>
            <a:endParaRPr lang="cs-CZ" sz="2000" b="1" cap="all" dirty="0" smtClean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možnosti prevence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jak </a:t>
            </a:r>
            <a:r>
              <a:rPr lang="cs-CZ" sz="2000" b="1" cap="all" dirty="0"/>
              <a:t>se bránit při </a:t>
            </a:r>
            <a:r>
              <a:rPr lang="cs-CZ" sz="2000" b="1" cap="all" dirty="0" smtClean="0"/>
              <a:t>útoku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Minimalizace </a:t>
            </a:r>
            <a:r>
              <a:rPr lang="cs-CZ" sz="2000" b="1" cap="all" dirty="0" err="1" smtClean="0"/>
              <a:t>riziK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err="1" smtClean="0"/>
              <a:t>kyberšikana</a:t>
            </a:r>
            <a:r>
              <a:rPr lang="cs-CZ" sz="2000" b="1" cap="all" dirty="0" smtClean="0"/>
              <a:t> </a:t>
            </a:r>
            <a:r>
              <a:rPr lang="cs-CZ" sz="2000" b="1" cap="all" dirty="0"/>
              <a:t>a </a:t>
            </a:r>
            <a:r>
              <a:rPr lang="cs-CZ" sz="2000" b="1" cap="all" dirty="0" err="1" smtClean="0"/>
              <a:t>zákonY</a:t>
            </a:r>
            <a:endParaRPr lang="cs-CZ" sz="2000" b="1" cap="all" dirty="0"/>
          </a:p>
          <a:p>
            <a:pPr marL="502920" indent="-457200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cs-CZ" sz="2000" b="1" cap="all" dirty="0" smtClean="0"/>
              <a:t>postup </a:t>
            </a:r>
            <a:r>
              <a:rPr lang="cs-CZ" sz="2000" b="1" cap="all" dirty="0"/>
              <a:t>obrany pro </a:t>
            </a:r>
            <a:r>
              <a:rPr lang="cs-CZ" sz="2000" b="1" cap="all" dirty="0" err="1" smtClean="0"/>
              <a:t>školY</a:t>
            </a:r>
            <a:endParaRPr lang="cs-CZ" sz="2000" b="1" cap="all" dirty="0"/>
          </a:p>
        </p:txBody>
      </p:sp>
    </p:spTree>
    <p:extLst>
      <p:ext uri="{BB962C8B-B14F-4D97-AF65-F5344CB8AC3E}">
        <p14:creationId xmlns:p14="http://schemas.microsoft.com/office/powerpoint/2010/main" val="32026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64896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cap="all" dirty="0" smtClean="0"/>
              <a:t>1. úvod </a:t>
            </a:r>
            <a:r>
              <a:rPr lang="cs-CZ" sz="4800" cap="all" dirty="0"/>
              <a:t>do </a:t>
            </a:r>
            <a:r>
              <a:rPr lang="cs-CZ" sz="4800" cap="all" dirty="0" err="1"/>
              <a:t>problematikY</a:t>
            </a:r>
            <a:r>
              <a:rPr lang="cs-CZ" sz="4800" cap="all" dirty="0"/>
              <a:t/>
            </a:r>
            <a:br>
              <a:rPr lang="cs-CZ" sz="4800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1628800"/>
            <a:ext cx="7416824" cy="4680520"/>
          </a:xfrm>
        </p:spPr>
        <p:txBody>
          <a:bodyPr>
            <a:normAutofit/>
          </a:bodyPr>
          <a:lstStyle/>
          <a:p>
            <a:r>
              <a:rPr lang="cs-CZ" dirty="0"/>
              <a:t>Díky výraznému pokroku v oblasti informačních a komunikačních technologií – dále jen ICT, se </a:t>
            </a:r>
            <a:r>
              <a:rPr lang="cs-CZ" dirty="0" err="1"/>
              <a:t>kyberšikana</a:t>
            </a:r>
            <a:r>
              <a:rPr lang="cs-CZ" dirty="0"/>
              <a:t> více objevuje. </a:t>
            </a:r>
          </a:p>
          <a:p>
            <a:r>
              <a:rPr lang="cs-CZ" dirty="0" smtClean="0"/>
              <a:t>Starší </a:t>
            </a:r>
            <a:r>
              <a:rPr lang="cs-CZ" dirty="0"/>
              <a:t>generace s počítači, celkově s informačními a komunikačními technologiemi nemají velké zkušenosti a spíše s nimi bojují, neuvědomují si jaký je dopad ICT na jejich děti, žáky a mládež. </a:t>
            </a:r>
            <a:endParaRPr lang="cs-CZ" dirty="0" smtClean="0"/>
          </a:p>
          <a:p>
            <a:r>
              <a:rPr lang="cs-CZ" dirty="0"/>
              <a:t>P</a:t>
            </a:r>
            <a:r>
              <a:rPr lang="cs-CZ" dirty="0" smtClean="0"/>
              <a:t>okroky </a:t>
            </a:r>
            <a:r>
              <a:rPr lang="cs-CZ" dirty="0"/>
              <a:t>v ICT mohou mít nejen pozitivní dopad pro nás, ale také negativní a to v podobě </a:t>
            </a:r>
            <a:r>
              <a:rPr lang="cs-CZ" dirty="0" err="1"/>
              <a:t>kyberšikany</a:t>
            </a:r>
            <a:r>
              <a:rPr lang="cs-CZ" dirty="0"/>
              <a:t> a dalších možných útoků (virů, apod.)  </a:t>
            </a:r>
          </a:p>
        </p:txBody>
      </p:sp>
    </p:spTree>
    <p:extLst>
      <p:ext uri="{BB962C8B-B14F-4D97-AF65-F5344CB8AC3E}">
        <p14:creationId xmlns:p14="http://schemas.microsoft.com/office/powerpoint/2010/main" val="63273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0880" cy="1224136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dirty="0" smtClean="0"/>
              <a:t>2. CHARAKTERISTIKA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1412776"/>
            <a:ext cx="8280920" cy="5256584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„</a:t>
            </a:r>
            <a:r>
              <a:rPr lang="cs-CZ" dirty="0"/>
              <a:t>C</a:t>
            </a:r>
            <a:r>
              <a:rPr lang="cs-CZ" dirty="0" smtClean="0"/>
              <a:t>o </a:t>
            </a:r>
            <a:r>
              <a:rPr lang="cs-CZ" dirty="0"/>
              <a:t>to </a:t>
            </a:r>
            <a:r>
              <a:rPr lang="cs-CZ" dirty="0" err="1"/>
              <a:t>Kyberšikana</a:t>
            </a:r>
            <a:r>
              <a:rPr lang="cs-CZ" dirty="0"/>
              <a:t> </a:t>
            </a:r>
            <a:r>
              <a:rPr lang="cs-CZ" dirty="0" smtClean="0"/>
              <a:t>je?“</a:t>
            </a:r>
          </a:p>
          <a:p>
            <a:pPr lvl="1"/>
            <a:r>
              <a:rPr lang="cs-CZ" dirty="0" err="1" smtClean="0"/>
              <a:t>Kyberšikana</a:t>
            </a:r>
            <a:r>
              <a:rPr lang="cs-CZ" dirty="0" smtClean="0"/>
              <a:t> </a:t>
            </a:r>
          </a:p>
          <a:p>
            <a:pPr lvl="2">
              <a:buFont typeface="Georgia" pitchFamily="18" charset="0"/>
              <a:buChar char="-"/>
            </a:pPr>
            <a:r>
              <a:rPr lang="cs-CZ" dirty="0" smtClean="0"/>
              <a:t>je </a:t>
            </a:r>
            <a:r>
              <a:rPr lang="cs-CZ" dirty="0"/>
              <a:t>slovo převzaté z anglického slova – </a:t>
            </a:r>
            <a:r>
              <a:rPr lang="cs-CZ" dirty="0" err="1" smtClean="0"/>
              <a:t>cyberbullying</a:t>
            </a:r>
            <a:r>
              <a:rPr lang="cs-CZ" dirty="0" smtClean="0"/>
              <a:t> </a:t>
            </a:r>
          </a:p>
          <a:p>
            <a:pPr lvl="2">
              <a:buFont typeface="Georgia" pitchFamily="18" charset="0"/>
              <a:buChar char="-"/>
            </a:pPr>
            <a:r>
              <a:rPr lang="cs-CZ" dirty="0" smtClean="0"/>
              <a:t>označuje </a:t>
            </a:r>
            <a:r>
              <a:rPr lang="cs-CZ" dirty="0"/>
              <a:t>nebezpečné komunikační jevy, které jsou realizované pomocí informačních a komunikačních technologií (pomocí mobilního telefonu a internetu), </a:t>
            </a:r>
            <a:endParaRPr lang="cs-CZ" dirty="0" smtClean="0"/>
          </a:p>
          <a:p>
            <a:pPr lvl="2">
              <a:buFont typeface="Georgia" pitchFamily="18" charset="0"/>
              <a:buChar char="-"/>
            </a:pPr>
            <a:r>
              <a:rPr lang="cs-CZ" dirty="0"/>
              <a:t>j</a:t>
            </a:r>
            <a:r>
              <a:rPr lang="cs-CZ" dirty="0" smtClean="0"/>
              <a:t>ejím úkolem je poškodit </a:t>
            </a:r>
            <a:r>
              <a:rPr lang="cs-CZ" dirty="0"/>
              <a:t>či ublížit </a:t>
            </a:r>
            <a:r>
              <a:rPr lang="cs-CZ" dirty="0" smtClean="0"/>
              <a:t>obětem</a:t>
            </a:r>
          </a:p>
          <a:p>
            <a:pPr lvl="2">
              <a:buFont typeface="Georgia" pitchFamily="18" charset="0"/>
              <a:buChar char="-"/>
            </a:pPr>
            <a:r>
              <a:rPr lang="cs-CZ" dirty="0" smtClean="0"/>
              <a:t>obrovskou </a:t>
            </a:r>
            <a:r>
              <a:rPr lang="cs-CZ" dirty="0"/>
              <a:t>výhodou agresorů je jejich </a:t>
            </a:r>
            <a:r>
              <a:rPr lang="cs-CZ" dirty="0" smtClean="0"/>
              <a:t>anonymita</a:t>
            </a:r>
          </a:p>
          <a:p>
            <a:pPr lvl="2">
              <a:buFont typeface="Georgia" pitchFamily="18" charset="0"/>
              <a:buChar char="-"/>
            </a:pPr>
            <a:r>
              <a:rPr lang="cs-CZ" dirty="0"/>
              <a:t>a</a:t>
            </a:r>
            <a:r>
              <a:rPr lang="cs-CZ" dirty="0" smtClean="0"/>
              <a:t>gresorům </a:t>
            </a:r>
            <a:r>
              <a:rPr lang="cs-CZ" dirty="0"/>
              <a:t>napomáhá obrovské množství </a:t>
            </a:r>
            <a:r>
              <a:rPr lang="cs-CZ" dirty="0" smtClean="0"/>
              <a:t>publika (může jich být i tisíce)</a:t>
            </a:r>
          </a:p>
          <a:p>
            <a:pPr lvl="2">
              <a:buFont typeface="Georgia" pitchFamily="18" charset="0"/>
              <a:buChar char="-"/>
            </a:pPr>
            <a:r>
              <a:rPr lang="cs-CZ" dirty="0" smtClean="0"/>
              <a:t>vše se odvíjí v takzvaném Kyberprostoru</a:t>
            </a:r>
            <a:endParaRPr lang="cs-CZ" dirty="0"/>
          </a:p>
          <a:p>
            <a:pPr lvl="2">
              <a:buFont typeface="Georgia" pitchFamily="18" charset="0"/>
              <a:buChar char="-"/>
            </a:pPr>
            <a:r>
              <a:rPr lang="cs-CZ" dirty="0"/>
              <a:t>p</a:t>
            </a:r>
            <a:r>
              <a:rPr lang="cs-CZ" dirty="0" smtClean="0"/>
              <a:t>říklady </a:t>
            </a:r>
            <a:r>
              <a:rPr lang="cs-CZ" dirty="0" err="1" smtClean="0"/>
              <a:t>kyberšikany</a:t>
            </a:r>
            <a:r>
              <a:rPr lang="cs-CZ" dirty="0" smtClean="0"/>
              <a:t>: </a:t>
            </a:r>
          </a:p>
          <a:p>
            <a:pPr lvl="3">
              <a:buFont typeface="Georgia" pitchFamily="18" charset="0"/>
              <a:buChar char="-"/>
            </a:pPr>
            <a:r>
              <a:rPr lang="cs-CZ" dirty="0" smtClean="0"/>
              <a:t>pokud </a:t>
            </a:r>
            <a:r>
              <a:rPr lang="cs-CZ" dirty="0"/>
              <a:t>agresor šíří zesměšňující nebo urážlivé fotografie a videonahrávky pomocí internetu a mobilních </a:t>
            </a:r>
            <a:r>
              <a:rPr lang="cs-CZ" dirty="0" smtClean="0"/>
              <a:t>telefonů</a:t>
            </a:r>
          </a:p>
          <a:p>
            <a:pPr lvl="3">
              <a:buFont typeface="Georgia" pitchFamily="18" charset="0"/>
              <a:buChar char="-"/>
            </a:pPr>
            <a:r>
              <a:rPr lang="cs-CZ" dirty="0" smtClean="0"/>
              <a:t>upravuje </a:t>
            </a:r>
            <a:r>
              <a:rPr lang="cs-CZ" dirty="0"/>
              <a:t>profily </a:t>
            </a:r>
            <a:r>
              <a:rPr lang="cs-CZ" dirty="0" smtClean="0"/>
              <a:t>obětí</a:t>
            </a:r>
          </a:p>
          <a:p>
            <a:pPr lvl="3">
              <a:buFont typeface="Georgia" pitchFamily="18" charset="0"/>
              <a:buChar char="-"/>
            </a:pPr>
            <a:r>
              <a:rPr lang="cs-CZ" dirty="0" smtClean="0"/>
              <a:t>zasílá </a:t>
            </a:r>
            <a:r>
              <a:rPr lang="cs-CZ" dirty="0"/>
              <a:t>výhružné e-maily a SMS </a:t>
            </a:r>
            <a:r>
              <a:rPr lang="cs-CZ" dirty="0" smtClean="0"/>
              <a:t>zprávy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1908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dirty="0" smtClean="0"/>
              <a:t>3. DEFINICE</a:t>
            </a:r>
            <a:r>
              <a:rPr lang="cs-CZ" sz="4800" dirty="0"/>
              <a:t/>
            </a:r>
            <a:br>
              <a:rPr lang="cs-CZ" sz="4800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1484784"/>
            <a:ext cx="7704856" cy="511256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cs-CZ" b="1" dirty="0" err="1"/>
              <a:t>K</a:t>
            </a:r>
            <a:r>
              <a:rPr lang="cs-CZ" b="1" dirty="0" err="1" smtClean="0"/>
              <a:t>yberšikana</a:t>
            </a:r>
            <a:r>
              <a:rPr lang="cs-CZ" b="1" dirty="0" smtClean="0"/>
              <a:t> </a:t>
            </a:r>
            <a:r>
              <a:rPr lang="cs-CZ" b="1" dirty="0"/>
              <a:t>má spoustu </a:t>
            </a:r>
            <a:r>
              <a:rPr lang="cs-CZ" b="1" dirty="0" smtClean="0"/>
              <a:t>definic, uvedeme jen některé </a:t>
            </a:r>
            <a:r>
              <a:rPr lang="cs-CZ" b="1" dirty="0"/>
              <a:t>z </a:t>
            </a:r>
            <a:r>
              <a:rPr lang="cs-CZ" b="1" dirty="0" smtClean="0"/>
              <a:t>nich. </a:t>
            </a:r>
          </a:p>
          <a:p>
            <a:pPr>
              <a:buFont typeface="Trebuchet MS" pitchFamily="34" charset="0"/>
              <a:buChar char="‐"/>
            </a:pPr>
            <a:r>
              <a:rPr lang="cs-CZ" i="1" dirty="0" smtClean="0"/>
              <a:t>„</a:t>
            </a:r>
            <a:r>
              <a:rPr lang="cs-CZ" i="1" dirty="0" err="1"/>
              <a:t>K</a:t>
            </a:r>
            <a:r>
              <a:rPr lang="cs-CZ" i="1" dirty="0" err="1" smtClean="0"/>
              <a:t>yberšikana</a:t>
            </a:r>
            <a:r>
              <a:rPr lang="cs-CZ" i="1" dirty="0" smtClean="0"/>
              <a:t> </a:t>
            </a:r>
            <a:r>
              <a:rPr lang="cs-CZ" i="1" dirty="0"/>
              <a:t>je šikana provozovaná v kyberprostoru</a:t>
            </a:r>
            <a:r>
              <a:rPr lang="cs-CZ" i="1" dirty="0" smtClean="0"/>
              <a:t>“</a:t>
            </a:r>
            <a:endParaRPr lang="cs-CZ" dirty="0"/>
          </a:p>
          <a:p>
            <a:pPr>
              <a:buFont typeface="Trebuchet MS" pitchFamily="34" charset="0"/>
              <a:buChar char="‐"/>
            </a:pPr>
            <a:r>
              <a:rPr lang="cs-CZ" i="1" dirty="0" smtClean="0"/>
              <a:t>„</a:t>
            </a:r>
            <a:r>
              <a:rPr lang="cs-CZ" i="1" dirty="0" err="1"/>
              <a:t>Kyberšikana</a:t>
            </a:r>
            <a:r>
              <a:rPr lang="cs-CZ" i="1" dirty="0"/>
              <a:t> zahrnuje online obtěžování, agresivní chování, ubližování, napadání, očerňování, krádež identity, vyloučení, zveřejňování cizích tajemství, aktivity související s hackerstvím(krádeže informací, prolomení účtu, poškozování webových stránek, profilů atd</a:t>
            </a:r>
            <a:r>
              <a:rPr lang="cs-CZ" i="1" dirty="0" smtClean="0"/>
              <a:t>.).“</a:t>
            </a:r>
          </a:p>
          <a:p>
            <a:pPr>
              <a:buFont typeface="Trebuchet MS" pitchFamily="34" charset="0"/>
              <a:buChar char="‐"/>
            </a:pPr>
            <a:r>
              <a:rPr lang="cs-CZ" i="1" dirty="0" smtClean="0"/>
              <a:t>„</a:t>
            </a:r>
            <a:r>
              <a:rPr lang="cs-CZ" i="1" dirty="0" err="1"/>
              <a:t>Kyberšikana</a:t>
            </a:r>
            <a:r>
              <a:rPr lang="cs-CZ" i="1" dirty="0"/>
              <a:t> je zvláštní druh šikany. </a:t>
            </a:r>
            <a:r>
              <a:rPr lang="cs-CZ" i="1" dirty="0" err="1"/>
              <a:t>Kyberšikana</a:t>
            </a:r>
            <a:r>
              <a:rPr lang="cs-CZ" i="1" dirty="0"/>
              <a:t> je vědomé využívání internetu, mobilního telefonu nebo dalších informačních a komunikačních technologií s cílem poškodit jinou osobu</a:t>
            </a:r>
            <a:r>
              <a:rPr lang="cs-CZ" i="1" dirty="0" smtClean="0"/>
              <a:t>.“</a:t>
            </a:r>
          </a:p>
          <a:p>
            <a:pPr>
              <a:buFont typeface="Trebuchet MS" pitchFamily="34" charset="0"/>
              <a:buChar char="‐"/>
            </a:pPr>
            <a:r>
              <a:rPr lang="cs-CZ" i="1" dirty="0" smtClean="0"/>
              <a:t>„</a:t>
            </a:r>
            <a:r>
              <a:rPr lang="cs-CZ" i="1" dirty="0"/>
              <a:t>Oběť </a:t>
            </a:r>
            <a:r>
              <a:rPr lang="cs-CZ" i="1" dirty="0" err="1"/>
              <a:t>kyberšikany</a:t>
            </a:r>
            <a:r>
              <a:rPr lang="cs-CZ" i="1" dirty="0"/>
              <a:t> vnímá to co se děje, jako nepříjemné a ubližující.“ [1]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5300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6728535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cap="all" dirty="0" smtClean="0"/>
              <a:t>4. Prvky </a:t>
            </a:r>
            <a:r>
              <a:rPr lang="cs-CZ" sz="4800" cap="all" dirty="0"/>
              <a:t/>
            </a:r>
            <a:br>
              <a:rPr lang="cs-CZ" sz="4800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8496944" cy="5445224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cs-CZ" sz="2400" dirty="0" smtClean="0"/>
              <a:t>Řekneme si základní </a:t>
            </a:r>
            <a:r>
              <a:rPr lang="cs-CZ" sz="2400" dirty="0"/>
              <a:t>prvky, které se </a:t>
            </a:r>
            <a:r>
              <a:rPr lang="cs-CZ" sz="2400" dirty="0" smtClean="0"/>
              <a:t>objevují v</a:t>
            </a:r>
            <a:r>
              <a:rPr lang="cs-CZ" sz="2400" dirty="0"/>
              <a:t> </a:t>
            </a:r>
            <a:r>
              <a:rPr lang="cs-CZ" sz="2400" dirty="0" err="1" smtClean="0"/>
              <a:t>kyberšikaně</a:t>
            </a:r>
            <a:r>
              <a:rPr lang="cs-CZ" sz="2400" dirty="0" smtClean="0"/>
              <a:t>.</a:t>
            </a:r>
            <a:endParaRPr lang="cs-CZ" sz="1400" b="1" dirty="0" smtClean="0"/>
          </a:p>
          <a:p>
            <a:pPr>
              <a:buFont typeface="Georgia" pitchFamily="18" charset="0"/>
              <a:buChar char="-"/>
            </a:pPr>
            <a:r>
              <a:rPr lang="cs-CZ" sz="2300" b="1" dirty="0" smtClean="0"/>
              <a:t>Děje </a:t>
            </a:r>
            <a:r>
              <a:rPr lang="cs-CZ" sz="2300" b="1" dirty="0"/>
              <a:t>se prostřednictvím elektronických médií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To jsou například:  mobilní </a:t>
            </a:r>
            <a:r>
              <a:rPr lang="cs-CZ" sz="2300" dirty="0"/>
              <a:t>telefony, internet a v něm e-mail, sociální sítě, blogy, </a:t>
            </a:r>
            <a:r>
              <a:rPr lang="cs-CZ" sz="2300" dirty="0" smtClean="0"/>
              <a:t>atd. </a:t>
            </a:r>
          </a:p>
          <a:p>
            <a:pPr>
              <a:buFont typeface="Georgia" pitchFamily="18" charset="0"/>
              <a:buChar char="-"/>
            </a:pPr>
            <a:r>
              <a:rPr lang="cs-CZ" sz="2300" b="1" dirty="0" smtClean="0"/>
              <a:t>Opakovanost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Oběť je </a:t>
            </a:r>
            <a:r>
              <a:rPr lang="cs-CZ" sz="2300" dirty="0"/>
              <a:t>neustále, opakovaně napadána ze strany </a:t>
            </a:r>
            <a:r>
              <a:rPr lang="cs-CZ" sz="2300" dirty="0" smtClean="0"/>
              <a:t>agresora.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Také je </a:t>
            </a:r>
            <a:r>
              <a:rPr lang="cs-CZ" sz="2300" dirty="0"/>
              <a:t>útok navyšován větším publikem, více lidí přihlíží a reaguje na tento útok, tím napomáhá agresorovi a útok </a:t>
            </a:r>
            <a:r>
              <a:rPr lang="cs-CZ" sz="2300" dirty="0" smtClean="0"/>
              <a:t>navyšují. </a:t>
            </a:r>
            <a:endParaRPr lang="cs-CZ" sz="2300" dirty="0"/>
          </a:p>
          <a:p>
            <a:pPr>
              <a:buFont typeface="Georgia" pitchFamily="18" charset="0"/>
              <a:buChar char="-"/>
            </a:pPr>
            <a:r>
              <a:rPr lang="cs-CZ" sz="2300" b="1" dirty="0"/>
              <a:t>Záměrnost agresivního útoku ze strany útočníka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Je to </a:t>
            </a:r>
            <a:r>
              <a:rPr lang="cs-CZ" sz="2300" dirty="0"/>
              <a:t>úmyslné agresivní napadení, kdy cílem </a:t>
            </a:r>
            <a:r>
              <a:rPr lang="cs-CZ" sz="2300" dirty="0" smtClean="0"/>
              <a:t>je </a:t>
            </a:r>
            <a:r>
              <a:rPr lang="cs-CZ" sz="2300" dirty="0"/>
              <a:t>oběť </a:t>
            </a:r>
            <a:r>
              <a:rPr lang="cs-CZ" sz="2300" dirty="0" smtClean="0"/>
              <a:t>zranit, ať </a:t>
            </a:r>
            <a:r>
              <a:rPr lang="cs-CZ" sz="2300" dirty="0"/>
              <a:t>už fyzicky nebo </a:t>
            </a:r>
            <a:r>
              <a:rPr lang="cs-CZ" sz="2300" dirty="0" smtClean="0"/>
              <a:t>psychicky.</a:t>
            </a:r>
          </a:p>
          <a:p>
            <a:pPr>
              <a:buFont typeface="Georgia" pitchFamily="18" charset="0"/>
              <a:buChar char="-"/>
            </a:pPr>
            <a:r>
              <a:rPr lang="cs-CZ" sz="2300" b="1" dirty="0" smtClean="0"/>
              <a:t>Mocenská nerovnováha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Oběť </a:t>
            </a:r>
            <a:r>
              <a:rPr lang="cs-CZ" sz="2300" dirty="0"/>
              <a:t>se nedokáže útokům od agresora účinně </a:t>
            </a:r>
            <a:r>
              <a:rPr lang="cs-CZ" sz="2300" dirty="0" smtClean="0"/>
              <a:t>bránit.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Vzniká mezi </a:t>
            </a:r>
            <a:r>
              <a:rPr lang="cs-CZ" sz="2300" dirty="0"/>
              <a:t>agresorem a </a:t>
            </a:r>
            <a:r>
              <a:rPr lang="cs-CZ" sz="2300" dirty="0" smtClean="0"/>
              <a:t>obětí.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err="1" smtClean="0"/>
              <a:t>Obět</a:t>
            </a:r>
            <a:r>
              <a:rPr lang="cs-CZ" sz="2300" dirty="0" smtClean="0"/>
              <a:t> má problém </a:t>
            </a:r>
            <a:r>
              <a:rPr lang="cs-CZ" sz="2300" dirty="0"/>
              <a:t>jakkoliv </a:t>
            </a:r>
            <a:r>
              <a:rPr lang="cs-CZ" sz="2300" dirty="0" smtClean="0"/>
              <a:t>i </a:t>
            </a:r>
            <a:r>
              <a:rPr lang="cs-CZ" sz="2300" dirty="0" err="1" smtClean="0"/>
              <a:t>zabránit</a:t>
            </a:r>
            <a:r>
              <a:rPr lang="cs-CZ" sz="2300" dirty="0" err="1"/>
              <a:t>agresorov</a:t>
            </a:r>
            <a:r>
              <a:rPr lang="cs-CZ" sz="2300" dirty="0" smtClean="0"/>
              <a:t> </a:t>
            </a:r>
            <a:r>
              <a:rPr lang="cs-CZ" sz="2300" dirty="0"/>
              <a:t>v neustálém přístupu k </a:t>
            </a:r>
            <a:r>
              <a:rPr lang="cs-CZ" sz="2300" dirty="0" smtClean="0"/>
              <a:t>ní. 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Díky </a:t>
            </a:r>
            <a:r>
              <a:rPr lang="cs-CZ" sz="2300" dirty="0" err="1" smtClean="0"/>
              <a:t>kyberprostředí</a:t>
            </a:r>
            <a:r>
              <a:rPr lang="cs-CZ" sz="2300" dirty="0" smtClean="0"/>
              <a:t> </a:t>
            </a:r>
            <a:r>
              <a:rPr lang="cs-CZ" sz="2300" dirty="0"/>
              <a:t>je oběť napadnutelná neustále</a:t>
            </a:r>
            <a:r>
              <a:rPr lang="cs-CZ" sz="2300" dirty="0" smtClean="0"/>
              <a:t>, a všude.</a:t>
            </a:r>
          </a:p>
          <a:p>
            <a:pPr>
              <a:buFont typeface="Georgia" pitchFamily="18" charset="0"/>
              <a:buChar char="-"/>
            </a:pPr>
            <a:r>
              <a:rPr lang="cs-CZ" sz="2300" b="1" dirty="0" smtClean="0"/>
              <a:t>Oběť </a:t>
            </a:r>
            <a:r>
              <a:rPr lang="cs-CZ" sz="2300" b="1" dirty="0"/>
              <a:t>vnímá jednání jako nepříjemné a ubližující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Oběti </a:t>
            </a:r>
            <a:r>
              <a:rPr lang="cs-CZ" sz="2300" dirty="0"/>
              <a:t>je dlouhodobě cíleně ubližováno a je to pro ni velice nepříjemné a psychicky </a:t>
            </a:r>
            <a:r>
              <a:rPr lang="cs-CZ" sz="2300" dirty="0" smtClean="0"/>
              <a:t>náročné.</a:t>
            </a:r>
          </a:p>
          <a:p>
            <a:pPr lvl="1">
              <a:buFont typeface="Georgia" pitchFamily="18" charset="0"/>
              <a:buChar char="-"/>
            </a:pPr>
            <a:r>
              <a:rPr lang="cs-CZ" sz="2300" dirty="0" smtClean="0"/>
              <a:t>Oběť se s</a:t>
            </a:r>
            <a:r>
              <a:rPr lang="cs-CZ" sz="2300" dirty="0"/>
              <a:t> tím nedokáže vypořádat a útoky od agresora </a:t>
            </a:r>
            <a:r>
              <a:rPr lang="cs-CZ" sz="2300" dirty="0" smtClean="0"/>
              <a:t>zastavit.</a:t>
            </a:r>
            <a:endParaRPr lang="cs-CZ" sz="2300" dirty="0"/>
          </a:p>
        </p:txBody>
      </p:sp>
    </p:spTree>
    <p:extLst>
      <p:ext uri="{BB962C8B-B14F-4D97-AF65-F5344CB8AC3E}">
        <p14:creationId xmlns:p14="http://schemas.microsoft.com/office/powerpoint/2010/main" val="29727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64896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cap="all" dirty="0" smtClean="0"/>
              <a:t>5. co </a:t>
            </a:r>
            <a:r>
              <a:rPr lang="cs-CZ" sz="4800" cap="all" dirty="0"/>
              <a:t>není </a:t>
            </a:r>
            <a:r>
              <a:rPr lang="cs-CZ" sz="4800" cap="all" dirty="0" err="1"/>
              <a:t>kyberšikana</a:t>
            </a:r>
            <a:r>
              <a:rPr lang="cs-CZ" sz="4800" cap="all" dirty="0"/>
              <a:t/>
            </a:r>
            <a:br>
              <a:rPr lang="cs-CZ" sz="4800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1412776"/>
            <a:ext cx="8136904" cy="5112568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cs-CZ" dirty="0" smtClean="0"/>
              <a:t>Někteří </a:t>
            </a:r>
            <a:r>
              <a:rPr lang="cs-CZ" dirty="0"/>
              <a:t>lidé si myslí, že každý, kdo používá internet je </a:t>
            </a:r>
            <a:r>
              <a:rPr lang="cs-CZ" dirty="0" err="1"/>
              <a:t>kyberšikanován</a:t>
            </a:r>
            <a:r>
              <a:rPr lang="cs-CZ" dirty="0"/>
              <a:t>, ale není tomu tak. </a:t>
            </a:r>
            <a:endParaRPr lang="cs-CZ" dirty="0" smtClean="0"/>
          </a:p>
          <a:p>
            <a:pPr>
              <a:buFont typeface="Georgia" pitchFamily="18" charset="0"/>
              <a:buChar char="-"/>
            </a:pPr>
            <a:r>
              <a:rPr lang="cs-CZ" b="1" dirty="0" smtClean="0"/>
              <a:t>Online </a:t>
            </a:r>
            <a:r>
              <a:rPr lang="cs-CZ" b="1" dirty="0"/>
              <a:t>obtěžování</a:t>
            </a:r>
            <a:endParaRPr lang="cs-CZ" dirty="0"/>
          </a:p>
          <a:p>
            <a:pPr lvl="1">
              <a:buFont typeface="Georgia" pitchFamily="18" charset="0"/>
              <a:buChar char="-"/>
            </a:pPr>
            <a:r>
              <a:rPr lang="cs-CZ" dirty="0" smtClean="0"/>
              <a:t>Pokud </a:t>
            </a:r>
            <a:r>
              <a:rPr lang="cs-CZ" dirty="0"/>
              <a:t>obdržím několik e-mailů od konkrétního odesílatele obsahující počítačový virus, jedná se pouze o pouhý e-mailový spam, nejedná se o  </a:t>
            </a:r>
            <a:r>
              <a:rPr lang="cs-CZ" dirty="0" err="1"/>
              <a:t>kyberšikanu</a:t>
            </a:r>
            <a:r>
              <a:rPr lang="cs-CZ" dirty="0"/>
              <a:t>.</a:t>
            </a:r>
          </a:p>
          <a:p>
            <a:pPr lvl="1">
              <a:buFont typeface="Georgia" pitchFamily="18" charset="0"/>
              <a:buChar char="-"/>
            </a:pPr>
            <a:r>
              <a:rPr lang="cs-CZ" dirty="0"/>
              <a:t>Když agresivita není záměrná, nebylo úmyslem někoho poškodit či mu ublížit, nejedná se o </a:t>
            </a:r>
            <a:r>
              <a:rPr lang="cs-CZ" dirty="0" err="1"/>
              <a:t>kyberšikanu</a:t>
            </a:r>
            <a:r>
              <a:rPr lang="cs-CZ" dirty="0"/>
              <a:t>.</a:t>
            </a:r>
          </a:p>
          <a:p>
            <a:pPr lvl="1">
              <a:buFont typeface="Georgia" pitchFamily="18" charset="0"/>
              <a:buChar char="-"/>
            </a:pPr>
            <a:r>
              <a:rPr lang="cs-CZ" dirty="0"/>
              <a:t>Pokud dostanete urážlivý e-mail, který smažete, autora e-mailu si zablokujete a už o autorovi nevíte, nestali jste se obětí </a:t>
            </a:r>
            <a:r>
              <a:rPr lang="cs-CZ" dirty="0" err="1"/>
              <a:t>kyberšikany</a:t>
            </a:r>
            <a:r>
              <a:rPr lang="cs-CZ" dirty="0"/>
              <a:t>, ale obětí jednorázového online útoku. I když mohlo jít agresorovi o to cíleně Vám ublížit, dokázali  jste se ubránit dalším možným útokům</a:t>
            </a:r>
            <a:r>
              <a:rPr lang="cs-CZ" dirty="0" smtClean="0"/>
              <a:t>.</a:t>
            </a:r>
            <a:endParaRPr lang="cs-CZ" dirty="0"/>
          </a:p>
          <a:p>
            <a:pPr>
              <a:buFont typeface="Georgia" pitchFamily="18" charset="0"/>
              <a:buChar char="-"/>
            </a:pPr>
            <a:r>
              <a:rPr lang="cs-CZ" b="1" dirty="0" err="1"/>
              <a:t>Kyberškádlení</a:t>
            </a:r>
            <a:endParaRPr lang="cs-CZ" dirty="0"/>
          </a:p>
          <a:p>
            <a:pPr lvl="1">
              <a:buFont typeface="Georgia" pitchFamily="18" charset="0"/>
              <a:buChar char="-"/>
            </a:pPr>
            <a:r>
              <a:rPr lang="cs-CZ" dirty="0" smtClean="0"/>
              <a:t>Definice : </a:t>
            </a:r>
            <a:r>
              <a:rPr lang="cs-CZ" i="1" dirty="0" smtClean="0"/>
              <a:t>„</a:t>
            </a:r>
            <a:r>
              <a:rPr lang="cs-CZ" i="1" dirty="0"/>
              <a:t>Dokud dítě či dospívající vnímá situaci jako legraci a hru a aktéři si vzájemně dávají zpětnou vazbu (tedy rozhodně nejde o jednosměrnou záležitost), jde o jev žádoucí, i kvůli pozitivním dopadům a možnosti testování různých typů komunikace.“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118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cs-CZ" sz="4800" cap="all" dirty="0" smtClean="0"/>
              <a:t>6. projevy </a:t>
            </a:r>
            <a:r>
              <a:rPr lang="cs-CZ" sz="4800" cap="all" dirty="0"/>
              <a:t/>
            </a:r>
            <a:br>
              <a:rPr lang="cs-CZ" sz="4800" cap="all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11560" y="1484784"/>
            <a:ext cx="8064896" cy="5112568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cs-CZ" dirty="0"/>
              <a:t>Ř</a:t>
            </a:r>
            <a:r>
              <a:rPr lang="cs-CZ" dirty="0" smtClean="0"/>
              <a:t>ekneme si </a:t>
            </a:r>
            <a:r>
              <a:rPr lang="cs-CZ" dirty="0"/>
              <a:t>jakými způsoby a jak se </a:t>
            </a:r>
            <a:r>
              <a:rPr lang="cs-CZ" dirty="0" smtClean="0"/>
              <a:t>projevuje </a:t>
            </a:r>
            <a:r>
              <a:rPr lang="cs-CZ" dirty="0" err="1" smtClean="0"/>
              <a:t>kyberšikana</a:t>
            </a:r>
            <a:r>
              <a:rPr lang="cs-CZ" dirty="0" smtClean="0"/>
              <a:t>: </a:t>
            </a:r>
            <a:endParaRPr lang="cs-CZ" dirty="0"/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6.1. Vydávání </a:t>
            </a:r>
            <a:r>
              <a:rPr lang="cs-CZ" sz="2400" dirty="0"/>
              <a:t>se za někoho jiného </a:t>
            </a:r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6.2. Krádež </a:t>
            </a:r>
            <a:r>
              <a:rPr lang="cs-CZ" sz="2400" dirty="0"/>
              <a:t>hesla </a:t>
            </a:r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6.3. Vyloučení </a:t>
            </a:r>
            <a:r>
              <a:rPr lang="cs-CZ" sz="2400" dirty="0"/>
              <a:t>a ostrakizace </a:t>
            </a:r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6.4. </a:t>
            </a:r>
            <a:r>
              <a:rPr lang="cs-CZ" sz="2400" dirty="0" err="1" smtClean="0"/>
              <a:t>Flaming</a:t>
            </a:r>
            <a:r>
              <a:rPr lang="cs-CZ" sz="2400" dirty="0" smtClean="0"/>
              <a:t> </a:t>
            </a:r>
            <a:endParaRPr lang="cs-CZ" sz="2400" dirty="0"/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6.5. </a:t>
            </a:r>
            <a:r>
              <a:rPr lang="cs-CZ" sz="2400" dirty="0" err="1" smtClean="0"/>
              <a:t>Kyberharašení</a:t>
            </a:r>
            <a:r>
              <a:rPr lang="cs-CZ" sz="2400" dirty="0" smtClean="0"/>
              <a:t> </a:t>
            </a:r>
            <a:endParaRPr lang="cs-CZ" sz="2400" dirty="0"/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6.6. </a:t>
            </a:r>
            <a:r>
              <a:rPr lang="cs-CZ" sz="2400" dirty="0" err="1" smtClean="0"/>
              <a:t>Kyberstalking</a:t>
            </a:r>
            <a:r>
              <a:rPr lang="cs-CZ" sz="2400" dirty="0" smtClean="0"/>
              <a:t> </a:t>
            </a:r>
            <a:endParaRPr lang="cs-CZ" sz="2400" dirty="0"/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6.7. Pomlouvání </a:t>
            </a:r>
            <a:endParaRPr lang="cs-CZ" sz="2400" dirty="0"/>
          </a:p>
          <a:p>
            <a:pPr lvl="0">
              <a:buFont typeface="Georgia" pitchFamily="18" charset="0"/>
              <a:buChar char="-"/>
            </a:pPr>
            <a:r>
              <a:rPr lang="cs-CZ" sz="2400" dirty="0" smtClean="0"/>
              <a:t>6.8. Odhalení </a:t>
            </a:r>
            <a:r>
              <a:rPr lang="cs-CZ" sz="2400" dirty="0"/>
              <a:t>a podvádění </a:t>
            </a:r>
          </a:p>
          <a:p>
            <a:pPr lvl="0">
              <a:buFont typeface="Georgia" pitchFamily="18" charset="0"/>
              <a:buChar char="-"/>
            </a:pPr>
            <a:r>
              <a:rPr lang="cs-CZ" sz="2400" smtClean="0"/>
              <a:t>6.9. Happy </a:t>
            </a:r>
            <a:r>
              <a:rPr lang="cs-CZ" sz="2400" dirty="0" err="1" smtClean="0"/>
              <a:t>slapping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715076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064896" cy="612068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cs-CZ" b="1" dirty="0" smtClean="0"/>
              <a:t>6.1. Vydávání </a:t>
            </a:r>
            <a:r>
              <a:rPr lang="cs-CZ" b="1" dirty="0"/>
              <a:t>se za někoho jiného</a:t>
            </a:r>
            <a:endParaRPr lang="cs-CZ" dirty="0"/>
          </a:p>
          <a:p>
            <a:pPr>
              <a:buFont typeface="Trebuchet MS" pitchFamily="34" charset="0"/>
              <a:buChar char="‐"/>
            </a:pPr>
            <a:r>
              <a:rPr lang="cs-CZ" dirty="0"/>
              <a:t>Agresor se </a:t>
            </a:r>
            <a:r>
              <a:rPr lang="cs-CZ" dirty="0" smtClean="0"/>
              <a:t>v</a:t>
            </a:r>
            <a:r>
              <a:rPr lang="cs-CZ" dirty="0"/>
              <a:t> online prostředí vydává za oběť. </a:t>
            </a:r>
            <a:endParaRPr lang="cs-CZ" dirty="0" smtClean="0"/>
          </a:p>
          <a:p>
            <a:pPr>
              <a:buFont typeface="Trebuchet MS" pitchFamily="34" charset="0"/>
              <a:buChar char="‐"/>
            </a:pPr>
            <a:r>
              <a:rPr lang="cs-CZ" dirty="0" smtClean="0"/>
              <a:t>K</a:t>
            </a:r>
            <a:r>
              <a:rPr lang="cs-CZ" dirty="0"/>
              <a:t> tomu, aby mohl </a:t>
            </a:r>
            <a:r>
              <a:rPr lang="cs-CZ" dirty="0" smtClean="0"/>
              <a:t>ukrást </a:t>
            </a:r>
            <a:r>
              <a:rPr lang="cs-CZ" dirty="0"/>
              <a:t>identitu oběti, </a:t>
            </a:r>
            <a:r>
              <a:rPr lang="cs-CZ" dirty="0" smtClean="0"/>
              <a:t>potřebuje například profil </a:t>
            </a:r>
            <a:r>
              <a:rPr lang="cs-CZ" dirty="0"/>
              <a:t>oběti, s tím, že použije </a:t>
            </a:r>
            <a:r>
              <a:rPr lang="cs-CZ" dirty="0" smtClean="0"/>
              <a:t>její fotky, </a:t>
            </a:r>
            <a:r>
              <a:rPr lang="cs-CZ" dirty="0" smtClean="0"/>
              <a:t>identitu </a:t>
            </a:r>
            <a:r>
              <a:rPr lang="cs-CZ" dirty="0"/>
              <a:t>a fakta o </a:t>
            </a:r>
            <a:r>
              <a:rPr lang="cs-CZ" dirty="0" smtClean="0"/>
              <a:t>ní.</a:t>
            </a:r>
          </a:p>
          <a:p>
            <a:pPr>
              <a:buFont typeface="Trebuchet MS" pitchFamily="34" charset="0"/>
              <a:buChar char="‐"/>
            </a:pPr>
            <a:r>
              <a:rPr lang="cs-CZ" dirty="0"/>
              <a:t>V</a:t>
            </a:r>
            <a:r>
              <a:rPr lang="cs-CZ" dirty="0" smtClean="0"/>
              <a:t>še </a:t>
            </a:r>
            <a:r>
              <a:rPr lang="cs-CZ" dirty="0"/>
              <a:t>co </a:t>
            </a:r>
            <a:r>
              <a:rPr lang="cs-CZ" dirty="0" smtClean="0"/>
              <a:t>agresor dělá</a:t>
            </a:r>
            <a:r>
              <a:rPr lang="cs-CZ" dirty="0"/>
              <a:t>, dělá za účelem zesměšnění a ublížení oběti. </a:t>
            </a: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6.2. Krádež </a:t>
            </a:r>
            <a:r>
              <a:rPr lang="cs-CZ" b="1" dirty="0"/>
              <a:t>hesla</a:t>
            </a:r>
            <a:endParaRPr lang="cs-CZ" dirty="0"/>
          </a:p>
          <a:p>
            <a:pPr>
              <a:buFont typeface="Trebuchet MS" pitchFamily="34" charset="0"/>
              <a:buChar char="‐"/>
            </a:pPr>
            <a:r>
              <a:rPr lang="cs-CZ" dirty="0"/>
              <a:t>V mnoha případech je pro útočníka jednodušší odcizení hesla k nějakému účtu, například </a:t>
            </a:r>
            <a:r>
              <a:rPr lang="cs-CZ" dirty="0" err="1"/>
              <a:t>Facebook</a:t>
            </a:r>
            <a:r>
              <a:rPr lang="cs-CZ" dirty="0"/>
              <a:t> </a:t>
            </a:r>
            <a:r>
              <a:rPr lang="cs-CZ" dirty="0" smtClean="0"/>
              <a:t>účtu, kdy po odcizení vystupuje přímo </a:t>
            </a:r>
            <a:r>
              <a:rPr lang="cs-CZ" dirty="0"/>
              <a:t>za oběť. </a:t>
            </a: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6.3. Vyloučení </a:t>
            </a:r>
            <a:r>
              <a:rPr lang="cs-CZ" b="1" dirty="0"/>
              <a:t>a ostrakizace</a:t>
            </a:r>
            <a:endParaRPr lang="cs-CZ" dirty="0"/>
          </a:p>
          <a:p>
            <a:pPr>
              <a:buFont typeface="Trebuchet MS" pitchFamily="34" charset="0"/>
              <a:buChar char="‐"/>
            </a:pPr>
            <a:r>
              <a:rPr lang="cs-CZ" dirty="0"/>
              <a:t>Slovo ostrakizace znamená vyloučit ze společnosti, odsunout stranou či ignorovat uživatele (osobu). </a:t>
            </a:r>
            <a:endParaRPr lang="cs-CZ" dirty="0" smtClean="0"/>
          </a:p>
          <a:p>
            <a:pPr>
              <a:buFont typeface="Trebuchet MS" pitchFamily="34" charset="0"/>
              <a:buChar char="‐"/>
            </a:pPr>
            <a:r>
              <a:rPr lang="cs-CZ" dirty="0"/>
              <a:t>J</a:t>
            </a:r>
            <a:r>
              <a:rPr lang="cs-CZ" dirty="0" smtClean="0"/>
              <a:t>edná se o </a:t>
            </a:r>
            <a:r>
              <a:rPr lang="cs-CZ" dirty="0"/>
              <a:t>nějaký způsob vyloučení oběti ze skupiny, kde by měla patřit či by chtěla patřit, ale není vhodná</a:t>
            </a:r>
            <a:r>
              <a:rPr lang="cs-CZ" dirty="0" smtClean="0"/>
              <a:t>.</a:t>
            </a:r>
          </a:p>
          <a:p>
            <a:pPr>
              <a:buFont typeface="Trebuchet MS" pitchFamily="34" charset="0"/>
              <a:buChar char="‐"/>
            </a:pPr>
            <a:r>
              <a:rPr lang="cs-CZ" dirty="0" smtClean="0"/>
              <a:t>Mladí </a:t>
            </a:r>
            <a:r>
              <a:rPr lang="cs-CZ" dirty="0"/>
              <a:t>lidé </a:t>
            </a:r>
            <a:r>
              <a:rPr lang="cs-CZ" dirty="0" smtClean="0"/>
              <a:t>mají potřeby </a:t>
            </a:r>
            <a:r>
              <a:rPr lang="cs-CZ" dirty="0"/>
              <a:t>někam zapadnout, být součástí skupiny a dění kolem ní.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4359721"/>
      </p:ext>
    </p:extLst>
  </p:cSld>
  <p:clrMapOvr>
    <a:masterClrMapping/>
  </p:clrMapOvr>
</p:sld>
</file>

<file path=ppt/theme/theme1.xml><?xml version="1.0" encoding="utf-8"?>
<a:theme xmlns:a="http://schemas.openxmlformats.org/drawingml/2006/main" name="Aerodynamika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erodynamik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186</TotalTime>
  <Words>880</Words>
  <Application>Microsoft Office PowerPoint</Application>
  <PresentationFormat>Předvádění na obrazovce (4:3)</PresentationFormat>
  <Paragraphs>230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Aerodynamika</vt:lpstr>
      <vt:lpstr>KYBERŠIKANA</vt:lpstr>
      <vt:lpstr>Osnova: kyberšikanA </vt:lpstr>
      <vt:lpstr>1. úvod do problematikY </vt:lpstr>
      <vt:lpstr>2. CHARAKTERISTIKA</vt:lpstr>
      <vt:lpstr>3. DEFINICE </vt:lpstr>
      <vt:lpstr>4. Prvky  </vt:lpstr>
      <vt:lpstr>5. co není kyberšikana </vt:lpstr>
      <vt:lpstr>6. projevy  </vt:lpstr>
      <vt:lpstr>Prezentace aplikace PowerPoint</vt:lpstr>
      <vt:lpstr>Prezentace aplikace PowerPoint</vt:lpstr>
      <vt:lpstr>Prezentace aplikace PowerPoint</vt:lpstr>
      <vt:lpstr>7. MÉDIA ŠÍŘENÍ KYBERŠIKANY </vt:lpstr>
      <vt:lpstr>8. MOŽNOSTI PREVENCE</vt:lpstr>
      <vt:lpstr>9. jak se bránit při útoku  </vt:lpstr>
      <vt:lpstr>10. Minimalizace riziK </vt:lpstr>
      <vt:lpstr>11. kyberšikana a zákonY</vt:lpstr>
      <vt:lpstr>Prezentace aplikace PowerPoint</vt:lpstr>
      <vt:lpstr>12. postup obrany pro školY</vt:lpstr>
      <vt:lpstr>KONEC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KYBERŠIKANA</dc:title>
  <dc:creator>oem</dc:creator>
  <cp:lastModifiedBy>oem</cp:lastModifiedBy>
  <cp:revision>19</cp:revision>
  <dcterms:created xsi:type="dcterms:W3CDTF">2015-05-17T11:23:27Z</dcterms:created>
  <dcterms:modified xsi:type="dcterms:W3CDTF">2015-05-17T15:52:08Z</dcterms:modified>
</cp:coreProperties>
</file>