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8"/>
  </p:notesMasterIdLst>
  <p:handoutMasterIdLst>
    <p:handoutMasterId r:id="rId29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3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58" r:id="rId2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25. 5. 2016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0188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0334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6826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50875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6129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56122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6028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67062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7269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5785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245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478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56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7706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184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10991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2241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9412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2392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6073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304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25. 5. 2016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25. 5. 2016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25. 5. 2016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25. 5. 2016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25. 5. 2016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Přednáška – 1.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Integrace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Integrita databáze je omezení – pravidla konzistence, která nesmí být porušena. </a:t>
            </a:r>
          </a:p>
          <a:p>
            <a:endParaRPr lang="cs-CZ" sz="2400" dirty="0" smtClean="0"/>
          </a:p>
          <a:p>
            <a:r>
              <a:rPr lang="cs-CZ" sz="2400" dirty="0" smtClean="0"/>
              <a:t>Omezení se </a:t>
            </a:r>
            <a:r>
              <a:rPr lang="cs-CZ" sz="2400" dirty="0" smtClean="0"/>
              <a:t>vz</a:t>
            </a:r>
            <a:r>
              <a:rPr lang="cs-CZ" sz="2400" dirty="0" smtClean="0"/>
              <a:t>tahují </a:t>
            </a:r>
            <a:r>
              <a:rPr lang="cs-CZ" sz="2400" dirty="0" smtClean="0"/>
              <a:t>přímo na data nebo se týkají vztahů mezi záznamy. </a:t>
            </a:r>
          </a:p>
          <a:p>
            <a:endParaRPr lang="cs-CZ" sz="2400" dirty="0" smtClean="0"/>
          </a:p>
          <a:p>
            <a:r>
              <a:rPr lang="cs-CZ" sz="2400" dirty="0" smtClean="0"/>
              <a:t>Integrace umožňuje uživateli definovat a DBMS vynucovat integritní omezení.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25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Nezávislost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DBMS odděluje data od aplilkací.</a:t>
            </a:r>
          </a:p>
          <a:p>
            <a:endParaRPr lang="cs-CZ" sz="2400" dirty="0"/>
          </a:p>
          <a:p>
            <a:r>
              <a:rPr lang="cs-CZ" sz="2400" dirty="0" smtClean="0"/>
              <a:t>Když se změní data, aplikace mohou fungovat dál. </a:t>
            </a:r>
          </a:p>
          <a:p>
            <a:endParaRPr lang="cs-CZ" sz="2400" dirty="0"/>
          </a:p>
          <a:p>
            <a:r>
              <a:rPr lang="cs-CZ" sz="2400" dirty="0" smtClean="0"/>
              <a:t>Tímto je usnadněna údržba databázových aplikací.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8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Nevýhody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Složitost </a:t>
            </a:r>
            <a:endParaRPr lang="cs-CZ" sz="2400" dirty="0" smtClean="0"/>
          </a:p>
          <a:p>
            <a:r>
              <a:rPr lang="cs-CZ" sz="2400" dirty="0" smtClean="0"/>
              <a:t>Náklady na DBMS</a:t>
            </a:r>
          </a:p>
          <a:p>
            <a:r>
              <a:rPr lang="cs-CZ" sz="2400" dirty="0" smtClean="0"/>
              <a:t>Náklady přechodu</a:t>
            </a:r>
          </a:p>
          <a:p>
            <a:r>
              <a:rPr lang="cs-CZ" sz="2400" dirty="0" smtClean="0"/>
              <a:t>Výkon</a:t>
            </a:r>
          </a:p>
          <a:p>
            <a:r>
              <a:rPr lang="cs-CZ" sz="2400" dirty="0" smtClean="0"/>
              <a:t>Selhání databázového systému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405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Složitost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 fungování databází je potřeba složitý software.</a:t>
            </a:r>
          </a:p>
          <a:p>
            <a:endParaRPr lang="cs-CZ" sz="2400" dirty="0"/>
          </a:p>
          <a:p>
            <a:r>
              <a:rPr lang="cs-CZ" sz="2400" dirty="0" smtClean="0"/>
              <a:t>Pro správné a plné využití je potřeba, aby mu všichni jeho uživatelé </a:t>
            </a:r>
            <a:r>
              <a:rPr lang="cs-CZ" sz="2400" dirty="0" smtClean="0"/>
              <a:t>porozuměli</a:t>
            </a:r>
            <a:r>
              <a:rPr lang="cs-CZ" sz="2400" dirty="0" smtClean="0"/>
              <a:t>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50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Pořizovací náklady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závislosti na požadavcích, velké </a:t>
            </a:r>
            <a:r>
              <a:rPr lang="cs-CZ" sz="2400" dirty="0" smtClean="0"/>
              <a:t>podnikové </a:t>
            </a:r>
            <a:r>
              <a:rPr lang="cs-CZ" sz="2400" dirty="0" smtClean="0"/>
              <a:t>databázové systémy mohou být velmi finančně náročné.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80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Náklady přechodu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Náklady na pořízení nového softwarového a hardwarového zařízení mohou být někdy menší, než náklady na přesun starého DBMS na nový systém. </a:t>
            </a:r>
          </a:p>
          <a:p>
            <a:endParaRPr lang="cs-CZ" sz="2400" dirty="0"/>
          </a:p>
          <a:p>
            <a:r>
              <a:rPr lang="cs-CZ" sz="2400" dirty="0" smtClean="0"/>
              <a:t>Tento fakt je většinou důvodem proč některé firmy jsou připoputány na staré verze DBMS a nemohou přejít na modernější databázovou technologii.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855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Výkon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Při souborově orientovaném systému jsou alikace optimalizovány pro konkrétní využití – jejich běh bývá stabilní a dobrý.</a:t>
            </a:r>
          </a:p>
          <a:p>
            <a:endParaRPr lang="cs-CZ" sz="2400" dirty="0"/>
          </a:p>
          <a:p>
            <a:r>
              <a:rPr lang="cs-CZ" sz="2400" dirty="0" smtClean="0"/>
              <a:t>Oproti tomu, DBMS je napsaný univerzálně, pro více účelů.</a:t>
            </a:r>
          </a:p>
          <a:p>
            <a:endParaRPr lang="cs-CZ" sz="2400" dirty="0"/>
          </a:p>
          <a:p>
            <a:r>
              <a:rPr lang="cs-CZ" sz="2400" dirty="0" smtClean="0"/>
              <a:t>Důsledkem toho bývá, že aplikace v databázovém prostředí jsou pomalejší.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85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Selhání databázového systému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Centralizace zdrojů zvyšuje zranitelnost systému.</a:t>
            </a:r>
          </a:p>
          <a:p>
            <a:endParaRPr lang="cs-CZ" sz="2400" dirty="0"/>
          </a:p>
          <a:p>
            <a:r>
              <a:rPr lang="cs-CZ" sz="2400" dirty="0" smtClean="0"/>
              <a:t>Pokud dojde k výpadku, je nutné počítat s nedostupností dat a aplikací až do opětovného zotavení.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Systém řízení databáze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Jako zkratku z </a:t>
            </a:r>
            <a:r>
              <a:rPr lang="cs-CZ" sz="2400" dirty="0" smtClean="0"/>
              <a:t>anglického </a:t>
            </a:r>
            <a:r>
              <a:rPr lang="cs-CZ" sz="2400" dirty="0" smtClean="0"/>
              <a:t>názvu Database Management System, budeme používat označení DBMS.</a:t>
            </a:r>
          </a:p>
          <a:p>
            <a:endParaRPr lang="cs-CZ" sz="2400" dirty="0"/>
          </a:p>
          <a:p>
            <a:r>
              <a:rPr lang="cs-CZ" sz="2400" dirty="0" smtClean="0"/>
              <a:t>Úkolem tohoto systému je vytvářet, zpracovávat a spravovat databáze. </a:t>
            </a:r>
          </a:p>
          <a:p>
            <a:r>
              <a:rPr lang="cs-CZ" sz="2400" dirty="0" smtClean="0"/>
              <a:t>Nejčastěji používané systémy tohoto druhu jsou:</a:t>
            </a:r>
          </a:p>
          <a:p>
            <a:pPr lvl="1">
              <a:buFontTx/>
              <a:buChar char="-"/>
            </a:pPr>
            <a:r>
              <a:rPr lang="cs-CZ" sz="2000" dirty="0" smtClean="0"/>
              <a:t>Microsoft Acess</a:t>
            </a:r>
          </a:p>
          <a:p>
            <a:pPr lvl="1">
              <a:buFontTx/>
              <a:buChar char="-"/>
            </a:pPr>
            <a:r>
              <a:rPr lang="cs-CZ" sz="2000" dirty="0" smtClean="0"/>
              <a:t>Microsoft SQL Server</a:t>
            </a:r>
          </a:p>
          <a:p>
            <a:pPr lvl="1">
              <a:buFontTx/>
              <a:buChar char="-"/>
            </a:pPr>
            <a:r>
              <a:rPr lang="cs-CZ" sz="2000" dirty="0" smtClean="0"/>
              <a:t>MySQL od Oracle Corporation</a:t>
            </a:r>
          </a:p>
          <a:p>
            <a:pPr lvl="1">
              <a:buFontTx/>
              <a:buChar char="-"/>
            </a:pPr>
            <a:r>
              <a:rPr lang="cs-CZ" sz="2000" dirty="0" smtClean="0"/>
              <a:t>Oracle Database od Oracle Corporation</a:t>
            </a:r>
          </a:p>
          <a:p>
            <a:pPr lvl="1">
              <a:buFontTx/>
              <a:buChar char="-"/>
            </a:pPr>
            <a:r>
              <a:rPr lang="cs-CZ" sz="2000" dirty="0" smtClean="0"/>
              <a:t>DB2 od společnosti IBM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72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Základní pojmy z databází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Tabulky</a:t>
            </a:r>
          </a:p>
          <a:p>
            <a:r>
              <a:rPr lang="cs-CZ" sz="2400" dirty="0" smtClean="0"/>
              <a:t>Entita</a:t>
            </a:r>
          </a:p>
          <a:p>
            <a:r>
              <a:rPr lang="cs-CZ" sz="2400" dirty="0" smtClean="0"/>
              <a:t>Atributy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7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přednášky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Úvod do databázových systémů</a:t>
            </a:r>
          </a:p>
          <a:p>
            <a:r>
              <a:rPr lang="cs-CZ" sz="2400" dirty="0" smtClean="0"/>
              <a:t>Základní pojmy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Tabulka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Tabulky jsou v databázích používány k ukládání a organizování dat.</a:t>
            </a:r>
          </a:p>
          <a:p>
            <a:endParaRPr lang="cs-CZ" sz="2400" dirty="0"/>
          </a:p>
          <a:p>
            <a:r>
              <a:rPr lang="cs-CZ" sz="2400" dirty="0" smtClean="0"/>
              <a:t>Tabulka obsahuje sloupce a řádky. </a:t>
            </a:r>
          </a:p>
          <a:p>
            <a:endParaRPr lang="cs-CZ" sz="2400" dirty="0"/>
          </a:p>
          <a:p>
            <a:r>
              <a:rPr lang="cs-CZ" sz="2400" dirty="0" smtClean="0"/>
              <a:t>Každý sloupec má nějaký datový typ, který definuje, v jakém formátu jsou data, uložená v tomto sloupci.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396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Entita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Entity jsou objekty z reálného světa – zákazníci, zaměstnanci, výrobky...</a:t>
            </a:r>
          </a:p>
          <a:p>
            <a:endParaRPr lang="cs-CZ" sz="2400" dirty="0"/>
          </a:p>
          <a:p>
            <a:r>
              <a:rPr lang="cs-CZ" sz="2400" dirty="0" smtClean="0"/>
              <a:t>V databázich slouží entity k logickému oddělení dat.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46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Atributy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Atribut je vlastnost entity.</a:t>
            </a:r>
          </a:p>
          <a:p>
            <a:endParaRPr lang="cs-CZ" sz="2400" dirty="0"/>
          </a:p>
          <a:p>
            <a:r>
              <a:rPr lang="cs-CZ" sz="2400" dirty="0" smtClean="0"/>
              <a:t>Např. entita </a:t>
            </a:r>
            <a:r>
              <a:rPr lang="cs-CZ" sz="2400" i="1" dirty="0" smtClean="0"/>
              <a:t>Zaměstnanec</a:t>
            </a:r>
            <a:r>
              <a:rPr lang="cs-CZ" sz="2400" dirty="0" smtClean="0"/>
              <a:t> má atributy: </a:t>
            </a:r>
            <a:r>
              <a:rPr lang="cs-CZ" sz="2400" i="1" dirty="0" smtClean="0"/>
              <a:t>Jméno, Příjmení, Plat zaměstnance,</a:t>
            </a:r>
            <a:r>
              <a:rPr lang="cs-CZ" sz="2400" dirty="0" smtClean="0"/>
              <a:t> apod.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2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Tabulka, Entita, Atributy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graphicFrame>
        <p:nvGraphicFramePr>
          <p:cNvPr id="3" name="Zástupný symbol pro obsah 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78562890"/>
              </p:ext>
            </p:extLst>
          </p:nvPr>
        </p:nvGraphicFramePr>
        <p:xfrm>
          <a:off x="872489" y="2375233"/>
          <a:ext cx="7886700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340"/>
                <a:gridCol w="1577340"/>
                <a:gridCol w="1688731"/>
                <a:gridCol w="1636776"/>
                <a:gridCol w="1406513"/>
              </a:tblGrid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cs-CZ" sz="1400" dirty="0" err="1" smtClean="0">
                          <a:latin typeface="+mn-lt"/>
                        </a:rPr>
                        <a:t>Id_Zákazníka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400" dirty="0" err="1" smtClean="0">
                          <a:latin typeface="+mn-lt"/>
                        </a:rPr>
                        <a:t>Jméno_Zákazníka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400" dirty="0" err="1" smtClean="0">
                          <a:latin typeface="+mn-lt"/>
                        </a:rPr>
                        <a:t>Příjmení</a:t>
                      </a:r>
                      <a:r>
                        <a:rPr lang="cs-CZ" sz="1400" baseline="0" dirty="0" err="1" smtClean="0">
                          <a:latin typeface="+mn-lt"/>
                        </a:rPr>
                        <a:t>_Zákazníka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Email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Město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1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Vladislav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Blahuta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Vladislav@Blahuta.cz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Brno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2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Saskie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Krobotová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Saskie@Krobotova.cz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Praha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3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Marta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Langrová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Marta@Langrova.cz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Ostrava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18160">
                <a:tc>
                  <a:txBody>
                    <a:bodyPr/>
                    <a:lstStyle/>
                    <a:p>
                      <a:pPr algn="l"/>
                      <a:r>
                        <a:rPr lang="cs-CZ" sz="1400" dirty="0" smtClean="0">
                          <a:latin typeface="+mn-lt"/>
                        </a:rPr>
                        <a:t>4</a:t>
                      </a:r>
                      <a:endParaRPr lang="cs-CZ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Bořivoj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Otruba</a:t>
                      </a:r>
                      <a:endParaRPr lang="cs-CZ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Borivoj@Otruba.cz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Praha</a:t>
                      </a:r>
                      <a:endParaRPr lang="cs-CZ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/>
          <p:cNvSpPr txBox="1"/>
          <p:nvPr/>
        </p:nvSpPr>
        <p:spPr>
          <a:xfrm>
            <a:off x="872489" y="1325880"/>
            <a:ext cx="7713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Vidíme typickou databázovou tabulku s názvem </a:t>
            </a:r>
            <a:r>
              <a:rPr lang="cs-CZ" sz="2000" i="1" dirty="0" smtClean="0"/>
              <a:t>Zákazníci.</a:t>
            </a:r>
          </a:p>
          <a:p>
            <a:r>
              <a:rPr lang="cs-CZ" sz="2000" dirty="0" smtClean="0"/>
              <a:t>Zákazníci mají atributy: </a:t>
            </a:r>
            <a:r>
              <a:rPr lang="cs-CZ" sz="2000" i="1" dirty="0" err="1" smtClean="0"/>
              <a:t>Id_zákazníka</a:t>
            </a:r>
            <a:r>
              <a:rPr lang="cs-CZ" sz="2000" i="1" dirty="0" smtClean="0"/>
              <a:t>, </a:t>
            </a:r>
            <a:r>
              <a:rPr lang="cs-CZ" sz="2000" i="1" dirty="0" err="1" smtClean="0"/>
              <a:t>Jméno_Zákazníka</a:t>
            </a:r>
            <a:r>
              <a:rPr lang="cs-CZ" sz="2000" i="1" dirty="0" smtClean="0"/>
              <a:t>, 				          </a:t>
            </a:r>
            <a:r>
              <a:rPr lang="cs-CZ" sz="2000" i="1" dirty="0" err="1" smtClean="0"/>
              <a:t>Příjmení_Zákazníka</a:t>
            </a:r>
            <a:r>
              <a:rPr lang="cs-CZ" sz="2000" i="1" dirty="0" smtClean="0"/>
              <a:t>, Email, Město</a:t>
            </a:r>
            <a:endParaRPr lang="cs-CZ" sz="2000" i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872488" y="5043281"/>
            <a:ext cx="7713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Tabulka zároveň představuje </a:t>
            </a:r>
            <a:r>
              <a:rPr lang="cs-CZ" sz="2000" i="1" dirty="0" smtClean="0"/>
              <a:t>Entitu Zákazníci.</a:t>
            </a:r>
            <a:endParaRPr lang="cs-CZ" sz="2000" dirty="0" smtClean="0"/>
          </a:p>
          <a:p>
            <a:r>
              <a:rPr lang="cs-CZ" sz="2000" dirty="0" smtClean="0"/>
              <a:t>Další Entita by mohla být například Zaměstnanci, nebo výrobky.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219309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Organizační záležitosti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*Doplní vyučující*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Doporučená literatura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*Doplní vyučující*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Co je databázový systém?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Databáze je jedno velké úložiště dat, které může být dostupné pro mnoho uživatelů. </a:t>
            </a:r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Sdílená kolekce logicky souvisejících dat.</a:t>
            </a:r>
          </a:p>
          <a:p>
            <a:endParaRPr lang="cs-CZ" sz="2400" dirty="0"/>
          </a:p>
          <a:p>
            <a:r>
              <a:rPr lang="cs-CZ" sz="2400" dirty="0" smtClean="0"/>
              <a:t>Sdílená integrovaná struktura, která slouží k ukládání dat koncových uživatelů a metadat (dat, která slouží k fungování databáze).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71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Výhody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Kontrola duplicity dat</a:t>
            </a:r>
          </a:p>
          <a:p>
            <a:r>
              <a:rPr lang="cs-CZ" sz="2400" dirty="0" smtClean="0"/>
              <a:t>Konzistence dat</a:t>
            </a:r>
          </a:p>
          <a:p>
            <a:r>
              <a:rPr lang="cs-CZ" sz="2400" dirty="0" smtClean="0"/>
              <a:t>Sdílení dat</a:t>
            </a:r>
          </a:p>
          <a:p>
            <a:r>
              <a:rPr lang="cs-CZ" sz="2400" dirty="0" smtClean="0"/>
              <a:t>Integrace dat</a:t>
            </a:r>
          </a:p>
          <a:p>
            <a:r>
              <a:rPr lang="cs-CZ" sz="2400" dirty="0" smtClean="0"/>
              <a:t>Nezávislost dat</a:t>
            </a:r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10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Kontrola duplicity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Databázový systém eliminuje redundanci – duplicitu dat.</a:t>
            </a:r>
          </a:p>
          <a:p>
            <a:endParaRPr lang="cs-CZ" sz="2400" dirty="0"/>
          </a:p>
          <a:p>
            <a:r>
              <a:rPr lang="cs-CZ" sz="2400" dirty="0" smtClean="0"/>
              <a:t>Duplicitu nelze odstranit úplně – některé položky je potřebné duplikovat kvůli modelování relací mezi daty. </a:t>
            </a:r>
            <a:r>
              <a:rPr lang="cs-CZ" sz="2400" dirty="0" smtClean="0"/>
              <a:t>         V </a:t>
            </a:r>
            <a:r>
              <a:rPr lang="cs-CZ" sz="2400" dirty="0" smtClean="0"/>
              <a:t>těchto případech hovoříme o kontrolované duplicitě dat.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Konzistence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Nekonzistence dat nastane, když se data, která by měla mít stejnou hodnotu, objeví na více místech, s různými hodnotami. </a:t>
            </a:r>
          </a:p>
          <a:p>
            <a:endParaRPr lang="cs-CZ" sz="2400" dirty="0"/>
          </a:p>
          <a:p>
            <a:r>
              <a:rPr lang="cs-CZ" sz="2400" dirty="0" smtClean="0"/>
              <a:t>Nekonzistenci dat lze předejít tím, že omezíme duplicitu.</a:t>
            </a:r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Pokud dojde k duplicitě dat, je nutné zajistit, aby všechny kopie byly udržovány se stejnou hodnotou – konzistentní.</a:t>
            </a:r>
          </a:p>
          <a:p>
            <a:endParaRPr lang="cs-CZ" sz="2400" dirty="0"/>
          </a:p>
          <a:p>
            <a:r>
              <a:rPr lang="cs-CZ" sz="2400" dirty="0" smtClean="0"/>
              <a:t>Bohužel mnoho současných DBMS automaticky neudržuje konzistenci dat.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08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Sdílení dat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Pokud v podniku využíváme souborově orientovaný přístup, soubory patří vlastníkům, kteří je mají uložené na vlastních PC.</a:t>
            </a:r>
          </a:p>
          <a:p>
            <a:endParaRPr lang="cs-CZ" sz="2400" dirty="0"/>
          </a:p>
          <a:p>
            <a:r>
              <a:rPr lang="cs-CZ" sz="2400" dirty="0" smtClean="0"/>
              <a:t>Přístup k takovým souborům může být pro ostatní složitý nebo i nemožný. </a:t>
            </a:r>
          </a:p>
          <a:p>
            <a:endParaRPr lang="cs-CZ" sz="2400" dirty="0"/>
          </a:p>
          <a:p>
            <a:r>
              <a:rPr lang="cs-CZ" sz="2400" dirty="0" smtClean="0"/>
              <a:t>Při použití databáze, ve které jsou data uložena, lze nejen data sdílet, ale i jednoduše řídit přístup k datům ostatním uživatelům.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64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</TotalTime>
  <Words>783</Words>
  <Application>Microsoft Office PowerPoint</Application>
  <PresentationFormat>Předvádění na obrazovce (4:3)</PresentationFormat>
  <Paragraphs>205</Paragraphs>
  <Slides>24</Slides>
  <Notes>23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24</vt:i4>
      </vt:variant>
    </vt:vector>
  </HeadingPairs>
  <TitlesOfParts>
    <vt:vector size="30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přednášky</vt:lpstr>
      <vt:lpstr>Organizační záležitosti</vt:lpstr>
      <vt:lpstr>Doporučená literatura</vt:lpstr>
      <vt:lpstr>Co je databázový systém?</vt:lpstr>
      <vt:lpstr>Výhody</vt:lpstr>
      <vt:lpstr>Kontrola duplicity dat</vt:lpstr>
      <vt:lpstr>Konzistence dat</vt:lpstr>
      <vt:lpstr>Sdílení dat</vt:lpstr>
      <vt:lpstr>Integrace dat</vt:lpstr>
      <vt:lpstr>Nezávislost dat</vt:lpstr>
      <vt:lpstr>Nevýhody</vt:lpstr>
      <vt:lpstr>Složitost</vt:lpstr>
      <vt:lpstr>Pořizovací náklady</vt:lpstr>
      <vt:lpstr>Náklady přechodu</vt:lpstr>
      <vt:lpstr>Výkon</vt:lpstr>
      <vt:lpstr>Selhání databázového systému</vt:lpstr>
      <vt:lpstr>Systém řízení databáze</vt:lpstr>
      <vt:lpstr>Základní pojmy z databází</vt:lpstr>
      <vt:lpstr>Tabulka</vt:lpstr>
      <vt:lpstr>Entita</vt:lpstr>
      <vt:lpstr>Atributy</vt:lpstr>
      <vt:lpstr>Tabulka, Entita, Atributy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23</cp:revision>
  <dcterms:created xsi:type="dcterms:W3CDTF">2016-05-19T05:41:03Z</dcterms:created>
  <dcterms:modified xsi:type="dcterms:W3CDTF">2016-05-25T17:34:20Z</dcterms:modified>
</cp:coreProperties>
</file>