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29"/>
  </p:notesMasterIdLst>
  <p:handoutMasterIdLst>
    <p:handoutMasterId r:id="rId30"/>
  </p:handoutMasterIdLst>
  <p:sldIdLst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58" r:id="rId2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1" autoAdjust="0"/>
    <p:restoredTop sz="94660"/>
  </p:normalViewPr>
  <p:slideViewPr>
    <p:cSldViewPr snapToGrid="0">
      <p:cViewPr varScale="1">
        <p:scale>
          <a:sx n="94" d="100"/>
          <a:sy n="94" d="100"/>
        </p:scale>
        <p:origin x="93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26.5.2016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26.5.2016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5925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0359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79538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16535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90943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67920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40989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02438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1631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1043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245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86887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87048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0069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65466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184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0991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2241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0334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9412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8090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9342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26.5.2016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26.5.2016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26.5.2016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26.5.2016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26.5.2016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26.5.2016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26.5.2016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26.5.2016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26.5.2016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26.5.2016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26.5.2016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tmp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tmp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tmp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tm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tmp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Přednáška – 9.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Logické operátory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graphicFrame>
        <p:nvGraphicFramePr>
          <p:cNvPr id="3" name="Content Placeholder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50826637"/>
              </p:ext>
            </p:extLst>
          </p:nvPr>
        </p:nvGraphicFramePr>
        <p:xfrm>
          <a:off x="1616529" y="1121663"/>
          <a:ext cx="5551714" cy="5034886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775225"/>
                <a:gridCol w="2776489"/>
              </a:tblGrid>
              <a:tr h="26499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Operátor</a:t>
                      </a:r>
                      <a:endParaRPr lang="cs-CZ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Popis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</a:tr>
              <a:tr h="5299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ALL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Vrátí TRUE, pokud všechny prvky z množiny jsou pravdivé.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</a:tr>
              <a:tr h="5299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AND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Vrátí TRUE, pokud oba logické výrazy jsou pravdivé.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</a:tr>
              <a:tr h="5299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ANY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Vrátí TRUE, pokud alespoň jeden prvek z množiny je pravdivý.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</a:tr>
              <a:tr h="26499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BETWEEN</a:t>
                      </a:r>
                      <a:endParaRPr lang="cs-CZ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V rozmezí.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</a:tr>
              <a:tr h="26499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EXISTS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Pokud existuje.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</a:tr>
              <a:tr h="5299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IN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Vrátí TRUE, pokud se operátor nachází v seznamu výrazů.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</a:tr>
              <a:tr h="5299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LIKE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Vrátí TRUE, pokud se výraz shoduje s maskou. 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</a:tr>
              <a:tr h="5299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NOT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Obrátí hodnotu jakéhokoliv bool výrazu nebo operátoru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</a:tr>
              <a:tr h="5299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OR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Vrátí TRUE, pokud je některá z podmínek splněna. </a:t>
                      </a:r>
                      <a:endParaRPr lang="cs-CZ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</a:tr>
              <a:tr h="52998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SOME</a:t>
                      </a:r>
                      <a:endParaRPr lang="cs-CZ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Vrátí TRUE, pokud některé z množiny porovnávání jsou pravdivé.</a:t>
                      </a:r>
                      <a:endParaRPr lang="cs-CZ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824" marR="59824" marT="0" marB="0"/>
                </a:tc>
              </a:tr>
            </a:tbl>
          </a:graphicData>
        </a:graphic>
      </p:graphicFrame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59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Filtrace znakových dat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Použijeme vyhledávací podmínku LIKE / NOT LIKE</a:t>
            </a:r>
          </a:p>
          <a:p>
            <a:endParaRPr lang="cs-CZ" dirty="0"/>
          </a:p>
          <a:p>
            <a:r>
              <a:rPr lang="cs-CZ" dirty="0" smtClean="0"/>
              <a:t>Pro zadání toho, co chceme vyhledávat slouží následující znaky: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86176"/>
              </p:ext>
            </p:extLst>
          </p:nvPr>
        </p:nvGraphicFramePr>
        <p:xfrm>
          <a:off x="1569311" y="2486688"/>
          <a:ext cx="6007145" cy="3635124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341815"/>
                <a:gridCol w="1659527"/>
                <a:gridCol w="2005803"/>
              </a:tblGrid>
              <a:tr h="18900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Zápis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Význam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Příklad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291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% (procento)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Libovolný znak, včetně mezery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‚D%‘ pro řetězec začínající písmenem D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291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_ (podtržítko)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Pro jeden znak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‚_D%‘ řetězec, kde druhé písmeno je D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291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[&lt;seznam znaků&gt;]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Jeden znak z řetězce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‚[AC]%‘ řetězec, kde první písmenko je A nebo C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9291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[&lt;rozsah znaků&gt;]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Jeden znak z rozsahu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‚[0-9]‘ řetězec, kde první znak je číslice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060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[^&lt;rozsah nebo seznam znaků&gt;]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Jeden znak, který není v řetězci nebo v rozsahu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‚[^0-9]%‘ řetězec, kde první znak není číslo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276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Řazení sloupců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K řazení využíváme příkaz ORDER BY, řadit lze vzestupně (ASC), nebo sestupně (DESC) podle libovolného sloupce.</a:t>
            </a:r>
          </a:p>
          <a:p>
            <a:endParaRPr lang="cs-CZ" dirty="0"/>
          </a:p>
          <a:p>
            <a:r>
              <a:rPr lang="cs-CZ" dirty="0" smtClean="0"/>
              <a:t>Řazení vzepstupně (0-999)</a:t>
            </a:r>
            <a:br>
              <a:rPr lang="cs-CZ" dirty="0" smtClean="0"/>
            </a:b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Řazení sestupně 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90862" y="2938506"/>
            <a:ext cx="2983366" cy="76807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SELECT * FROM nazevTabulky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ORDER BY sloupec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090862" y="4819363"/>
            <a:ext cx="2983366" cy="8817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SELECT * FROM nazev Tabulky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ORDER BY sloupec DESC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99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Having vs Where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Oboje slouží pro omezení výstupu</a:t>
            </a:r>
          </a:p>
          <a:p>
            <a:endParaRPr lang="cs-CZ" dirty="0"/>
          </a:p>
          <a:p>
            <a:r>
              <a:rPr lang="cs-CZ" dirty="0" smtClean="0"/>
              <a:t>Rozdíl mezi nimi:</a:t>
            </a:r>
          </a:p>
          <a:p>
            <a:pPr lvl="1"/>
            <a:r>
              <a:rPr lang="cs-CZ" dirty="0" smtClean="0"/>
              <a:t>WHERE – aplikujeme na řádky před seskupením</a:t>
            </a:r>
          </a:p>
          <a:p>
            <a:pPr lvl="1"/>
            <a:r>
              <a:rPr lang="cs-CZ" dirty="0" smtClean="0"/>
              <a:t>HAVING  - aplikujeme na již seskupené řádky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347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Spojování 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Když se v dotazu odkazujeme na data, která jsou uložena ve více tabulkách, je nutné využít příkazu JOIN.</a:t>
            </a:r>
          </a:p>
          <a:p>
            <a:endParaRPr lang="cs-CZ" dirty="0"/>
          </a:p>
          <a:p>
            <a:r>
              <a:rPr lang="cs-CZ" dirty="0" smtClean="0"/>
              <a:t>T-SQL podporuje tři typy spojení – křížové, vnitřní vnější.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77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Křížové spojení – Cross Join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Content Placeholder 14"/>
          <p:cNvPicPr>
            <a:picLocks noGrp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591" y="1198912"/>
            <a:ext cx="3398815" cy="35436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9714" y="4890407"/>
            <a:ext cx="78985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Na obrázku můžeme vidět výsledek CROSS JOINU – je vrácena tabulka o 12 řádcích</a:t>
            </a:r>
          </a:p>
          <a:p>
            <a:r>
              <a:rPr lang="cs-CZ" dirty="0" smtClean="0"/>
              <a:t>obsahující kombinaci každého řádku z Left Table s každým řádkem Right Table. </a:t>
            </a:r>
          </a:p>
        </p:txBody>
      </p:sp>
    </p:spTree>
    <p:extLst>
      <p:ext uri="{BB962C8B-B14F-4D97-AF65-F5344CB8AC3E}">
        <p14:creationId xmlns:p14="http://schemas.microsoft.com/office/powerpoint/2010/main" val="368671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Vnitřní spojení – Inner Join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Content Placeholder 16"/>
          <p:cNvPicPr>
            <a:picLocks noGrp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431" y="1198912"/>
            <a:ext cx="2956816" cy="36807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9035" y="4855045"/>
            <a:ext cx="76336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 tomto případě písmena v Left Table označují PRIMARY KEY a hodnoty v Right table FOREIGN KEY. </a:t>
            </a:r>
          </a:p>
          <a:p>
            <a:endParaRPr lang="cs-CZ" dirty="0" smtClean="0"/>
          </a:p>
          <a:p>
            <a:r>
              <a:rPr lang="cs-CZ" dirty="0" smtClean="0"/>
              <a:t>Vidíme, že PRIMARY KEY je jedinečný a může odpovídat více FOREIGN klíčům.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6870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Vnější spojení – Outer Join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Pomocí vnějšího spojení můžeme dostat všechny řádky z jedné, nebo obou stran.</a:t>
            </a:r>
          </a:p>
          <a:p>
            <a:endParaRPr lang="cs-CZ" dirty="0"/>
          </a:p>
          <a:p>
            <a:r>
              <a:rPr lang="cs-CZ" dirty="0" smtClean="0"/>
              <a:t>Rozlišujeme tři varianty:</a:t>
            </a:r>
          </a:p>
          <a:p>
            <a:pPr lvl="1"/>
            <a:r>
              <a:rPr lang="cs-CZ" dirty="0" smtClean="0"/>
              <a:t>LEFT OUTER JOIN</a:t>
            </a:r>
          </a:p>
          <a:p>
            <a:pPr lvl="1"/>
            <a:r>
              <a:rPr lang="cs-CZ" dirty="0" smtClean="0"/>
              <a:t>RIGHT OUTER JOIN</a:t>
            </a:r>
          </a:p>
          <a:p>
            <a:pPr lvl="1"/>
            <a:r>
              <a:rPr lang="cs-CZ" dirty="0" smtClean="0"/>
              <a:t>FULL OUTER JOIN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75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Left Outer Join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Content Placeholder 16"/>
          <p:cNvPicPr>
            <a:picLocks noGrp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729" y="1121664"/>
            <a:ext cx="3002540" cy="40465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2464" y="5177032"/>
            <a:ext cx="8286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Při volání Left Outer Join říkáme, že chceme zachovat levou tabulku – budou vráceny</a:t>
            </a:r>
            <a:r>
              <a:rPr lang="cs-CZ" dirty="0"/>
              <a:t> </a:t>
            </a:r>
            <a:r>
              <a:rPr lang="cs-CZ" dirty="0" smtClean="0"/>
              <a:t>všechny řádky z levé tabulky, včetně těch co neobsahují žádnou vazbu z pravou tabulkou.</a:t>
            </a:r>
          </a:p>
        </p:txBody>
      </p:sp>
    </p:spTree>
    <p:extLst>
      <p:ext uri="{BB962C8B-B14F-4D97-AF65-F5344CB8AC3E}">
        <p14:creationId xmlns:p14="http://schemas.microsoft.com/office/powerpoint/2010/main" val="12789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Rigth Outer Join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Content Placeholder 16"/>
          <p:cNvPicPr>
            <a:picLocks noGrp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246" y="1198912"/>
            <a:ext cx="3063505" cy="39627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47057" y="5322508"/>
            <a:ext cx="7494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Zachováváme pravou tabulku – budou vráceny všechny řádky z pravé tabulky, </a:t>
            </a:r>
          </a:p>
          <a:p>
            <a:r>
              <a:rPr lang="cs-CZ" dirty="0" smtClean="0"/>
              <a:t>včetně těch, co neobsahují žádou vazbu s levou tabulkou.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8977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přednášky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Příkazy jazyka SQL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Full Outer Join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Content Placeholder 14"/>
          <p:cNvPicPr>
            <a:picLocks noGrp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493" y="1198912"/>
            <a:ext cx="3291012" cy="4546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81152" y="5707435"/>
            <a:ext cx="4939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Zachovává obě strany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0326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Spojování tabulek pomocí UNION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Příkaz UNION sjednotí dva dotazy a vrátí výsledek bez duplicitních hodnot.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533" y="2217475"/>
            <a:ext cx="3270932" cy="258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0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UNION ALL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Také sjednotí dva dotazy, ale výsledek vrátí včetně duplicitních hodnot.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122" y="2145483"/>
            <a:ext cx="3353754" cy="225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30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INTERSECT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Pokud se objeví řádek alespoň jednou ve výsledku prvního dotazu a nejméně jednou ve výsledku druhého dotazu, objeví se jednou jako výsledek příkazu INTERSECT.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642" y="2589416"/>
            <a:ext cx="2694714" cy="207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4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EXCEPT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Příkaz Except provede rozdíl mezi dvěma dotazy – vrátí odlišné řádky.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640" y="2055675"/>
            <a:ext cx="2862718" cy="232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93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Práce s databází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Vytvoření databáze: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Smazání databáze: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929889" y="1807259"/>
            <a:ext cx="3771900" cy="4961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CREATE DATABASE nazevDatabaze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2929889" y="3431540"/>
            <a:ext cx="3771900" cy="4673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DROP DATABASE nazevDatabaze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77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Práce s tabulkami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Vytvoření tabulky</a:t>
            </a:r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Smazání tabulky</a:t>
            </a:r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Přidání sloupce tabulky</a:t>
            </a:r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Odebrání sloupce tabulky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 pole 2"/>
          <p:cNvSpPr txBox="1">
            <a:spLocks noChangeArrowheads="1"/>
          </p:cNvSpPr>
          <p:nvPr/>
        </p:nvSpPr>
        <p:spPr bwMode="auto">
          <a:xfrm>
            <a:off x="1742534" y="1756354"/>
            <a:ext cx="6146610" cy="48998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CREATE TABLE nazevTabulky </a:t>
            </a:r>
            <a:r>
              <a:rPr lang="cs-CZ" sz="1600" dirty="0" smtClean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(</a:t>
            </a:r>
            <a:r>
              <a:rPr lang="cs-CZ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cs-CZ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definice jednotlivých sloupců  </a:t>
            </a:r>
            <a:r>
              <a:rPr lang="cs-CZ" sz="1600" dirty="0" smtClean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);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sp>
        <p:nvSpPr>
          <p:cNvPr id="17" name="Textové pole 2"/>
          <p:cNvSpPr txBox="1">
            <a:spLocks noChangeArrowheads="1"/>
          </p:cNvSpPr>
          <p:nvPr/>
        </p:nvSpPr>
        <p:spPr bwMode="auto">
          <a:xfrm>
            <a:off x="3234688" y="2873453"/>
            <a:ext cx="3162301" cy="42322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DROP TABLE nazevTabulky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3138802" y="4054640"/>
            <a:ext cx="3439797" cy="7459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ALTER TABLE nazevTabulky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ADD nazevSloupce datovýTyp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3178490" y="5177663"/>
            <a:ext cx="3274696" cy="73834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ALTER TABLE nazevTabulky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DROP COLUMN nazevSloupce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5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Práce s tabulkami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Vložení dat do tabulky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Smazání dat z tabulky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Editace hodnot v tabulce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 pole 2"/>
          <p:cNvSpPr txBox="1">
            <a:spLocks noChangeArrowheads="1"/>
          </p:cNvSpPr>
          <p:nvPr/>
        </p:nvSpPr>
        <p:spPr bwMode="auto">
          <a:xfrm>
            <a:off x="2121851" y="1647246"/>
            <a:ext cx="4913949" cy="80385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INSERT INTO jmenoTabulky [seznamSloupcu]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VALUES (Data)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2297111" y="3288323"/>
            <a:ext cx="4563428" cy="9985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DELETE nazevSloupce FROM nazevTabulky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WHERE vyhledavaciPodminka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2596990" y="5244090"/>
            <a:ext cx="3968910" cy="78049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UPDATE nazevTabulky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SET jmenoSloupce = datovaHodnota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71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Výběrové dotazy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Nejjednodužší výběrový dotaz ss skládá ze dvou klíčových slov:</a:t>
            </a:r>
          </a:p>
          <a:p>
            <a:pPr lvl="1"/>
            <a:r>
              <a:rPr lang="cs-CZ" sz="2000" dirty="0" smtClean="0"/>
              <a:t>SELECT</a:t>
            </a:r>
          </a:p>
          <a:p>
            <a:pPr lvl="1"/>
            <a:r>
              <a:rPr lang="cs-CZ" sz="2000" dirty="0" smtClean="0"/>
              <a:t>FROM</a:t>
            </a:r>
          </a:p>
          <a:p>
            <a:pPr lvl="1"/>
            <a:endParaRPr lang="cs-CZ" sz="2000" dirty="0" smtClean="0"/>
          </a:p>
          <a:p>
            <a:pPr lvl="1"/>
            <a:endParaRPr lang="cs-CZ" sz="2000" dirty="0" smtClean="0"/>
          </a:p>
          <a:p>
            <a:r>
              <a:rPr lang="cs-CZ" sz="2400" dirty="0" smtClean="0"/>
              <a:t>Pokud chceme vybírat jen některá data, nutno přidat klíčové slovo WHERE, za kterým následuje vyhledávací podmínka.</a:t>
            </a:r>
          </a:p>
          <a:p>
            <a:pPr lvl="1"/>
            <a:r>
              <a:rPr lang="cs-CZ" sz="2000" dirty="0" smtClean="0"/>
              <a:t>SELECT</a:t>
            </a:r>
          </a:p>
          <a:p>
            <a:pPr lvl="1"/>
            <a:r>
              <a:rPr lang="cs-CZ" sz="2000" dirty="0" smtClean="0"/>
              <a:t>FROM</a:t>
            </a:r>
          </a:p>
          <a:p>
            <a:pPr lvl="1"/>
            <a:r>
              <a:rPr lang="cs-CZ" sz="2000" dirty="0" smtClean="0"/>
              <a:t>WHERE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10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Výběrové dotazy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Nejjednodužší výběrový dotaz: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Za </a:t>
            </a:r>
            <a:r>
              <a:rPr lang="cs-CZ" sz="2400" i="1" dirty="0" smtClean="0"/>
              <a:t>vyraz</a:t>
            </a:r>
            <a:r>
              <a:rPr lang="cs-CZ" sz="2400" dirty="0" smtClean="0"/>
              <a:t> můžeme dosadit jména sloupců oddělená čárkou, nebo v případě že chceme vypsat vše, dosadíme *</a:t>
            </a:r>
            <a:endParaRPr lang="cs-CZ" sz="2400" i="1" dirty="0" smtClean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 pole 2"/>
          <p:cNvSpPr txBox="1">
            <a:spLocks noChangeArrowheads="1"/>
          </p:cNvSpPr>
          <p:nvPr/>
        </p:nvSpPr>
        <p:spPr bwMode="auto">
          <a:xfrm>
            <a:off x="2687318" y="1686323"/>
            <a:ext cx="3769361" cy="46096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SELECT vyraz FROM nazevTabulky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05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Výběrové dotazy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Konstrukce dotazu s omezením WHERE: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Za omezení můžeme dosadit různé operátory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ové pole 2"/>
          <p:cNvSpPr txBox="1">
            <a:spLocks noChangeArrowheads="1"/>
          </p:cNvSpPr>
          <p:nvPr/>
        </p:nvSpPr>
        <p:spPr bwMode="auto">
          <a:xfrm>
            <a:off x="1829909" y="1916804"/>
            <a:ext cx="5484179" cy="4788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SELECT vyraz FROM nazevTabulky WHERE omezeni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5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Porovnávací opetátory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graphicFrame>
        <p:nvGraphicFramePr>
          <p:cNvPr id="3" name="Content Placeholder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53627309"/>
              </p:ext>
            </p:extLst>
          </p:nvPr>
        </p:nvGraphicFramePr>
        <p:xfrm>
          <a:off x="1126671" y="1347105"/>
          <a:ext cx="6662058" cy="3845380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329511"/>
                <a:gridCol w="3332547"/>
              </a:tblGrid>
              <a:tr h="3845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Operátor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Popis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45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=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Rovná se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45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&gt; 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Větší než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45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&lt; 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Menší než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45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&gt;=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Větší rovno než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45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&lt;=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Menší rovno než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45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&lt;&gt; 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Není rovno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45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!=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Není rovno (není standardem ISO)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45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!&lt;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Není menší než (není standardem ISO)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45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!&gt;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Není větší než (není standardem ISO)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89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</TotalTime>
  <Words>874</Words>
  <Application>Microsoft Office PowerPoint</Application>
  <PresentationFormat>On-screen Show (4:3)</PresentationFormat>
  <Paragraphs>263</Paragraphs>
  <Slides>25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Calibri</vt:lpstr>
      <vt:lpstr>Calibri Light</vt:lpstr>
      <vt:lpstr>Times New Roman</vt:lpstr>
      <vt:lpstr>Verdana</vt:lpstr>
      <vt:lpstr>Wingdings 2</vt:lpstr>
      <vt:lpstr>HDOfficeLightV0</vt:lpstr>
      <vt:lpstr>1_HDOfficeLightV0</vt:lpstr>
      <vt:lpstr>2_HDOfficeLightV0</vt:lpstr>
      <vt:lpstr>Databázové systémy</vt:lpstr>
      <vt:lpstr>Obsah přednášky</vt:lpstr>
      <vt:lpstr>Práce s databází</vt:lpstr>
      <vt:lpstr>Práce s tabulkami</vt:lpstr>
      <vt:lpstr>Práce s tabulkami</vt:lpstr>
      <vt:lpstr>Výběrové dotazy</vt:lpstr>
      <vt:lpstr>Výběrové dotazy</vt:lpstr>
      <vt:lpstr>Výběrové dotazy</vt:lpstr>
      <vt:lpstr>Porovnávací opetátory</vt:lpstr>
      <vt:lpstr>Logické operátory</vt:lpstr>
      <vt:lpstr>Filtrace znakových dat</vt:lpstr>
      <vt:lpstr>Řazení sloupců</vt:lpstr>
      <vt:lpstr>Having vs Where</vt:lpstr>
      <vt:lpstr>Spojování tabulek</vt:lpstr>
      <vt:lpstr>Křížové spojení – Cross Join</vt:lpstr>
      <vt:lpstr>Vnitřní spojení – Inner Join</vt:lpstr>
      <vt:lpstr>Vnější spojení – Outer Join</vt:lpstr>
      <vt:lpstr>Left Outer Join</vt:lpstr>
      <vt:lpstr>Rigth Outer Join</vt:lpstr>
      <vt:lpstr>Full Outer Join</vt:lpstr>
      <vt:lpstr>Spojování tabulek pomocí UNION</vt:lpstr>
      <vt:lpstr>UNION ALL</vt:lpstr>
      <vt:lpstr>INTERSECT</vt:lpstr>
      <vt:lpstr>EXCEPT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Kolář Jakub</cp:lastModifiedBy>
  <cp:revision>21</cp:revision>
  <dcterms:created xsi:type="dcterms:W3CDTF">2016-05-19T05:41:03Z</dcterms:created>
  <dcterms:modified xsi:type="dcterms:W3CDTF">2016-05-26T13:28:15Z</dcterms:modified>
</cp:coreProperties>
</file>