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22"/>
  </p:notesMasterIdLst>
  <p:handoutMasterIdLst>
    <p:handoutMasterId r:id="rId23"/>
  </p:handoutMasterIdLst>
  <p:sldIdLst>
    <p:sldId id="256" r:id="rId4"/>
    <p:sldId id="257" r:id="rId5"/>
    <p:sldId id="259" r:id="rId6"/>
    <p:sldId id="265" r:id="rId7"/>
    <p:sldId id="260" r:id="rId8"/>
    <p:sldId id="261" r:id="rId9"/>
    <p:sldId id="262" r:id="rId10"/>
    <p:sldId id="263" r:id="rId11"/>
    <p:sldId id="266" r:id="rId12"/>
    <p:sldId id="267" r:id="rId13"/>
    <p:sldId id="264" r:id="rId14"/>
    <p:sldId id="272" r:id="rId15"/>
    <p:sldId id="273" r:id="rId16"/>
    <p:sldId id="268" r:id="rId17"/>
    <p:sldId id="269" r:id="rId18"/>
    <p:sldId id="271" r:id="rId19"/>
    <p:sldId id="270" r:id="rId20"/>
    <p:sldId id="258" r:id="rId2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35758FB7-9AC5-4552-8A53-C91805E547FA}" styleName="Styl s motivem 1 – zvýraznění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FD0F851-EC5A-4D38-B0AD-8093EC10F338}" styleName="Světlý styl 1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Střední styl 1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25. 5. 2016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25. 5. 2016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94120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21417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8153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91573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48258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11751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75320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2245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0248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184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0991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2241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0334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49771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0728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25. 5. 2016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25. 5. 2016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25. 5. 2016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25. 5. 2016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25. 5. 2016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25. 5. 2016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25. 5. 2016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25. 5. 2016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25. 5. 2016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tmp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Přednáška – 4. 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První normální forma 1NF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graphicFrame>
        <p:nvGraphicFramePr>
          <p:cNvPr id="3" name="Zástupný symbol pro obsah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31859338"/>
              </p:ext>
            </p:extLst>
          </p:nvPr>
        </p:nvGraphicFramePr>
        <p:xfrm>
          <a:off x="832105" y="1325878"/>
          <a:ext cx="7580376" cy="3054097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621113"/>
                <a:gridCol w="1862461"/>
                <a:gridCol w="1117826"/>
                <a:gridCol w="1365747"/>
                <a:gridCol w="1614543"/>
                <a:gridCol w="998686"/>
              </a:tblGrid>
              <a:tr h="79730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ID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Jméno a příjmení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Pobočka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Destinace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Hotel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Cena Zájezdu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61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>
                          <a:effectLst/>
                        </a:rPr>
                        <a:t>1</a:t>
                      </a:r>
                      <a:endParaRPr lang="cs-CZ" sz="14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Lucie Sochůrková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Zlín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Egypt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Magic Life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15000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61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>
                          <a:effectLst/>
                        </a:rPr>
                        <a:t>2</a:t>
                      </a:r>
                      <a:endParaRPr lang="cs-CZ" sz="14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Milan Kopeček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Brno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Turecko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Jungle Aqua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20000 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61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>
                          <a:effectLst/>
                        </a:rPr>
                        <a:t>3</a:t>
                      </a:r>
                      <a:endParaRPr lang="cs-CZ" sz="14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Milan Kopeček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Brno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Egypt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effectLst/>
                        </a:rPr>
                        <a:t>Magic</a:t>
                      </a:r>
                      <a:r>
                        <a:rPr lang="cs-CZ" sz="1400" dirty="0">
                          <a:effectLst/>
                        </a:rPr>
                        <a:t> </a:t>
                      </a:r>
                      <a:r>
                        <a:rPr lang="cs-CZ" sz="1400" dirty="0" err="1">
                          <a:effectLst/>
                        </a:rPr>
                        <a:t>Life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15000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61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>
                          <a:effectLst/>
                        </a:rPr>
                        <a:t>4</a:t>
                      </a:r>
                      <a:endParaRPr lang="cs-CZ" sz="14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Jiří Pochylý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Praha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Turecko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effectLst/>
                        </a:rPr>
                        <a:t>Jungle</a:t>
                      </a:r>
                      <a:r>
                        <a:rPr lang="cs-CZ" sz="1400" dirty="0">
                          <a:effectLst/>
                        </a:rPr>
                        <a:t> </a:t>
                      </a:r>
                      <a:r>
                        <a:rPr lang="cs-CZ" sz="1400" dirty="0" err="1">
                          <a:effectLst/>
                        </a:rPr>
                        <a:t>Aqua</a:t>
                      </a:r>
                      <a:r>
                        <a:rPr lang="cs-CZ" sz="1400" dirty="0">
                          <a:effectLst/>
                        </a:rPr>
                        <a:t> 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20000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61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 dirty="0">
                          <a:effectLst/>
                        </a:rPr>
                        <a:t>5</a:t>
                      </a:r>
                      <a:endParaRPr lang="cs-CZ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Lucie Sochůrková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Zlín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Egypt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effectLst/>
                        </a:rPr>
                        <a:t>Magic</a:t>
                      </a:r>
                      <a:r>
                        <a:rPr lang="cs-CZ" sz="1400" dirty="0">
                          <a:effectLst/>
                        </a:rPr>
                        <a:t> </a:t>
                      </a:r>
                      <a:r>
                        <a:rPr lang="cs-CZ" sz="1400" dirty="0" err="1">
                          <a:effectLst/>
                        </a:rPr>
                        <a:t>Life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15000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61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 dirty="0">
                          <a:effectLst/>
                        </a:rPr>
                        <a:t>6</a:t>
                      </a:r>
                      <a:endParaRPr lang="cs-CZ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Martin Bajer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Praha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Egypt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effectLst/>
                        </a:rPr>
                        <a:t>Magic</a:t>
                      </a:r>
                      <a:r>
                        <a:rPr lang="cs-CZ" sz="1400" dirty="0">
                          <a:effectLst/>
                        </a:rPr>
                        <a:t> </a:t>
                      </a:r>
                      <a:r>
                        <a:rPr lang="cs-CZ" sz="1400" dirty="0" err="1">
                          <a:effectLst/>
                        </a:rPr>
                        <a:t>Life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15000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932688" y="4617720"/>
            <a:ext cx="7479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Takto upravená tabulka již splňuje normu 1NF.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2424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Druhá normální forma 2NF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sz="2400" dirty="0" smtClean="0"/>
              <a:t>Tabulka je v druhé normální formě, pokud je v první formě 1NF a zároveň splňuje:</a:t>
            </a:r>
            <a:endParaRPr lang="cs-CZ" sz="2400" dirty="0"/>
          </a:p>
          <a:p>
            <a:pPr lvl="1"/>
            <a:r>
              <a:rPr lang="cs-CZ" sz="2000" dirty="0" smtClean="0"/>
              <a:t>Vytvoření oddělených tabulek pro sady hodnot, které zahrnují více záznamů.</a:t>
            </a:r>
          </a:p>
          <a:p>
            <a:pPr lvl="1"/>
            <a:r>
              <a:rPr lang="cs-CZ" sz="2000" dirty="0" smtClean="0"/>
              <a:t>Vytvoření relací pro tyto tabulky pomocí cizícho klíče.</a:t>
            </a:r>
          </a:p>
          <a:p>
            <a:pPr marL="342900" lvl="1" indent="0">
              <a:buNone/>
            </a:pP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5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Druhá normální forma 2NF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Aby naše </a:t>
            </a:r>
            <a:r>
              <a:rPr lang="cs-CZ" dirty="0" smtClean="0"/>
              <a:t>tabulka se zájezdy </a:t>
            </a:r>
            <a:r>
              <a:rPr lang="cs-CZ" dirty="0"/>
              <a:t>splňovala normu 2NF je potřeba tabulku rozdělit – v jedné budou objednávky – jméno zákazníka, pobočka. A do druhé tabulky dáme zájezdy, které budou s první tabulkou spojeny vazbou pomocí primárního a cizího klíče.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035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Druhá normální forma 2NF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graphicFrame>
        <p:nvGraphicFramePr>
          <p:cNvPr id="3" name="Zástupný symbol pro obsah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48125744"/>
              </p:ext>
            </p:extLst>
          </p:nvPr>
        </p:nvGraphicFramePr>
        <p:xfrm>
          <a:off x="1719072" y="1213606"/>
          <a:ext cx="5705854" cy="2240280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696770"/>
                <a:gridCol w="2089329"/>
                <a:gridCol w="1253991"/>
                <a:gridCol w="1665764"/>
              </a:tblGrid>
              <a:tr h="3022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ID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Jméno a příjmení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Pobočka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ID zájezd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2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 dirty="0">
                          <a:effectLst/>
                        </a:rPr>
                        <a:t>1</a:t>
                      </a:r>
                      <a:endParaRPr lang="cs-CZ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Lucie Sochůrková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Zlín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1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2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 dirty="0">
                          <a:effectLst/>
                        </a:rPr>
                        <a:t>2</a:t>
                      </a:r>
                      <a:endParaRPr lang="cs-CZ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Milan Kopeček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Brno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2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2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 dirty="0">
                          <a:effectLst/>
                        </a:rPr>
                        <a:t>3</a:t>
                      </a:r>
                      <a:endParaRPr lang="cs-CZ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Milan Kopeček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Brno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1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022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 dirty="0">
                          <a:effectLst/>
                        </a:rPr>
                        <a:t>4</a:t>
                      </a:r>
                      <a:endParaRPr lang="cs-CZ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Jiří Pochylý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Praha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2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2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 dirty="0">
                          <a:effectLst/>
                        </a:rPr>
                        <a:t>5</a:t>
                      </a:r>
                      <a:endParaRPr lang="cs-CZ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Lucie Sochůrková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Zlín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1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2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 dirty="0">
                          <a:effectLst/>
                        </a:rPr>
                        <a:t>6</a:t>
                      </a:r>
                      <a:endParaRPr lang="cs-CZ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Martin Bajer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Praha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1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Tabulk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558036"/>
              </p:ext>
            </p:extLst>
          </p:nvPr>
        </p:nvGraphicFramePr>
        <p:xfrm>
          <a:off x="1719072" y="4040800"/>
          <a:ext cx="5705854" cy="1480422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250153"/>
                <a:gridCol w="1255071"/>
                <a:gridCol w="1533430"/>
                <a:gridCol w="1667200"/>
              </a:tblGrid>
              <a:tr h="4934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ID zájezd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Destinace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Hotel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Cena zájezdu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34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b="0">
                          <a:effectLst/>
                        </a:rPr>
                        <a:t>1</a:t>
                      </a:r>
                      <a:endParaRPr lang="cs-CZ" sz="12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Egypt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Magic Life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15000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934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b="0" dirty="0">
                          <a:effectLst/>
                        </a:rPr>
                        <a:t>2</a:t>
                      </a:r>
                      <a:endParaRPr lang="cs-CZ" sz="12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Turecko</a:t>
                      </a:r>
                      <a:endParaRPr lang="cs-CZ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err="1">
                          <a:effectLst/>
                        </a:rPr>
                        <a:t>Jungle</a:t>
                      </a:r>
                      <a:r>
                        <a:rPr lang="cs-CZ" sz="1200" dirty="0">
                          <a:effectLst/>
                        </a:rPr>
                        <a:t> </a:t>
                      </a:r>
                      <a:r>
                        <a:rPr lang="cs-CZ" sz="1200" dirty="0" err="1">
                          <a:effectLst/>
                        </a:rPr>
                        <a:t>Aqua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20000 </a:t>
                      </a:r>
                      <a:endParaRPr lang="cs-CZ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086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Třetí normální forma 3NF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sz="2400" dirty="0" smtClean="0"/>
              <a:t>Třetí normální forma je splněna, když je tabulka v 1NF, 2NF a zároveň všechny její neklíčové atributy jsou navzájem nezávislé.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572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Třetí normální forma 3NF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Aby naše vzorové tabulky </a:t>
            </a:r>
            <a:r>
              <a:rPr lang="cs-CZ" dirty="0" smtClean="0"/>
              <a:t>se zájezdy byly </a:t>
            </a:r>
            <a:r>
              <a:rPr lang="cs-CZ" dirty="0"/>
              <a:t>ve 3NF, provedeme další rozdělení – pobočky z tabulky objednávky cestovní kanceláře dáme do samostatné tabulky a provážeme vazbou mezi primárním a cizím klíčem.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007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Třetí normální forma 3NF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graphicFrame>
        <p:nvGraphicFramePr>
          <p:cNvPr id="3" name="Zástupný symbol pro obsah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37886775"/>
              </p:ext>
            </p:extLst>
          </p:nvPr>
        </p:nvGraphicFramePr>
        <p:xfrm>
          <a:off x="696467" y="1247244"/>
          <a:ext cx="7751064" cy="2392179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969224"/>
                <a:gridCol w="2906308"/>
                <a:gridCol w="1938450"/>
                <a:gridCol w="1937082"/>
              </a:tblGrid>
              <a:tr h="37067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ID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Jméno a příjmení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ID Pobočka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ID zájezd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67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>
                          <a:effectLst/>
                        </a:rPr>
                        <a:t>1</a:t>
                      </a:r>
                      <a:endParaRPr lang="cs-CZ" sz="14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Lucie Sochůrková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1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1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67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>
                          <a:effectLst/>
                        </a:rPr>
                        <a:t>2</a:t>
                      </a:r>
                      <a:endParaRPr lang="cs-CZ" sz="14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Milan Kopeček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2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2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67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>
                          <a:effectLst/>
                        </a:rPr>
                        <a:t>3</a:t>
                      </a:r>
                      <a:endParaRPr lang="cs-CZ" sz="14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Milan Kopeček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2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1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867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>
                          <a:effectLst/>
                        </a:rPr>
                        <a:t>4</a:t>
                      </a:r>
                      <a:endParaRPr lang="cs-CZ" sz="14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Jiří Pochylý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3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2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67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>
                          <a:effectLst/>
                        </a:rPr>
                        <a:t>5</a:t>
                      </a:r>
                      <a:endParaRPr lang="cs-CZ" sz="14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Lucie Sochůrková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1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1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679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 dirty="0">
                          <a:effectLst/>
                        </a:rPr>
                        <a:t>6</a:t>
                      </a:r>
                      <a:endParaRPr lang="cs-CZ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Martin Bajer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3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1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Tabulk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41895"/>
              </p:ext>
            </p:extLst>
          </p:nvPr>
        </p:nvGraphicFramePr>
        <p:xfrm>
          <a:off x="696467" y="4050189"/>
          <a:ext cx="4332733" cy="857442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949302"/>
                <a:gridCol w="953037"/>
                <a:gridCol w="1164408"/>
                <a:gridCol w="1265986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ID zájezd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Destinace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Hotel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Cena zájezdu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>
                          <a:effectLst/>
                        </a:rPr>
                        <a:t>1</a:t>
                      </a:r>
                      <a:endParaRPr lang="cs-CZ" sz="14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Egypt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Magic Life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15000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 dirty="0">
                          <a:effectLst/>
                        </a:rPr>
                        <a:t>2</a:t>
                      </a:r>
                      <a:endParaRPr lang="cs-CZ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Turecko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Jungle Aqua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20000 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5" name="Tabulk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610236"/>
              </p:ext>
            </p:extLst>
          </p:nvPr>
        </p:nvGraphicFramePr>
        <p:xfrm>
          <a:off x="5542661" y="4091446"/>
          <a:ext cx="2513203" cy="1678418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320623"/>
                <a:gridCol w="1192580"/>
              </a:tblGrid>
              <a:tr h="69492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ID pobočka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Město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78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>
                          <a:effectLst/>
                        </a:rPr>
                        <a:t>1</a:t>
                      </a:r>
                      <a:endParaRPr lang="cs-CZ" sz="14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Zlín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78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>
                          <a:effectLst/>
                        </a:rPr>
                        <a:t>2</a:t>
                      </a:r>
                      <a:endParaRPr lang="cs-CZ" sz="14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Brno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78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 dirty="0">
                          <a:effectLst/>
                        </a:rPr>
                        <a:t>3</a:t>
                      </a:r>
                      <a:endParaRPr lang="cs-CZ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Praha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279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Ostatní normální formy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Boyce – Coddova nomální forma BNCF</a:t>
            </a:r>
          </a:p>
          <a:p>
            <a:pPr lvl="1"/>
            <a:r>
              <a:rPr lang="cs-CZ" dirty="0" smtClean="0"/>
              <a:t>Jde o rozšíření 3NF. Většinou platí, že pokud se tabulky podaří upravit do 3NF, splňuje i BNCF.</a:t>
            </a:r>
          </a:p>
          <a:p>
            <a:endParaRPr lang="cs-CZ" dirty="0"/>
          </a:p>
          <a:p>
            <a:r>
              <a:rPr lang="cs-CZ" dirty="0" smtClean="0"/>
              <a:t>Čtvrtá normální forma 4NF</a:t>
            </a:r>
          </a:p>
          <a:p>
            <a:pPr lvl="1"/>
            <a:r>
              <a:rPr lang="cs-CZ" dirty="0" smtClean="0"/>
              <a:t>Čtvrtá normální forma říká, že primární klíč nesmí být tvořen z nezávislých dat.</a:t>
            </a:r>
          </a:p>
          <a:p>
            <a:endParaRPr lang="cs-CZ" dirty="0"/>
          </a:p>
          <a:p>
            <a:r>
              <a:rPr lang="cs-CZ" dirty="0" smtClean="0"/>
              <a:t>Pátá normální forma 5NF</a:t>
            </a:r>
          </a:p>
          <a:p>
            <a:pPr lvl="1"/>
            <a:r>
              <a:rPr lang="cs-CZ" smtClean="0"/>
              <a:t>Tabulka bude v 5NF, pokud splňuje všechny předešlé normální formy a zároveń trojné a víceré primární klíče neobsahují párové cyklické závislosti.</a:t>
            </a:r>
          </a:p>
          <a:p>
            <a:pPr lvl="1"/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441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přednášky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Normalizace dat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Normalizace dat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Normalizace je proces úpravy databázových tabulek k dodržování přijatých normálních forem.</a:t>
            </a:r>
          </a:p>
          <a:p>
            <a:endParaRPr lang="cs-CZ" sz="2400" dirty="0"/>
          </a:p>
          <a:p>
            <a:r>
              <a:rPr lang="cs-CZ" sz="2400" dirty="0" smtClean="0"/>
              <a:t>Cílem normalizace je zajistit, aby každá tabulka vyhovovala konceptu správně formovaných vztahů.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77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Normalizace dat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Každá tabulka by měla mít následující vlastnosti:</a:t>
            </a:r>
          </a:p>
          <a:p>
            <a:pPr lvl="1"/>
            <a:r>
              <a:rPr lang="cs-CZ" sz="2000" dirty="0" smtClean="0"/>
              <a:t>Každá tabulka představuje jednu entitu, například tabulka Studenti obsahuje pouze data a informace o studentech.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Žádné datové položky nebudou zbytečně uloženy ve více než jedné tabulce. Důvodem pro tento požadavek je aktualizace dat (při dodržení této podmínky</a:t>
            </a:r>
            <a:r>
              <a:rPr lang="cs-CZ" sz="2000" dirty="0"/>
              <a:t> </a:t>
            </a:r>
            <a:r>
              <a:rPr lang="cs-CZ" sz="2000" dirty="0" smtClean="0"/>
              <a:t>stačí aktualizovat pouze na jednom místě).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Všechny atributy v tabulce závisí na primárním klíči. Duvodem je jedinečná a jasná identifikace dat pomocí hodnoty primárního klíče. 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303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Normální formy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Normální formy jsou pravidla, která by měla data v rámci relace splňovat.</a:t>
            </a:r>
          </a:p>
          <a:p>
            <a:endParaRPr lang="cs-CZ" sz="2400" dirty="0"/>
          </a:p>
          <a:p>
            <a:r>
              <a:rPr lang="cs-CZ" sz="2400" dirty="0" smtClean="0"/>
              <a:t>Čím vyšší normální forma, tím by měla býbt práce s daty jednodušší.</a:t>
            </a:r>
          </a:p>
          <a:p>
            <a:endParaRPr lang="cs-CZ" sz="2400" dirty="0"/>
          </a:p>
          <a:p>
            <a:r>
              <a:rPr lang="cs-CZ" sz="2400" dirty="0" smtClean="0"/>
              <a:t>V praxi se při návrhu databází využívají nejvíce první tři normální formy. Bez zbylých dvou bude návrh databáze méně dokonalým, ale funkčnost bude plně zachována. 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65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Srovnání normálních forem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ázek 58"/>
          <p:cNvPicPr>
            <a:picLocks noGrp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89" y="1184943"/>
            <a:ext cx="7526019" cy="485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71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První normální forma 1NF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První normální forma má za úkol:</a:t>
            </a:r>
            <a:endParaRPr lang="cs-CZ" sz="2400" dirty="0"/>
          </a:p>
          <a:p>
            <a:pPr lvl="1"/>
            <a:r>
              <a:rPr lang="cs-CZ" sz="2000" dirty="0" smtClean="0"/>
              <a:t>Eliminovat opakující se skupiny v jednotlivých tabulkách.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Vytvořit samostatné tabulky pro každou sadu souvisejících dat.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V každé sadě souvisejících dat vytvořit identifikaci prostřednictvím primárního klíče. 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10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První normální forma 1NF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Mějme tabulku záznamy cestovní kanceláře, obsahující:</a:t>
            </a:r>
          </a:p>
          <a:p>
            <a:pPr lvl="1"/>
            <a:r>
              <a:rPr lang="cs-CZ" sz="2000" dirty="0" smtClean="0"/>
              <a:t>Jména zákazníků, kteří si zájezd objednali</a:t>
            </a:r>
          </a:p>
          <a:p>
            <a:pPr lvl="1"/>
            <a:r>
              <a:rPr lang="cs-CZ" sz="2000" dirty="0" smtClean="0"/>
              <a:t>Pobočku ve které zájezd objednali</a:t>
            </a:r>
          </a:p>
          <a:p>
            <a:pPr lvl="1"/>
            <a:r>
              <a:rPr lang="cs-CZ" sz="2000" dirty="0" smtClean="0"/>
              <a:t>Destinaci</a:t>
            </a:r>
          </a:p>
          <a:p>
            <a:pPr lvl="1"/>
            <a:r>
              <a:rPr lang="cs-CZ" sz="2000" dirty="0" smtClean="0"/>
              <a:t>Hotel</a:t>
            </a:r>
          </a:p>
          <a:p>
            <a:pPr lvl="1"/>
            <a:r>
              <a:rPr lang="cs-CZ" sz="2000" dirty="0" smtClean="0"/>
              <a:t>Cenu Zájezdu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405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První normální forma 1NF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graphicFrame>
        <p:nvGraphicFramePr>
          <p:cNvPr id="3" name="Zástupný symbol pro obsah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18408581"/>
              </p:ext>
            </p:extLst>
          </p:nvPr>
        </p:nvGraphicFramePr>
        <p:xfrm>
          <a:off x="1007363" y="1609345"/>
          <a:ext cx="7616952" cy="2576070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1869007"/>
                <a:gridCol w="1004085"/>
                <a:gridCol w="1059574"/>
                <a:gridCol w="2311156"/>
                <a:gridCol w="1373130"/>
              </a:tblGrid>
              <a:tr h="36183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Jméno a příjmení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Pobočka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Destinace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Hotel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Cena Zájezdu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183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>
                          <a:effectLst/>
                        </a:rPr>
                        <a:t>Lucie Sochůrková</a:t>
                      </a:r>
                      <a:endParaRPr lang="cs-CZ" sz="14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Zlín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Egypt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Magic Life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15000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6689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>
                          <a:effectLst/>
                        </a:rPr>
                        <a:t>Milan Kopeček</a:t>
                      </a:r>
                      <a:endParaRPr lang="cs-CZ" sz="14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Brno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Turecko, Egypt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effectLst/>
                        </a:rPr>
                        <a:t>Jungle</a:t>
                      </a:r>
                      <a:r>
                        <a:rPr lang="cs-CZ" sz="1400" dirty="0">
                          <a:effectLst/>
                        </a:rPr>
                        <a:t> </a:t>
                      </a:r>
                      <a:r>
                        <a:rPr lang="cs-CZ" sz="1400" dirty="0" err="1">
                          <a:effectLst/>
                        </a:rPr>
                        <a:t>Aqua</a:t>
                      </a:r>
                      <a:r>
                        <a:rPr lang="cs-CZ" sz="1400" dirty="0">
                          <a:effectLst/>
                        </a:rPr>
                        <a:t>, </a:t>
                      </a:r>
                      <a:r>
                        <a:rPr lang="cs-CZ" sz="1400" dirty="0" err="1">
                          <a:effectLst/>
                        </a:rPr>
                        <a:t>Magic</a:t>
                      </a:r>
                      <a:r>
                        <a:rPr lang="cs-CZ" sz="1400" dirty="0">
                          <a:effectLst/>
                        </a:rPr>
                        <a:t> </a:t>
                      </a:r>
                      <a:r>
                        <a:rPr lang="cs-CZ" sz="1400" dirty="0" err="1">
                          <a:effectLst/>
                        </a:rPr>
                        <a:t>Life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20000, 15000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183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>
                          <a:effectLst/>
                        </a:rPr>
                        <a:t>Jiří Pochylý</a:t>
                      </a:r>
                      <a:endParaRPr lang="cs-CZ" sz="14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Praha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Turecko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Jungle Aqua 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20000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183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>
                          <a:effectLst/>
                        </a:rPr>
                        <a:t>Lucie Sochůrková</a:t>
                      </a:r>
                      <a:endParaRPr lang="cs-CZ" sz="1400" b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Zlín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Egypt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Magic Life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15000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183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b="0" dirty="0">
                          <a:effectLst/>
                        </a:rPr>
                        <a:t>Martin Bajer</a:t>
                      </a:r>
                      <a:endParaRPr lang="cs-CZ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Praha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>
                          <a:effectLst/>
                        </a:rPr>
                        <a:t>Egypt</a:t>
                      </a:r>
                      <a:endParaRPr lang="cs-CZ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 err="1">
                          <a:effectLst/>
                        </a:rPr>
                        <a:t>Magic</a:t>
                      </a:r>
                      <a:r>
                        <a:rPr lang="cs-CZ" sz="1400" dirty="0">
                          <a:effectLst/>
                        </a:rPr>
                        <a:t> </a:t>
                      </a:r>
                      <a:r>
                        <a:rPr lang="cs-CZ" sz="1400" dirty="0" err="1">
                          <a:effectLst/>
                        </a:rPr>
                        <a:t>Life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cs-CZ" sz="1400" dirty="0">
                          <a:effectLst/>
                        </a:rPr>
                        <a:t>15000</a:t>
                      </a:r>
                      <a:endParaRPr lang="cs-CZ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1007364" y="4443984"/>
            <a:ext cx="7513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Tabulka je v tzv. nulté normální formě. Aby splňovala normu 1NF je potřeba ji upravit.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2909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</TotalTime>
  <Words>765</Words>
  <Application>Microsoft Office PowerPoint</Application>
  <PresentationFormat>Předvádění na obrazovce (4:3)</PresentationFormat>
  <Paragraphs>273</Paragraphs>
  <Slides>18</Slides>
  <Notes>17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18</vt:i4>
      </vt:variant>
    </vt:vector>
  </HeadingPairs>
  <TitlesOfParts>
    <vt:vector size="25" baseType="lpstr">
      <vt:lpstr>Calibri</vt:lpstr>
      <vt:lpstr>Calibri Light</vt:lpstr>
      <vt:lpstr>Times New Roman</vt:lpstr>
      <vt:lpstr>Wingdings 2</vt:lpstr>
      <vt:lpstr>HDOfficeLightV0</vt:lpstr>
      <vt:lpstr>1_HDOfficeLightV0</vt:lpstr>
      <vt:lpstr>2_HDOfficeLightV0</vt:lpstr>
      <vt:lpstr>Databázové systémy</vt:lpstr>
      <vt:lpstr>Obsah přednášky</vt:lpstr>
      <vt:lpstr>Normalizace dat</vt:lpstr>
      <vt:lpstr>Normalizace dat</vt:lpstr>
      <vt:lpstr>Normální formy</vt:lpstr>
      <vt:lpstr>Srovnání normálních forem</vt:lpstr>
      <vt:lpstr>První normální forma 1NF</vt:lpstr>
      <vt:lpstr>První normální forma 1NF</vt:lpstr>
      <vt:lpstr>První normální forma 1NF</vt:lpstr>
      <vt:lpstr>První normální forma 1NF</vt:lpstr>
      <vt:lpstr>Druhá normální forma 2NF</vt:lpstr>
      <vt:lpstr>Druhá normální forma 2NF</vt:lpstr>
      <vt:lpstr>Druhá normální forma 2NF</vt:lpstr>
      <vt:lpstr>Třetí normální forma 3NF</vt:lpstr>
      <vt:lpstr>Třetí normální forma 3NF</vt:lpstr>
      <vt:lpstr>Třetí normální forma 3NF</vt:lpstr>
      <vt:lpstr>Ostatní normální formy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19</cp:revision>
  <dcterms:created xsi:type="dcterms:W3CDTF">2016-05-19T05:41:03Z</dcterms:created>
  <dcterms:modified xsi:type="dcterms:W3CDTF">2016-05-25T18:00:45Z</dcterms:modified>
</cp:coreProperties>
</file>