
<file path=[Content_Types].xml><?xml version="1.0" encoding="utf-8"?>
<Types xmlns="http://schemas.openxmlformats.org/package/2006/content-types">
  <Default Extension="png" ContentType="image/png"/>
  <Default Extension="tmp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comments/comment1.xml" ContentType="application/vnd.openxmlformats-officedocument.presentationml.comments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919" r:id="rId1"/>
    <p:sldMasterId id="2147483955" r:id="rId2"/>
    <p:sldMasterId id="2147483967" r:id="rId3"/>
  </p:sldMasterIdLst>
  <p:notesMasterIdLst>
    <p:notesMasterId r:id="rId25"/>
  </p:notesMasterIdLst>
  <p:handoutMasterIdLst>
    <p:handoutMasterId r:id="rId26"/>
  </p:handoutMasterIdLst>
  <p:sldIdLst>
    <p:sldId id="256" r:id="rId4"/>
    <p:sldId id="257" r:id="rId5"/>
    <p:sldId id="259" r:id="rId6"/>
    <p:sldId id="260" r:id="rId7"/>
    <p:sldId id="261" r:id="rId8"/>
    <p:sldId id="268" r:id="rId9"/>
    <p:sldId id="269" r:id="rId10"/>
    <p:sldId id="270" r:id="rId11"/>
    <p:sldId id="271" r:id="rId12"/>
    <p:sldId id="272" r:id="rId13"/>
    <p:sldId id="273" r:id="rId14"/>
    <p:sldId id="267" r:id="rId15"/>
    <p:sldId id="274" r:id="rId16"/>
    <p:sldId id="275" r:id="rId17"/>
    <p:sldId id="276" r:id="rId18"/>
    <p:sldId id="277" r:id="rId19"/>
    <p:sldId id="279" r:id="rId20"/>
    <p:sldId id="278" r:id="rId21"/>
    <p:sldId id="280" r:id="rId22"/>
    <p:sldId id="281" r:id="rId23"/>
    <p:sldId id="258" r:id="rId24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olář Jakub" initials="KJ" lastIdx="1" clrIdx="0">
    <p:extLst>
      <p:ext uri="{19B8F6BF-5375-455C-9EA6-DF929625EA0E}">
        <p15:presenceInfo xmlns:p15="http://schemas.microsoft.com/office/powerpoint/2012/main" userId="S-1-5-21-570613181-1990053356-900627333-472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CC400"/>
    <a:srgbClr val="F4F4F4"/>
    <a:srgbClr val="FFD32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Střední styl 2 – zvýraznění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71" autoAdjust="0"/>
    <p:restoredTop sz="94660"/>
  </p:normalViewPr>
  <p:slideViewPr>
    <p:cSldViewPr snapToGrid="0">
      <p:cViewPr varScale="1">
        <p:scale>
          <a:sx n="94" d="100"/>
          <a:sy n="94" d="100"/>
        </p:scale>
        <p:origin x="931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handoutMaster" Target="handoutMasters/handoutMaster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presProps" Target="pres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6-05-26T09:24:02.533" idx="1">
    <p:pos x="10" y="10"/>
    <p:text/>
    <p:extLst>
      <p:ext uri="{C676402C-5697-4E1C-873F-D02D1690AC5C}">
        <p15:threadingInfo xmlns:p15="http://schemas.microsoft.com/office/powerpoint/2012/main" timeZoneBias="-120"/>
      </p:ext>
    </p:extLst>
  </p:cm>
</p:cmLst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0ECB93-AA58-4E2A-A5CD-35EBE3988AFB}" type="datetimeFigureOut">
              <a:rPr lang="cs-CZ" smtClean="0"/>
              <a:t>26.5.2016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6016330-259E-4981-83CA-B035AD70FF7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4969620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D57570E-A3F7-4D10-BF9C-E72803622856}" type="datetimeFigureOut">
              <a:rPr lang="cs-CZ" smtClean="0"/>
              <a:t>26.5.2016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91B986B-C8F5-4CBF-B3DF-D67FBE00C8E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85834135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997948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11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0259396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12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4521117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13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3325402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14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2879082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15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0395051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16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6152045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17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4149000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18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8554319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19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2945629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20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772680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880652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21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761252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0582679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5498654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8893857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3167179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8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9409546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9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276836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10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759076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4530"/>
            <a:ext cx="6858000" cy="2387600"/>
          </a:xfrm>
        </p:spPr>
        <p:txBody>
          <a:bodyPr anchor="b">
            <a:normAutofit/>
          </a:bodyPr>
          <a:lstStyle>
            <a:lvl1pPr algn="ctr">
              <a:defRPr sz="45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 algn="ctr">
              <a:buNone/>
              <a:defRPr sz="2100"/>
            </a:lvl2pPr>
            <a:lvl3pPr marL="685800" indent="0" algn="ctr">
              <a:buNone/>
              <a:defRPr sz="1800"/>
            </a:lvl3pPr>
            <a:lvl4pPr marL="1028700" indent="0" algn="ctr">
              <a:buNone/>
              <a:defRPr sz="1500"/>
            </a:lvl4pPr>
            <a:lvl5pPr marL="1371600" indent="0" algn="ctr">
              <a:buNone/>
              <a:defRPr sz="1500"/>
            </a:lvl5pPr>
            <a:lvl6pPr marL="1714500" indent="0" algn="ctr">
              <a:buNone/>
              <a:defRPr sz="1500"/>
            </a:lvl6pPr>
            <a:lvl7pPr marL="2057400" indent="0" algn="ctr">
              <a:buNone/>
              <a:defRPr sz="1500"/>
            </a:lvl7pPr>
            <a:lvl8pPr marL="2400300" indent="0" algn="ctr">
              <a:buNone/>
              <a:defRPr sz="1500"/>
            </a:lvl8pPr>
            <a:lvl9pPr marL="2743200" indent="0" algn="ctr">
              <a:buNone/>
              <a:defRPr sz="1500"/>
            </a:lvl9pPr>
          </a:lstStyle>
          <a:p>
            <a:r>
              <a:rPr lang="cs-CZ" smtClean="0"/>
              <a:t>Kliknutím lze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CF0E5-5A1B-4195-88EF-FF75F8843008}" type="datetime1">
              <a:rPr lang="cs-CZ" smtClean="0"/>
              <a:t>26.5.2016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504748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7E956C-7EF0-459D-93E0-AE106D6CA02F}" type="datetime1">
              <a:rPr lang="cs-CZ" smtClean="0"/>
              <a:t>26.5.2016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697307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0362"/>
            <a:ext cx="1971675" cy="5811838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0363"/>
            <a:ext cx="5800725" cy="5811837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580187-3C4E-4FBF-8913-9E2D0D1BD288}" type="datetime1">
              <a:rPr lang="cs-CZ" smtClean="0"/>
              <a:t>26.5.2016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2725459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4530"/>
            <a:ext cx="6858000" cy="2387600"/>
          </a:xfrm>
        </p:spPr>
        <p:txBody>
          <a:bodyPr anchor="b">
            <a:normAutofit/>
          </a:bodyPr>
          <a:lstStyle>
            <a:lvl1pPr algn="ctr">
              <a:defRPr sz="45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 algn="ctr">
              <a:buNone/>
              <a:defRPr sz="2100"/>
            </a:lvl2pPr>
            <a:lvl3pPr marL="685800" indent="0" algn="ctr">
              <a:buNone/>
              <a:defRPr sz="1800"/>
            </a:lvl3pPr>
            <a:lvl4pPr marL="1028700" indent="0" algn="ctr">
              <a:buNone/>
              <a:defRPr sz="1500"/>
            </a:lvl4pPr>
            <a:lvl5pPr marL="1371600" indent="0" algn="ctr">
              <a:buNone/>
              <a:defRPr sz="1500"/>
            </a:lvl5pPr>
            <a:lvl6pPr marL="1714500" indent="0" algn="ctr">
              <a:buNone/>
              <a:defRPr sz="1500"/>
            </a:lvl6pPr>
            <a:lvl7pPr marL="2057400" indent="0" algn="ctr">
              <a:buNone/>
              <a:defRPr sz="1500"/>
            </a:lvl7pPr>
            <a:lvl8pPr marL="2400300" indent="0" algn="ctr">
              <a:buNone/>
              <a:defRPr sz="1500"/>
            </a:lvl8pPr>
            <a:lvl9pPr marL="2743200" indent="0" algn="ctr">
              <a:buNone/>
              <a:defRPr sz="1500"/>
            </a:lvl9pPr>
          </a:lstStyle>
          <a:p>
            <a:r>
              <a:rPr lang="cs-CZ" smtClean="0"/>
              <a:t>Kliknutím lze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BBC107-2CCD-4F6C-8461-D30F004FEDCF}" type="datetime1">
              <a:rPr lang="cs-CZ" smtClean="0"/>
              <a:t>26.5.2016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0350914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5DFA9E-E94B-4625-9134-586AEBB82D15}" type="datetime1">
              <a:rPr lang="cs-CZ" smtClean="0"/>
              <a:t>26.5.2016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540398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12423"/>
            <a:ext cx="7886700" cy="2851208"/>
          </a:xfrm>
        </p:spPr>
        <p:txBody>
          <a:bodyPr anchor="b">
            <a:normAutofit/>
          </a:bodyPr>
          <a:lstStyle>
            <a:lvl1pPr>
              <a:defRPr sz="45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52634"/>
            <a:ext cx="78867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32023E-A213-4770-B241-D4C0AD3F3E9A}" type="datetime1">
              <a:rPr lang="cs-CZ" smtClean="0"/>
              <a:t>26.5.2016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4516377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33845" y="1828801"/>
            <a:ext cx="3886200" cy="4351337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8801"/>
            <a:ext cx="3886200" cy="4351337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8790D1-BCDB-4213-8E9A-5FEC4A78E5EC}" type="datetime1">
              <a:rPr lang="cs-CZ" smtClean="0"/>
              <a:t>26.5.2016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5809378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3845" y="1681851"/>
            <a:ext cx="3867150" cy="825699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3845" y="2507551"/>
            <a:ext cx="3867150" cy="3680525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851"/>
            <a:ext cx="3886201" cy="82569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7551"/>
            <a:ext cx="3886201" cy="3680525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979E7-DC82-4835-A449-DC2BB9BF3066}" type="datetime1">
              <a:rPr lang="cs-CZ" smtClean="0"/>
              <a:t>26.5.2016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037034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5125E7-4B38-40C0-A6D1-4F1DAD39A0FB}" type="datetime1">
              <a:rPr lang="cs-CZ" smtClean="0"/>
              <a:t>26.5.2016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820596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8F0EB9-EAD3-48C3-A548-22719F979A45}" type="datetime1">
              <a:rPr lang="cs-CZ" smtClean="0"/>
              <a:t>26.5.2016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7013937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457201"/>
            <a:ext cx="2948940" cy="1600197"/>
          </a:xfrm>
        </p:spPr>
        <p:txBody>
          <a:bodyPr anchor="b">
            <a:normAutofit/>
          </a:bodyPr>
          <a:lstStyle>
            <a:lvl1pPr>
              <a:defRPr sz="24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990600"/>
            <a:ext cx="4629150" cy="4876800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2057399"/>
            <a:ext cx="2948940" cy="3810001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8C3DFC-73E4-4818-9322-DB92AB18A667}" type="datetime1">
              <a:rPr lang="cs-CZ" smtClean="0"/>
              <a:t>26.5.2016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59499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C45D5B-416F-4E28-81AD-4B8D0BDD462A}" type="datetime1">
              <a:rPr lang="cs-CZ" smtClean="0"/>
              <a:t>26.5.2016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0256682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457200"/>
            <a:ext cx="2948940" cy="1600200"/>
          </a:xfrm>
        </p:spPr>
        <p:txBody>
          <a:bodyPr anchor="b">
            <a:normAutofit/>
          </a:bodyPr>
          <a:lstStyle>
            <a:lvl1pPr>
              <a:defRPr sz="24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6200" y="990600"/>
            <a:ext cx="4629150" cy="48768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2057400"/>
            <a:ext cx="2948940" cy="38100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38EC86-140E-463B-899E-C5AA24416571}" type="datetime1">
              <a:rPr lang="cs-CZ" smtClean="0"/>
              <a:t>26.5.2016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Databázové systémy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2023726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E806C8-017B-46E0-9739-DAB053D1689E}" type="datetime1">
              <a:rPr lang="cs-CZ" smtClean="0"/>
              <a:t>26.5.2016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771484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0362"/>
            <a:ext cx="1971675" cy="5811838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0363"/>
            <a:ext cx="5800725" cy="5811837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1F3B6-F754-4AA6-8751-A7C0237CD179}" type="datetime1">
              <a:rPr lang="cs-CZ" smtClean="0"/>
              <a:t>26.5.2016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7725551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4530"/>
            <a:ext cx="6858000" cy="2387600"/>
          </a:xfrm>
        </p:spPr>
        <p:txBody>
          <a:bodyPr anchor="b">
            <a:normAutofit/>
          </a:bodyPr>
          <a:lstStyle>
            <a:lvl1pPr algn="ctr">
              <a:defRPr sz="45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 algn="ctr">
              <a:buNone/>
              <a:defRPr sz="2100"/>
            </a:lvl2pPr>
            <a:lvl3pPr marL="685800" indent="0" algn="ctr">
              <a:buNone/>
              <a:defRPr sz="1800"/>
            </a:lvl3pPr>
            <a:lvl4pPr marL="1028700" indent="0" algn="ctr">
              <a:buNone/>
              <a:defRPr sz="1500"/>
            </a:lvl4pPr>
            <a:lvl5pPr marL="1371600" indent="0" algn="ctr">
              <a:buNone/>
              <a:defRPr sz="1500"/>
            </a:lvl5pPr>
            <a:lvl6pPr marL="1714500" indent="0" algn="ctr">
              <a:buNone/>
              <a:defRPr sz="1500"/>
            </a:lvl6pPr>
            <a:lvl7pPr marL="2057400" indent="0" algn="ctr">
              <a:buNone/>
              <a:defRPr sz="1500"/>
            </a:lvl7pPr>
            <a:lvl8pPr marL="2400300" indent="0" algn="ctr">
              <a:buNone/>
              <a:defRPr sz="1500"/>
            </a:lvl8pPr>
            <a:lvl9pPr marL="2743200" indent="0" algn="ctr">
              <a:buNone/>
              <a:defRPr sz="1500"/>
            </a:lvl9pPr>
          </a:lstStyle>
          <a:p>
            <a:r>
              <a:rPr lang="cs-CZ" smtClean="0"/>
              <a:t>Kliknutím lze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416E96-4835-4037-92B8-6BEC726BDA5B}" type="datetime1">
              <a:rPr lang="cs-CZ" smtClean="0"/>
              <a:t>26.5.2016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349686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405FB-DC59-48B9-81F6-829F8B939960}" type="datetime1">
              <a:rPr lang="cs-CZ" smtClean="0"/>
              <a:t>26.5.2016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8442510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12423"/>
            <a:ext cx="7886700" cy="2851208"/>
          </a:xfrm>
        </p:spPr>
        <p:txBody>
          <a:bodyPr anchor="b">
            <a:normAutofit/>
          </a:bodyPr>
          <a:lstStyle>
            <a:lvl1pPr>
              <a:defRPr sz="45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52634"/>
            <a:ext cx="78867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F555C1-F35C-4454-9650-A5FC853D3846}" type="datetime1">
              <a:rPr lang="cs-CZ" smtClean="0"/>
              <a:t>26.5.2016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5661787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33845" y="1828801"/>
            <a:ext cx="3886200" cy="4351337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8801"/>
            <a:ext cx="3886200" cy="4351337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794251-6F43-4A14-B2BE-3E95EC504AA3}" type="datetime1">
              <a:rPr lang="cs-CZ" smtClean="0"/>
              <a:t>26.5.2016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8051527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3845" y="1681851"/>
            <a:ext cx="3867150" cy="825699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3845" y="2507551"/>
            <a:ext cx="3867150" cy="3680525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851"/>
            <a:ext cx="3886201" cy="82569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7551"/>
            <a:ext cx="3886201" cy="3680525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23033B-8C01-4D28-85E7-76315252D3F7}" type="datetime1">
              <a:rPr lang="cs-CZ" smtClean="0"/>
              <a:t>26.5.2016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586330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5C68DB-ED43-4866-824F-2CB078194042}" type="datetime1">
              <a:rPr lang="cs-CZ" smtClean="0"/>
              <a:t>26.5.2016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080870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AB5993-A9CF-4D4F-9ABC-B72CE709D342}" type="datetime1">
              <a:rPr lang="cs-CZ" smtClean="0"/>
              <a:t>26.5.2016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576419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12423"/>
            <a:ext cx="7886700" cy="2851208"/>
          </a:xfrm>
        </p:spPr>
        <p:txBody>
          <a:bodyPr anchor="b">
            <a:normAutofit/>
          </a:bodyPr>
          <a:lstStyle>
            <a:lvl1pPr>
              <a:defRPr sz="45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52634"/>
            <a:ext cx="78867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77002F-5754-49FF-B9BC-73FF7EAFF83C}" type="datetime1">
              <a:rPr lang="cs-CZ" smtClean="0"/>
              <a:t>26.5.2016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0532805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457201"/>
            <a:ext cx="2948940" cy="1600197"/>
          </a:xfrm>
        </p:spPr>
        <p:txBody>
          <a:bodyPr anchor="b">
            <a:normAutofit/>
          </a:bodyPr>
          <a:lstStyle>
            <a:lvl1pPr>
              <a:defRPr sz="24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990600"/>
            <a:ext cx="4629150" cy="4876800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2057399"/>
            <a:ext cx="2948940" cy="3810001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34B5E0-96BA-48C3-A177-24B46950E197}" type="datetime1">
              <a:rPr lang="cs-CZ" smtClean="0"/>
              <a:t>26.5.2016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5421094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457200"/>
            <a:ext cx="2948940" cy="1600200"/>
          </a:xfrm>
        </p:spPr>
        <p:txBody>
          <a:bodyPr anchor="b">
            <a:normAutofit/>
          </a:bodyPr>
          <a:lstStyle>
            <a:lvl1pPr>
              <a:defRPr sz="24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6200" y="990600"/>
            <a:ext cx="4629150" cy="48768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2057400"/>
            <a:ext cx="2948940" cy="38100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B8199-4D50-4882-8F2A-F7B2CCBBE990}" type="datetime1">
              <a:rPr lang="cs-CZ" smtClean="0"/>
              <a:t>26.5.2016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Databázové systémy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8593379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C9DC45-DD8F-400B-AA08-E97654A2D257}" type="datetime1">
              <a:rPr lang="cs-CZ" smtClean="0"/>
              <a:t>26.5.2016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5561434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0362"/>
            <a:ext cx="1971675" cy="5811838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0363"/>
            <a:ext cx="5800725" cy="5811837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8B34EB-9963-417D-B036-585A62DBBA2B}" type="datetime1">
              <a:rPr lang="cs-CZ" smtClean="0"/>
              <a:t>26.5.2016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124386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33845" y="1828801"/>
            <a:ext cx="3886200" cy="4351337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8801"/>
            <a:ext cx="3886200" cy="4351337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94F5CA-E819-4A2B-A749-B99594476D27}" type="datetime1">
              <a:rPr lang="cs-CZ" smtClean="0"/>
              <a:t>26.5.2016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857876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3845" y="1681851"/>
            <a:ext cx="3867150" cy="825699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3845" y="2507551"/>
            <a:ext cx="3867150" cy="3680525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851"/>
            <a:ext cx="3886201" cy="82569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7551"/>
            <a:ext cx="3886201" cy="3680525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8DB1D2-D416-49F2-A31C-DA6F881B13E3}" type="datetime1">
              <a:rPr lang="cs-CZ" smtClean="0"/>
              <a:t>26.5.2016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66067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55D127-7640-4297-A8AE-36D8002BC219}" type="datetime1">
              <a:rPr lang="cs-CZ" smtClean="0"/>
              <a:t>26.5.2016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24620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F93CE-FA95-4C95-87AF-345C169361FC}" type="datetime1">
              <a:rPr lang="cs-CZ" smtClean="0"/>
              <a:t>26.5.2016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907056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457201"/>
            <a:ext cx="2948940" cy="1600197"/>
          </a:xfrm>
        </p:spPr>
        <p:txBody>
          <a:bodyPr anchor="b">
            <a:normAutofit/>
          </a:bodyPr>
          <a:lstStyle>
            <a:lvl1pPr>
              <a:defRPr sz="24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990600"/>
            <a:ext cx="4629150" cy="4876800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2057399"/>
            <a:ext cx="2948940" cy="3810001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A942E-2697-425A-8A91-83DBE769A5DA}" type="datetime1">
              <a:rPr lang="cs-CZ" smtClean="0"/>
              <a:t>26.5.2016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504921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457200"/>
            <a:ext cx="2948940" cy="1600200"/>
          </a:xfrm>
        </p:spPr>
        <p:txBody>
          <a:bodyPr anchor="b">
            <a:normAutofit/>
          </a:bodyPr>
          <a:lstStyle>
            <a:lvl1pPr>
              <a:defRPr sz="24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6200" y="990600"/>
            <a:ext cx="4629150" cy="48768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2057400"/>
            <a:ext cx="2948940" cy="38100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0F4619-A41C-4017-8CCE-4E44CCA161FE}" type="datetime1">
              <a:rPr lang="cs-CZ" smtClean="0"/>
              <a:t>26.5.2016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Databázové systémy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171287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33845" y="365760"/>
            <a:ext cx="78867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3845" y="1828801"/>
            <a:ext cx="788670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2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57F9E286-50A9-4DAB-9D97-3A7A4969B050}" type="datetime1">
              <a:rPr lang="cs-CZ" smtClean="0"/>
              <a:t>26.5.2016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2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63145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2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942484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0" r:id="rId1"/>
    <p:sldLayoutId id="2147483921" r:id="rId2"/>
    <p:sldLayoutId id="2147483922" r:id="rId3"/>
    <p:sldLayoutId id="2147483923" r:id="rId4"/>
    <p:sldLayoutId id="2147483924" r:id="rId5"/>
    <p:sldLayoutId id="2147483925" r:id="rId6"/>
    <p:sldLayoutId id="2147483926" r:id="rId7"/>
    <p:sldLayoutId id="2147483927" r:id="rId8"/>
    <p:sldLayoutId id="2147483928" r:id="rId9"/>
    <p:sldLayoutId id="2147483929" r:id="rId10"/>
    <p:sldLayoutId id="2147483930" r:id="rId11"/>
  </p:sldLayoutIdLst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33845" y="365760"/>
            <a:ext cx="78867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3845" y="1828801"/>
            <a:ext cx="788670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2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08B8C87A-5B82-4B23-B919-BA4D99F268C2}" type="datetime1">
              <a:rPr lang="cs-CZ" smtClean="0"/>
              <a:t>26.5.2016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2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63145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2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617690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6" r:id="rId1"/>
    <p:sldLayoutId id="2147483957" r:id="rId2"/>
    <p:sldLayoutId id="2147483958" r:id="rId3"/>
    <p:sldLayoutId id="2147483959" r:id="rId4"/>
    <p:sldLayoutId id="2147483960" r:id="rId5"/>
    <p:sldLayoutId id="2147483961" r:id="rId6"/>
    <p:sldLayoutId id="2147483962" r:id="rId7"/>
    <p:sldLayoutId id="2147483963" r:id="rId8"/>
    <p:sldLayoutId id="2147483964" r:id="rId9"/>
    <p:sldLayoutId id="2147483965" r:id="rId10"/>
    <p:sldLayoutId id="2147483966" r:id="rId11"/>
  </p:sldLayoutIdLst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33845" y="365760"/>
            <a:ext cx="78867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3845" y="1828801"/>
            <a:ext cx="788670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2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067A9AED-6867-4803-9AF3-439B173CCD44}" type="datetime1">
              <a:rPr lang="cs-CZ" smtClean="0"/>
              <a:t>26.5.2016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2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63145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2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711903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8" r:id="rId1"/>
    <p:sldLayoutId id="2147483969" r:id="rId2"/>
    <p:sldLayoutId id="2147483970" r:id="rId3"/>
    <p:sldLayoutId id="2147483971" r:id="rId4"/>
    <p:sldLayoutId id="2147483972" r:id="rId5"/>
    <p:sldLayoutId id="2147483973" r:id="rId6"/>
    <p:sldLayoutId id="2147483974" r:id="rId7"/>
    <p:sldLayoutId id="2147483975" r:id="rId8"/>
    <p:sldLayoutId id="2147483976" r:id="rId9"/>
    <p:sldLayoutId id="2147483977" r:id="rId10"/>
    <p:sldLayoutId id="2147483978" r:id="rId11"/>
  </p:sldLayoutIdLst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9.tmp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0.jpeg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1.jpeg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2.jpeg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3.jpeg"/><Relationship Id="rId4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4.jpeg"/><Relationship Id="rId4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5.jpeg"/><Relationship Id="rId4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6.jpeg"/><Relationship Id="rId4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Relationship Id="rId6" Type="http://schemas.openxmlformats.org/officeDocument/2006/relationships/comments" Target="../comments/comment1.xml"/><Relationship Id="rId5" Type="http://schemas.openxmlformats.org/officeDocument/2006/relationships/image" Target="../media/image17.jpe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8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.png"/><Relationship Id="rId4" Type="http://schemas.openxmlformats.org/officeDocument/2006/relationships/hyperlink" Target="https://www.microsoft.com/en-us/download/details.aspx?id=42299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.pn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.png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.png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.png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8.tmp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duotone>
              <a:schemeClr val="bg2">
                <a:shade val="88000"/>
                <a:hueMod val="106000"/>
                <a:satMod val="140000"/>
                <a:lumMod val="54000"/>
              </a:schemeClr>
              <a:schemeClr val="bg2">
                <a:tint val="98000"/>
                <a:hueMod val="90000"/>
                <a:satMod val="150000"/>
                <a:lumMod val="160000"/>
              </a:schemeClr>
            </a:duotone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143000" y="2784340"/>
            <a:ext cx="6858000" cy="817698"/>
          </a:xfrm>
          <a:solidFill>
            <a:srgbClr val="FCC400"/>
          </a:solidFill>
        </p:spPr>
        <p:txBody>
          <a:bodyPr/>
          <a:lstStyle/>
          <a:p>
            <a:r>
              <a:rPr lang="cs-CZ" dirty="0" smtClean="0"/>
              <a:t>Databázové systémy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937577"/>
          </a:xfrm>
          <a:solidFill>
            <a:srgbClr val="FFD324"/>
          </a:solidFill>
        </p:spPr>
        <p:txBody>
          <a:bodyPr>
            <a:normAutofit/>
          </a:bodyPr>
          <a:lstStyle/>
          <a:p>
            <a:r>
              <a:rPr lang="cs-CZ" sz="2000" dirty="0" smtClean="0">
                <a:solidFill>
                  <a:schemeClr val="tx1"/>
                </a:solidFill>
              </a:rPr>
              <a:t>Cvičení – 1. týden</a:t>
            </a:r>
            <a:endParaRPr lang="cs-CZ" sz="2000" dirty="0">
              <a:solidFill>
                <a:schemeClr val="tx1"/>
              </a:solidFill>
            </a:endParaRPr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076583" cy="938879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5" name="TextovéPole 4"/>
          <p:cNvSpPr txBox="1"/>
          <p:nvPr/>
        </p:nvSpPr>
        <p:spPr>
          <a:xfrm>
            <a:off x="1143000" y="5852160"/>
            <a:ext cx="6858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Ing. Petr Šilhavý, Ph.D.			     psilhavy@fai.utb.cz</a:t>
            </a:r>
            <a:endParaRPr lang="cs-CZ" dirty="0"/>
          </a:p>
        </p:txBody>
      </p:sp>
      <p:sp>
        <p:nvSpPr>
          <p:cNvPr id="8" name="TextovéPole 7"/>
          <p:cNvSpPr txBox="1"/>
          <p:nvPr/>
        </p:nvSpPr>
        <p:spPr>
          <a:xfrm>
            <a:off x="1143000" y="6221492"/>
            <a:ext cx="6858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cs-CZ" dirty="0" smtClean="0"/>
              <a:t>			U51/823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856355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smtClean="0"/>
              <a:t>Instalace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10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Obrázek 60"/>
          <p:cNvPicPr>
            <a:picLocks noGrp="1"/>
          </p:cNvPicPr>
          <p:nvPr>
            <p:ph sz="half" idx="2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413" y="1338384"/>
            <a:ext cx="7886700" cy="4454282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3829050" y="4220936"/>
            <a:ext cx="530679" cy="253093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7" name="Rectangle 16"/>
          <p:cNvSpPr/>
          <p:nvPr/>
        </p:nvSpPr>
        <p:spPr>
          <a:xfrm>
            <a:off x="5434692" y="5007141"/>
            <a:ext cx="530679" cy="253093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3" name="TextBox 12"/>
          <p:cNvSpPr txBox="1"/>
          <p:nvPr/>
        </p:nvSpPr>
        <p:spPr>
          <a:xfrm>
            <a:off x="220607" y="2791961"/>
            <a:ext cx="241560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Zde je výběr modulů k instalaci, dáme možnost Select All</a:t>
            </a:r>
          </a:p>
          <a:p>
            <a:endParaRPr lang="cs-CZ" dirty="0"/>
          </a:p>
          <a:p>
            <a:endParaRPr lang="cs-CZ" dirty="0" smtClean="0"/>
          </a:p>
          <a:p>
            <a:endParaRPr lang="cs-CZ" dirty="0"/>
          </a:p>
          <a:p>
            <a:r>
              <a:rPr lang="cs-CZ" dirty="0" smtClean="0"/>
              <a:t>A pokračujem kliknutím na Next</a:t>
            </a:r>
            <a:endParaRPr lang="cs-CZ" dirty="0"/>
          </a:p>
        </p:txBody>
      </p:sp>
      <p:cxnSp>
        <p:nvCxnSpPr>
          <p:cNvPr id="19" name="Straight Arrow Connector 18"/>
          <p:cNvCxnSpPr/>
          <p:nvPr/>
        </p:nvCxnSpPr>
        <p:spPr>
          <a:xfrm>
            <a:off x="2196193" y="3565525"/>
            <a:ext cx="1534886" cy="781957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>
          <a:xfrm>
            <a:off x="1322614" y="5007141"/>
            <a:ext cx="4008665" cy="126546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02442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smtClean="0"/>
              <a:t>Instalace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11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Content Placeholder 14"/>
          <p:cNvPicPr>
            <a:picLocks noGrp="1"/>
          </p:cNvPicPr>
          <p:nvPr>
            <p:ph sz="half" idx="2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680" y="1357471"/>
            <a:ext cx="7021285" cy="453934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686050" y="3273879"/>
            <a:ext cx="44658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V tomto kroku instalace můžeme pojmenovat instaci SQL Serveru, doporučuju zvolit možnost </a:t>
            </a:r>
            <a:r>
              <a:rPr lang="cs-CZ" i="1" dirty="0" smtClean="0"/>
              <a:t>Default instance</a:t>
            </a:r>
            <a:endParaRPr lang="cs-CZ" i="1" dirty="0"/>
          </a:p>
        </p:txBody>
      </p:sp>
      <p:cxnSp>
        <p:nvCxnSpPr>
          <p:cNvPr id="19" name="Straight Arrow Connector 18"/>
          <p:cNvCxnSpPr/>
          <p:nvPr/>
        </p:nvCxnSpPr>
        <p:spPr>
          <a:xfrm flipH="1" flipV="1">
            <a:off x="1600200" y="1965220"/>
            <a:ext cx="1085851" cy="1447452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4885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smtClean="0"/>
              <a:t>Instalace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12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Picture 16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680" y="1292352"/>
            <a:ext cx="7690756" cy="484027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881993" y="2816679"/>
            <a:ext cx="49067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Zde máme možnost volit autoamtické nbebo manuální spouštění služeb, doporučuju nechat jak je a kliknout na </a:t>
            </a:r>
            <a:r>
              <a:rPr lang="cs-CZ" i="1" dirty="0" smtClean="0"/>
              <a:t>Next.</a:t>
            </a:r>
            <a:endParaRPr lang="cs-CZ" i="1" dirty="0"/>
          </a:p>
        </p:txBody>
      </p:sp>
    </p:spTree>
    <p:extLst>
      <p:ext uri="{BB962C8B-B14F-4D97-AF65-F5344CB8AC3E}">
        <p14:creationId xmlns:p14="http://schemas.microsoft.com/office/powerpoint/2010/main" val="3688558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smtClean="0"/>
              <a:t>Instalace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13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Picture 14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680" y="1338277"/>
            <a:ext cx="7521484" cy="442641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979964" y="3192236"/>
            <a:ext cx="45720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V tomto kroku konfigurujeme databázový Engine. Zaškrtneme možnost </a:t>
            </a:r>
            <a:r>
              <a:rPr lang="cs-CZ" i="1" dirty="0" smtClean="0"/>
              <a:t>Mixed Mode, </a:t>
            </a:r>
            <a:r>
              <a:rPr lang="cs-CZ" dirty="0" smtClean="0"/>
              <a:t>zadáme heslo.</a:t>
            </a:r>
          </a:p>
          <a:p>
            <a:endParaRPr lang="cs-CZ" dirty="0" smtClean="0"/>
          </a:p>
          <a:p>
            <a:r>
              <a:rPr lang="cs-CZ" dirty="0" smtClean="0"/>
              <a:t>Pokud se nevidíme ve </a:t>
            </a:r>
            <a:r>
              <a:rPr lang="cs-CZ" i="1" dirty="0" smtClean="0"/>
              <a:t>Specify SQL Server aministrators</a:t>
            </a:r>
            <a:r>
              <a:rPr lang="cs-CZ" dirty="0" smtClean="0"/>
              <a:t>, přidáme svůj uživatelský účet pomocí kliku na tlačítko </a:t>
            </a:r>
            <a:r>
              <a:rPr lang="cs-CZ" i="1" dirty="0" smtClean="0"/>
              <a:t>Add Current User.</a:t>
            </a:r>
          </a:p>
          <a:p>
            <a:endParaRPr lang="cs-CZ" i="1" dirty="0"/>
          </a:p>
          <a:p>
            <a:endParaRPr lang="cs-CZ" i="1" dirty="0" smtClean="0"/>
          </a:p>
          <a:p>
            <a:r>
              <a:rPr lang="cs-CZ" dirty="0" smtClean="0"/>
              <a:t>Pro další krok instalace klikneme na next.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553430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smtClean="0"/>
              <a:t>Instalace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14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Picture 14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680" y="1420281"/>
            <a:ext cx="6964135" cy="433647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514600" y="2988129"/>
            <a:ext cx="382905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Zde konfigurujeme </a:t>
            </a:r>
            <a:r>
              <a:rPr lang="cs-CZ" i="1" dirty="0" smtClean="0"/>
              <a:t>Reporting Services, </a:t>
            </a:r>
            <a:endParaRPr lang="cs-CZ" dirty="0"/>
          </a:p>
          <a:p>
            <a:r>
              <a:rPr lang="cs-CZ" dirty="0" smtClean="0"/>
              <a:t>Zvolíme možnost </a:t>
            </a:r>
            <a:r>
              <a:rPr lang="cs-CZ" i="1" dirty="0" smtClean="0"/>
              <a:t>Install only</a:t>
            </a:r>
            <a:endParaRPr lang="cs-CZ" dirty="0" smtClean="0"/>
          </a:p>
          <a:p>
            <a:r>
              <a:rPr lang="cs-CZ" dirty="0" smtClean="0"/>
              <a:t>Kdybychom je v budoucnu chtěli využívat, lze je dodatečně nakonfigurovat.</a:t>
            </a:r>
          </a:p>
          <a:p>
            <a:endParaRPr lang="cs-CZ" dirty="0"/>
          </a:p>
          <a:p>
            <a:r>
              <a:rPr lang="cs-CZ" dirty="0" smtClean="0"/>
              <a:t>Kliknem na Next pro pokračování instalace.</a:t>
            </a:r>
            <a:endParaRPr lang="cs-CZ" dirty="0"/>
          </a:p>
        </p:txBody>
      </p:sp>
      <p:cxnSp>
        <p:nvCxnSpPr>
          <p:cNvPr id="19" name="Straight Arrow Connector 18"/>
          <p:cNvCxnSpPr/>
          <p:nvPr/>
        </p:nvCxnSpPr>
        <p:spPr>
          <a:xfrm flipH="1" flipV="1">
            <a:off x="1730829" y="2354132"/>
            <a:ext cx="710292" cy="903418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>
          <a:xfrm>
            <a:off x="3698421" y="5119007"/>
            <a:ext cx="2645229" cy="538843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5348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smtClean="0"/>
              <a:t>Instalace	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15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Content Placeholder 14"/>
          <p:cNvPicPr>
            <a:picLocks noGrp="1"/>
          </p:cNvPicPr>
          <p:nvPr>
            <p:ph sz="half" idx="2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680" y="1357005"/>
            <a:ext cx="7249886" cy="430257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139043" y="2522764"/>
            <a:ext cx="38127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Následuje průběh instalace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294728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smtClean="0"/>
              <a:t>Instalace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16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Content Placeholder 14"/>
          <p:cNvPicPr>
            <a:picLocks noGrp="1"/>
          </p:cNvPicPr>
          <p:nvPr>
            <p:ph sz="half" idx="2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681" y="1198911"/>
            <a:ext cx="7137762" cy="420176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87680" y="5510218"/>
            <a:ext cx="74948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Po dokončení instalace se zobrazí Report, kde je uvedeno, co vše bylo úspěně nainstalováno.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402978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smtClean="0"/>
              <a:t>Spuštění 	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sp>
        <p:nvSpPr>
          <p:cNvPr id="10" name="Zástupný symbol pro obsah 9"/>
          <p:cNvSpPr>
            <a:spLocks noGrp="1"/>
          </p:cNvSpPr>
          <p:nvPr>
            <p:ph sz="half" idx="2"/>
          </p:nvPr>
        </p:nvSpPr>
        <p:spPr>
          <a:xfrm>
            <a:off x="633845" y="1292352"/>
            <a:ext cx="7886700" cy="4546409"/>
          </a:xfrm>
        </p:spPr>
        <p:txBody>
          <a:bodyPr/>
          <a:lstStyle/>
          <a:p>
            <a:r>
              <a:rPr lang="cs-CZ" dirty="0" smtClean="0"/>
              <a:t>Příkazy jazyka SQL budeme psát v SQL management studiu.</a:t>
            </a:r>
          </a:p>
          <a:p>
            <a:endParaRPr lang="cs-CZ" dirty="0"/>
          </a:p>
          <a:p>
            <a:r>
              <a:rPr lang="cs-CZ" dirty="0" smtClean="0"/>
              <a:t>Při prvním spuštění SQL Management studia je nutné nastavit server, který budeme využívat.</a:t>
            </a:r>
            <a:endParaRPr lang="cs-CZ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17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97790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smtClean="0"/>
              <a:t>Management studio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18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Content Placeholder 14"/>
          <p:cNvPicPr>
            <a:picLocks noGrp="1"/>
          </p:cNvPicPr>
          <p:nvPr>
            <p:ph sz="half" idx="2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541" y="1422784"/>
            <a:ext cx="7274379" cy="440871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922815" y="4336904"/>
            <a:ext cx="198392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>
                <a:solidFill>
                  <a:schemeClr val="bg1"/>
                </a:solidFill>
              </a:rPr>
              <a:t>Rozklikneme nabídku a dáme </a:t>
            </a:r>
            <a:r>
              <a:rPr lang="cs-CZ" i="1" dirty="0" smtClean="0">
                <a:solidFill>
                  <a:schemeClr val="bg1"/>
                </a:solidFill>
              </a:rPr>
              <a:t>browse for more</a:t>
            </a:r>
            <a:endParaRPr lang="cs-CZ" i="1" dirty="0">
              <a:solidFill>
                <a:schemeClr val="bg1"/>
              </a:solidFill>
            </a:endParaRPr>
          </a:p>
        </p:txBody>
      </p:sp>
      <p:cxnSp>
        <p:nvCxnSpPr>
          <p:cNvPr id="17" name="Straight Arrow Connector 16"/>
          <p:cNvCxnSpPr/>
          <p:nvPr/>
        </p:nvCxnSpPr>
        <p:spPr>
          <a:xfrm flipV="1">
            <a:off x="4571999" y="3045279"/>
            <a:ext cx="400051" cy="1861457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53962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smtClean="0"/>
              <a:t>Management studio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19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Picture 14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035" t="12257" r="33722" b="35755"/>
          <a:stretch/>
        </p:blipFill>
        <p:spPr>
          <a:xfrm>
            <a:off x="856161" y="1338942"/>
            <a:ext cx="3959678" cy="3429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135336" y="1338942"/>
            <a:ext cx="348615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V kartě Local Servers rozklikneme Database Engine</a:t>
            </a:r>
          </a:p>
          <a:p>
            <a:endParaRPr lang="cs-CZ" dirty="0"/>
          </a:p>
          <a:p>
            <a:endParaRPr lang="cs-CZ" dirty="0" smtClean="0"/>
          </a:p>
          <a:p>
            <a:r>
              <a:rPr lang="cs-CZ" dirty="0" smtClean="0"/>
              <a:t>Vybereme databázový engine, který je pojmenován podle uživatelského jména na počítači</a:t>
            </a:r>
            <a:endParaRPr lang="cs-CZ" dirty="0"/>
          </a:p>
        </p:txBody>
      </p:sp>
      <p:cxnSp>
        <p:nvCxnSpPr>
          <p:cNvPr id="17" name="Straight Arrow Connector 16"/>
          <p:cNvCxnSpPr/>
          <p:nvPr/>
        </p:nvCxnSpPr>
        <p:spPr>
          <a:xfrm flipH="1">
            <a:off x="2563586" y="1812471"/>
            <a:ext cx="2653393" cy="416379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 flipH="1" flipV="1">
            <a:off x="2604407" y="2409097"/>
            <a:ext cx="2530929" cy="309610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6152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smtClean="0"/>
              <a:t>Obsah cvičení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sp>
        <p:nvSpPr>
          <p:cNvPr id="10" name="Zástupný symbol pro obsah 9"/>
          <p:cNvSpPr>
            <a:spLocks noGrp="1"/>
          </p:cNvSpPr>
          <p:nvPr>
            <p:ph sz="half" idx="2"/>
          </p:nvPr>
        </p:nvSpPr>
        <p:spPr>
          <a:xfrm>
            <a:off x="633845" y="1292352"/>
            <a:ext cx="7886700" cy="4546409"/>
          </a:xfrm>
        </p:spPr>
        <p:txBody>
          <a:bodyPr>
            <a:normAutofit/>
          </a:bodyPr>
          <a:lstStyle/>
          <a:p>
            <a:r>
              <a:rPr lang="cs-CZ" sz="2400" dirty="0" smtClean="0"/>
              <a:t>Systémové požadavky MS SQL Server 2014</a:t>
            </a:r>
          </a:p>
          <a:p>
            <a:r>
              <a:rPr lang="cs-CZ" sz="2400" dirty="0" smtClean="0"/>
              <a:t>Stažení a instalace</a:t>
            </a:r>
            <a:endParaRPr lang="cs-CZ" sz="2400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2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34248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smtClean="0"/>
              <a:t>Management studio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sp>
        <p:nvSpPr>
          <p:cNvPr id="10" name="Zástupný symbol pro obsah 9"/>
          <p:cNvSpPr>
            <a:spLocks noGrp="1"/>
          </p:cNvSpPr>
          <p:nvPr>
            <p:ph sz="half" idx="2"/>
          </p:nvPr>
        </p:nvSpPr>
        <p:spPr>
          <a:xfrm>
            <a:off x="633845" y="1292352"/>
            <a:ext cx="7886700" cy="4546409"/>
          </a:xfrm>
        </p:spPr>
        <p:txBody>
          <a:bodyPr/>
          <a:lstStyle/>
          <a:p>
            <a:r>
              <a:rPr lang="cs-CZ" dirty="0" smtClean="0"/>
              <a:t>Nyní už se lze příhlásit do </a:t>
            </a:r>
            <a:r>
              <a:rPr lang="cs-CZ" smtClean="0"/>
              <a:t>SQL Serveru.</a:t>
            </a:r>
            <a:endParaRPr lang="cs-CZ" dirty="0" smtClean="0"/>
          </a:p>
          <a:p>
            <a:endParaRPr lang="cs-CZ" dirty="0"/>
          </a:p>
          <a:p>
            <a:r>
              <a:rPr lang="cs-CZ" dirty="0" smtClean="0"/>
              <a:t>V záložce </a:t>
            </a:r>
            <a:r>
              <a:rPr lang="cs-CZ" i="1" dirty="0" smtClean="0"/>
              <a:t>File -&gt; New -&gt; Database Engine Query</a:t>
            </a:r>
            <a:r>
              <a:rPr lang="cs-CZ" dirty="0" smtClean="0"/>
              <a:t> vytvoříme nový databázový dotaz a můžeme začít psát příkazy.</a:t>
            </a:r>
            <a:endParaRPr lang="cs-CZ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20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76584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smtClean="0"/>
              <a:t>DĚKUJI ZA POZORNOST	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21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Zástupný symbol pro obsah 14"/>
          <p:cNvPicPr>
            <a:picLocks noGrp="1" noChangeAspect="1"/>
          </p:cNvPicPr>
          <p:nvPr>
            <p:ph sz="half" idx="2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3228" y="2017945"/>
            <a:ext cx="1495589" cy="2277375"/>
          </a:xfrm>
        </p:spPr>
      </p:pic>
      <p:pic>
        <p:nvPicPr>
          <p:cNvPr id="18" name="Zástupný symbol pro obsah 1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5839" y="2017944"/>
            <a:ext cx="1495589" cy="2277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0756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smtClean="0"/>
              <a:t>Systémové požadavky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graphicFrame>
        <p:nvGraphicFramePr>
          <p:cNvPr id="17" name="Zástupný symbol pro obsah 16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035783023"/>
              </p:ext>
            </p:extLst>
          </p:nvPr>
        </p:nvGraphicFramePr>
        <p:xfrm>
          <a:off x="487680" y="2142617"/>
          <a:ext cx="7886700" cy="185420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3943350"/>
                <a:gridCol w="3943350"/>
              </a:tblGrid>
              <a:tr h="370840">
                <a:tc>
                  <a:txBody>
                    <a:bodyPr/>
                    <a:lstStyle/>
                    <a:p>
                      <a:r>
                        <a:rPr lang="cs-CZ" sz="1600" dirty="0" smtClean="0"/>
                        <a:t>Komponenta</a:t>
                      </a:r>
                      <a:endParaRPr lang="cs-CZ" sz="1600" dirty="0"/>
                    </a:p>
                  </a:txBody>
                  <a:tcPr>
                    <a:solidFill>
                      <a:srgbClr val="FCC4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cs-CZ" sz="1600" dirty="0" smtClean="0"/>
                        <a:t>Požadavek</a:t>
                      </a:r>
                      <a:endParaRPr lang="cs-CZ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cs-CZ" sz="1600" dirty="0" smtClean="0"/>
                        <a:t>CPU</a:t>
                      </a:r>
                      <a:endParaRPr lang="cs-CZ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1600" dirty="0" smtClean="0"/>
                        <a:t>1,4GHz</a:t>
                      </a:r>
                      <a:r>
                        <a:rPr lang="cs-CZ" sz="1600" baseline="0" dirty="0" smtClean="0"/>
                        <a:t> pro 64bit instalaci a vyšší</a:t>
                      </a:r>
                      <a:endParaRPr lang="cs-CZ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cs-CZ" sz="1600" dirty="0" smtClean="0"/>
                        <a:t>RAM</a:t>
                      </a:r>
                      <a:endParaRPr lang="cs-CZ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1600" dirty="0" smtClean="0"/>
                        <a:t>Minimum 521MB, doporučeno 4GB</a:t>
                      </a:r>
                      <a:endParaRPr lang="cs-CZ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cs-CZ" sz="1600" dirty="0" smtClean="0"/>
                        <a:t>HDD</a:t>
                      </a:r>
                      <a:endParaRPr lang="cs-CZ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1600" dirty="0" smtClean="0"/>
                        <a:t>4,2GB</a:t>
                      </a:r>
                      <a:endParaRPr lang="cs-CZ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cs-CZ" sz="1600" dirty="0" smtClean="0"/>
                        <a:t>OS</a:t>
                      </a:r>
                      <a:endParaRPr lang="cs-CZ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1600" dirty="0" smtClean="0"/>
                        <a:t>Windows 7 / 8 / 8.1 / 10</a:t>
                      </a:r>
                      <a:endParaRPr lang="cs-CZ" sz="16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3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66026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smtClean="0"/>
              <a:t>Kde získat SQL Server 2014?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sp>
        <p:nvSpPr>
          <p:cNvPr id="10" name="Zástupný symbol pro obsah 9"/>
          <p:cNvSpPr>
            <a:spLocks noGrp="1"/>
          </p:cNvSpPr>
          <p:nvPr>
            <p:ph sz="half" idx="2"/>
          </p:nvPr>
        </p:nvSpPr>
        <p:spPr>
          <a:xfrm>
            <a:off x="633844" y="1292352"/>
            <a:ext cx="7486028" cy="4546409"/>
          </a:xfrm>
        </p:spPr>
        <p:txBody>
          <a:bodyPr/>
          <a:lstStyle/>
          <a:p>
            <a:r>
              <a:rPr lang="cs-CZ" sz="2400" dirty="0" err="1" smtClean="0"/>
              <a:t>DreamSpark</a:t>
            </a:r>
            <a:r>
              <a:rPr lang="cs-CZ" sz="2400" dirty="0" smtClean="0"/>
              <a:t> v rámci FAI UTB	</a:t>
            </a:r>
          </a:p>
          <a:p>
            <a:endParaRPr lang="cs-CZ" sz="2400" dirty="0"/>
          </a:p>
          <a:p>
            <a:r>
              <a:rPr lang="cs-CZ" sz="2400" dirty="0" smtClean="0"/>
              <a:t>Verze Express je zdarma dostupná na stránkách:</a:t>
            </a:r>
          </a:p>
          <a:p>
            <a:pPr marL="0" indent="0" algn="ctr">
              <a:buNone/>
            </a:pPr>
            <a:r>
              <a:rPr lang="cs-CZ" sz="2400" dirty="0">
                <a:hlinkClick r:id="rId4"/>
              </a:rPr>
              <a:t>https://www.microsoft.com/en-us/download/details.aspx?id=42299</a:t>
            </a:r>
            <a:endParaRPr lang="cs-CZ" sz="2400" dirty="0"/>
          </a:p>
          <a:p>
            <a:endParaRPr lang="cs-CZ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4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98469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smtClean="0"/>
              <a:t>Kde získat SQL Server 2014?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pic>
        <p:nvPicPr>
          <p:cNvPr id="13" name="Zástupný symbol pro obsah 12"/>
          <p:cNvPicPr>
            <a:picLocks noGrp="1" noChangeAspect="1"/>
          </p:cNvPicPr>
          <p:nvPr>
            <p:ph sz="half" idx="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0205" y="1292225"/>
            <a:ext cx="6833116" cy="4546600"/>
          </a:xfrm>
        </p:spPr>
      </p:pic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5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Obdélník 14"/>
          <p:cNvSpPr/>
          <p:nvPr/>
        </p:nvSpPr>
        <p:spPr>
          <a:xfrm>
            <a:off x="3392424" y="3584448"/>
            <a:ext cx="2139696" cy="201168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7" name="TextovéPole 16"/>
          <p:cNvSpPr txBox="1"/>
          <p:nvPr/>
        </p:nvSpPr>
        <p:spPr>
          <a:xfrm>
            <a:off x="3072384" y="3500366"/>
            <a:ext cx="4754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>
                <a:solidFill>
                  <a:srgbClr val="FF0000"/>
                </a:solidFill>
              </a:rPr>
              <a:t>1</a:t>
            </a:r>
            <a:endParaRPr lang="cs-CZ" dirty="0">
              <a:solidFill>
                <a:srgbClr val="FF0000"/>
              </a:solidFill>
            </a:endParaRPr>
          </a:p>
        </p:txBody>
      </p:sp>
      <p:sp>
        <p:nvSpPr>
          <p:cNvPr id="18" name="Obdélník 17"/>
          <p:cNvSpPr/>
          <p:nvPr/>
        </p:nvSpPr>
        <p:spPr>
          <a:xfrm>
            <a:off x="5621897" y="3079025"/>
            <a:ext cx="2139696" cy="480174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9" name="TextovéPole 18"/>
          <p:cNvSpPr txBox="1"/>
          <p:nvPr/>
        </p:nvSpPr>
        <p:spPr>
          <a:xfrm>
            <a:off x="5621897" y="2671069"/>
            <a:ext cx="4754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>
                <a:solidFill>
                  <a:srgbClr val="FF0000"/>
                </a:solidFill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1013762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smtClean="0"/>
              <a:t>Kde získat SQL Server 2014?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pic>
        <p:nvPicPr>
          <p:cNvPr id="17" name="Zástupný symbol pro obsah 16"/>
          <p:cNvPicPr>
            <a:picLocks noGrp="1" noChangeAspect="1"/>
          </p:cNvPicPr>
          <p:nvPr>
            <p:ph sz="half" idx="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413" y="1831196"/>
            <a:ext cx="7886700" cy="3468658"/>
          </a:xfrm>
        </p:spPr>
      </p:pic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6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Obdélník 17"/>
          <p:cNvSpPr/>
          <p:nvPr/>
        </p:nvSpPr>
        <p:spPr>
          <a:xfrm>
            <a:off x="923544" y="3577462"/>
            <a:ext cx="4736592" cy="619633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9" name="TextovéPole 18"/>
          <p:cNvSpPr txBox="1"/>
          <p:nvPr/>
        </p:nvSpPr>
        <p:spPr>
          <a:xfrm>
            <a:off x="487680" y="1127288"/>
            <a:ext cx="477316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Vybereme verzi </a:t>
            </a:r>
            <a:r>
              <a:rPr lang="cs-CZ" i="1" dirty="0" err="1" smtClean="0"/>
              <a:t>ExpressAdv</a:t>
            </a:r>
            <a:r>
              <a:rPr lang="cs-CZ" dirty="0" smtClean="0"/>
              <a:t> a buď 32 nebo 64 bitovou verzi podle typu počítače na který budeme SQL Server instalovat</a:t>
            </a:r>
            <a:endParaRPr lang="cs-CZ" dirty="0"/>
          </a:p>
        </p:txBody>
      </p:sp>
      <p:cxnSp>
        <p:nvCxnSpPr>
          <p:cNvPr id="21" name="Přímá spojnice se šipkou 20"/>
          <p:cNvCxnSpPr/>
          <p:nvPr/>
        </p:nvCxnSpPr>
        <p:spPr>
          <a:xfrm>
            <a:off x="633413" y="1984248"/>
            <a:ext cx="226123" cy="1515966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Obdélník 22"/>
          <p:cNvSpPr/>
          <p:nvPr/>
        </p:nvSpPr>
        <p:spPr>
          <a:xfrm>
            <a:off x="7516367" y="4572001"/>
            <a:ext cx="1149479" cy="429768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4" name="TextovéPole 23"/>
          <p:cNvSpPr txBox="1"/>
          <p:nvPr/>
        </p:nvSpPr>
        <p:spPr>
          <a:xfrm>
            <a:off x="7385208" y="3925670"/>
            <a:ext cx="17099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Potom klikneme na </a:t>
            </a:r>
            <a:r>
              <a:rPr lang="cs-CZ" i="1" dirty="0" err="1" smtClean="0"/>
              <a:t>next</a:t>
            </a:r>
            <a:endParaRPr lang="cs-CZ" i="1" dirty="0"/>
          </a:p>
        </p:txBody>
      </p:sp>
    </p:spTree>
    <p:extLst>
      <p:ext uri="{BB962C8B-B14F-4D97-AF65-F5344CB8AC3E}">
        <p14:creationId xmlns:p14="http://schemas.microsoft.com/office/powerpoint/2010/main" val="2938941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smtClean="0"/>
              <a:t>Instalace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pic>
        <p:nvPicPr>
          <p:cNvPr id="13" name="Zástupný symbol pro obsah 12"/>
          <p:cNvPicPr>
            <a:picLocks noGrp="1" noChangeAspect="1"/>
          </p:cNvPicPr>
          <p:nvPr>
            <p:ph sz="half" idx="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389" y="1422101"/>
            <a:ext cx="7868748" cy="4286848"/>
          </a:xfrm>
        </p:spPr>
      </p:pic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7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ovéPole 14"/>
          <p:cNvSpPr txBox="1"/>
          <p:nvPr/>
        </p:nvSpPr>
        <p:spPr>
          <a:xfrm>
            <a:off x="1350263" y="3968496"/>
            <a:ext cx="69311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>
                <a:solidFill>
                  <a:schemeClr val="bg1"/>
                </a:solidFill>
              </a:rPr>
              <a:t>Po stažení -&gt; dvojklik na stažený soubor -&gt; Extrahovat instalační soubory</a:t>
            </a:r>
            <a:endParaRPr lang="cs-CZ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3489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smtClean="0"/>
              <a:t>Instalace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pic>
        <p:nvPicPr>
          <p:cNvPr id="3" name="Zástupný symbol pro obsah 2"/>
          <p:cNvPicPr>
            <a:picLocks noGrp="1" noChangeAspect="1"/>
          </p:cNvPicPr>
          <p:nvPr>
            <p:ph sz="half" idx="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413" y="2605927"/>
            <a:ext cx="7886700" cy="1919196"/>
          </a:xfrm>
        </p:spPr>
      </p:pic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8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ovéPole 12"/>
          <p:cNvSpPr txBox="1"/>
          <p:nvPr/>
        </p:nvSpPr>
        <p:spPr>
          <a:xfrm>
            <a:off x="633413" y="1784448"/>
            <a:ext cx="64099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Po extrahování souborů se automaticky spustí instalace.</a:t>
            </a:r>
          </a:p>
          <a:p>
            <a:r>
              <a:rPr lang="cs-CZ" dirty="0" smtClean="0"/>
              <a:t>Dáme možnost -&gt; New SQL Server </a:t>
            </a:r>
            <a:r>
              <a:rPr lang="cs-CZ" dirty="0" err="1" smtClean="0"/>
              <a:t>stand-alone</a:t>
            </a:r>
            <a:r>
              <a:rPr lang="cs-CZ" dirty="0" smtClean="0"/>
              <a:t> </a:t>
            </a:r>
            <a:r>
              <a:rPr lang="cs-CZ" dirty="0" err="1" smtClean="0"/>
              <a:t>installation</a:t>
            </a:r>
            <a:endParaRPr lang="cs-CZ" dirty="0"/>
          </a:p>
        </p:txBody>
      </p:sp>
      <p:sp>
        <p:nvSpPr>
          <p:cNvPr id="15" name="Obdélník 14"/>
          <p:cNvSpPr/>
          <p:nvPr/>
        </p:nvSpPr>
        <p:spPr>
          <a:xfrm>
            <a:off x="2468880" y="2715768"/>
            <a:ext cx="5715000" cy="521208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33112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smtClean="0"/>
              <a:t>Instalace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9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Obrázek 59"/>
          <p:cNvPicPr>
            <a:picLocks noGrp="1"/>
          </p:cNvPicPr>
          <p:nvPr>
            <p:ph sz="half" idx="2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845" y="1297815"/>
            <a:ext cx="7886700" cy="4522767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3747407" y="3984171"/>
            <a:ext cx="1183822" cy="236765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8" name="Rectangle 17"/>
          <p:cNvSpPr/>
          <p:nvPr/>
        </p:nvSpPr>
        <p:spPr>
          <a:xfrm>
            <a:off x="5470071" y="5021036"/>
            <a:ext cx="514350" cy="239198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3" name="TextBox 12"/>
          <p:cNvSpPr txBox="1"/>
          <p:nvPr/>
        </p:nvSpPr>
        <p:spPr>
          <a:xfrm>
            <a:off x="243840" y="3266710"/>
            <a:ext cx="241322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Po přečtení licenčních podmínek potvrdíme, že s nimi souhlasíme </a:t>
            </a:r>
            <a:r>
              <a:rPr lang="cs-CZ" dirty="0" smtClean="0">
                <a:sym typeface="Wingdings" panose="05000000000000000000" pitchFamily="2" charset="2"/>
              </a:rPr>
              <a:t></a:t>
            </a:r>
          </a:p>
          <a:p>
            <a:endParaRPr lang="cs-CZ" dirty="0" smtClean="0">
              <a:sym typeface="Wingdings" panose="05000000000000000000" pitchFamily="2" charset="2"/>
            </a:endParaRPr>
          </a:p>
          <a:p>
            <a:r>
              <a:rPr lang="cs-CZ" dirty="0" smtClean="0">
                <a:sym typeface="Wingdings" panose="05000000000000000000" pitchFamily="2" charset="2"/>
              </a:rPr>
              <a:t>Pro pokračování kliknem na next</a:t>
            </a:r>
            <a:endParaRPr lang="cs-CZ" dirty="0"/>
          </a:p>
        </p:txBody>
      </p:sp>
      <p:cxnSp>
        <p:nvCxnSpPr>
          <p:cNvPr id="20" name="Straight Arrow Connector 19"/>
          <p:cNvCxnSpPr/>
          <p:nvPr/>
        </p:nvCxnSpPr>
        <p:spPr>
          <a:xfrm>
            <a:off x="2547257" y="3812721"/>
            <a:ext cx="1200150" cy="289832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>
            <a:off x="1975757" y="4735286"/>
            <a:ext cx="3412672" cy="405349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83031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HDOfficeLightV0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HDOfficeLightV0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HDOfficeLightV0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Motiv Office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Motiv Office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155</TotalTime>
  <Words>465</Words>
  <Application>Microsoft Office PowerPoint</Application>
  <PresentationFormat>On-screen Show (4:3)</PresentationFormat>
  <Paragraphs>141</Paragraphs>
  <Slides>21</Slides>
  <Notes>20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21</vt:i4>
      </vt:variant>
    </vt:vector>
  </HeadingPairs>
  <TitlesOfParts>
    <vt:vector size="28" baseType="lpstr">
      <vt:lpstr>Calibri</vt:lpstr>
      <vt:lpstr>Calibri Light</vt:lpstr>
      <vt:lpstr>Wingdings</vt:lpstr>
      <vt:lpstr>Wingdings 2</vt:lpstr>
      <vt:lpstr>HDOfficeLightV0</vt:lpstr>
      <vt:lpstr>1_HDOfficeLightV0</vt:lpstr>
      <vt:lpstr>2_HDOfficeLightV0</vt:lpstr>
      <vt:lpstr>Databázové systémy</vt:lpstr>
      <vt:lpstr>Obsah cvičení</vt:lpstr>
      <vt:lpstr>Systémové požadavky</vt:lpstr>
      <vt:lpstr>Kde získat SQL Server 2014?</vt:lpstr>
      <vt:lpstr>Kde získat SQL Server 2014?</vt:lpstr>
      <vt:lpstr>Kde získat SQL Server 2014?</vt:lpstr>
      <vt:lpstr>Instalace</vt:lpstr>
      <vt:lpstr>Instalace</vt:lpstr>
      <vt:lpstr>Instalace</vt:lpstr>
      <vt:lpstr>Instalace</vt:lpstr>
      <vt:lpstr>Instalace</vt:lpstr>
      <vt:lpstr>Instalace</vt:lpstr>
      <vt:lpstr>Instalace</vt:lpstr>
      <vt:lpstr>Instalace</vt:lpstr>
      <vt:lpstr>Instalace </vt:lpstr>
      <vt:lpstr>Instalace</vt:lpstr>
      <vt:lpstr>Spuštění  </vt:lpstr>
      <vt:lpstr>Management studio</vt:lpstr>
      <vt:lpstr>Management studio</vt:lpstr>
      <vt:lpstr>Management studio</vt:lpstr>
      <vt:lpstr>DĚKUJI ZA POZORNOST 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Jakub Kolář</dc:creator>
  <cp:lastModifiedBy>Kolář Jakub</cp:lastModifiedBy>
  <cp:revision>18</cp:revision>
  <dcterms:created xsi:type="dcterms:W3CDTF">2016-05-19T05:41:03Z</dcterms:created>
  <dcterms:modified xsi:type="dcterms:W3CDTF">2016-05-26T07:25:51Z</dcterms:modified>
</cp:coreProperties>
</file>