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9" r:id="rId1"/>
    <p:sldMasterId id="2147483955" r:id="rId2"/>
    <p:sldMasterId id="2147483967" r:id="rId3"/>
  </p:sldMasterIdLst>
  <p:notesMasterIdLst>
    <p:notesMasterId r:id="rId14"/>
  </p:notesMasterIdLst>
  <p:handoutMasterIdLst>
    <p:handoutMasterId r:id="rId15"/>
  </p:handoutMasterIdLst>
  <p:sldIdLst>
    <p:sldId id="256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9" r:id="rId12"/>
    <p:sldId id="258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FFD324"/>
    <a:srgbClr val="FCC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větlý styl 2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1" autoAdjust="0"/>
    <p:restoredTop sz="94660"/>
  </p:normalViewPr>
  <p:slideViewPr>
    <p:cSldViewPr snapToGrid="0">
      <p:cViewPr varScale="1">
        <p:scale>
          <a:sx n="62" d="100"/>
          <a:sy n="62" d="100"/>
        </p:scale>
        <p:origin x="96" y="8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ECB93-AA58-4E2A-A5CD-35EBE3988AFB}" type="datetimeFigureOut">
              <a:rPr lang="cs-CZ" smtClean="0"/>
              <a:t>27. 5. 2016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16330-259E-4981-83CA-B035AD70FF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96962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7570E-A3F7-4D10-BF9C-E72803622856}" type="datetimeFigureOut">
              <a:rPr lang="cs-CZ" smtClean="0"/>
              <a:t>27. 5. 2016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B986B-C8F5-4CBF-B3DF-D67FBE00C8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8341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9794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23167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7035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4666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6190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46997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10473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36147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125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CF0E5-5A1B-4195-88EF-FF75F8843008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47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56C-7EF0-459D-93E0-AE106D6CA02F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9730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80187-3C4E-4FBF-8913-9E2D0D1BD288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254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BC107-2CCD-4F6C-8461-D30F004FEDCF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509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A9E-E94B-4625-9134-586AEBB82D15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40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023E-A213-4770-B241-D4C0AD3F3E9A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5163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90D1-BCDB-4213-8E9A-5FEC4A78E5EC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093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79E7-DC82-4835-A449-DC2BB9BF3066}" type="datetime1">
              <a:rPr lang="cs-CZ" smtClean="0"/>
              <a:t>27. 5. 2016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370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E7-4B38-40C0-A6D1-4F1DAD39A0FB}" type="datetime1">
              <a:rPr lang="cs-CZ" smtClean="0"/>
              <a:t>27. 5. 2016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05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0EB9-EAD3-48C3-A548-22719F979A45}" type="datetime1">
              <a:rPr lang="cs-CZ" smtClean="0"/>
              <a:t>27. 5. 2016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0139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3DFC-73E4-4818-9322-DB92AB18A667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4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45D5B-416F-4E28-81AD-4B8D0BDD462A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56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8EC86-140E-463B-899E-C5AA24416571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0237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806C8-017B-46E0-9739-DAB053D1689E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14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1F3B6-F754-4AA6-8751-A7C0237CD179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7255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6E96-4835-4037-92B8-6BEC726BDA5B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496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405FB-DC59-48B9-81F6-829F8B939960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4425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55C1-F35C-4454-9650-A5FC853D3846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66178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94251-6F43-4A14-B2BE-3E95EC504AA3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5152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033B-8C01-4D28-85E7-76315252D3F7}" type="datetime1">
              <a:rPr lang="cs-CZ" smtClean="0"/>
              <a:t>27. 5. 2016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8633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68DB-ED43-4866-824F-2CB078194042}" type="datetime1">
              <a:rPr lang="cs-CZ" smtClean="0"/>
              <a:t>27. 5. 2016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08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B5993-A9CF-4D4F-9ABC-B72CE709D342}" type="datetime1">
              <a:rPr lang="cs-CZ" smtClean="0"/>
              <a:t>27. 5. 2016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764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002F-5754-49FF-B9BC-73FF7EAFF83C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5328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B5E0-96BA-48C3-A177-24B46950E197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210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B8199-4D50-4882-8F2A-F7B2CCBBE990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9337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C45-DD8F-400B-AA08-E97654A2D257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6143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B34EB-9963-417D-B036-585A62DBBA2B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438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4F5CA-E819-4A2B-A749-B99594476D27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78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1D2-D416-49F2-A31C-DA6F881B13E3}" type="datetime1">
              <a:rPr lang="cs-CZ" smtClean="0"/>
              <a:t>27. 5. 2016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0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5D127-7640-4297-A8AE-36D8002BC219}" type="datetime1">
              <a:rPr lang="cs-CZ" smtClean="0"/>
              <a:t>27. 5. 2016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6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F93CE-FA95-4C95-87AF-345C169361FC}" type="datetime1">
              <a:rPr lang="cs-CZ" smtClean="0"/>
              <a:t>27. 5. 2016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0705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A942E-2697-425A-8A91-83DBE769A5DA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49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F4619-A41C-4017-8CCE-4E44CCA161FE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128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7F9E286-50A9-4DAB-9D97-3A7A4969B050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24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8B8C87A-5B82-4B23-B919-BA4D99F268C2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176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67A9AED-6867-4803-9AF3-439B173CCD44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119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2784340"/>
            <a:ext cx="6858000" cy="817698"/>
          </a:xfrm>
          <a:solidFill>
            <a:srgbClr val="FCC400"/>
          </a:solidFill>
        </p:spPr>
        <p:txBody>
          <a:bodyPr/>
          <a:lstStyle/>
          <a:p>
            <a:r>
              <a:rPr lang="cs-CZ" dirty="0" smtClean="0"/>
              <a:t>Databázové systémy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937577"/>
          </a:xfrm>
          <a:solidFill>
            <a:srgbClr val="FFD324"/>
          </a:solidFill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tx1"/>
                </a:solidFill>
              </a:rPr>
              <a:t>Cvičení – 1. týden</a:t>
            </a:r>
            <a:endParaRPr lang="cs-CZ" sz="2000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76583" cy="93887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563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DĚKUJI ZA POZORNOST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Zástupný symbol pro obsah 14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228" y="2017945"/>
            <a:ext cx="1495589" cy="2277375"/>
          </a:xfrm>
        </p:spPr>
      </p:pic>
      <p:pic>
        <p:nvPicPr>
          <p:cNvPr id="18" name="Zástupný symbol pro obsah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39" y="2017944"/>
            <a:ext cx="1495589" cy="22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Obsah cvičení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Výběrové dotazy - pokračování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24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Filtrace znakových dat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Pomocí vyhledávací podmínky LIKE / NOT LIKE.</a:t>
            </a:r>
          </a:p>
          <a:p>
            <a:endParaRPr lang="cs-CZ" dirty="0"/>
          </a:p>
          <a:p>
            <a:r>
              <a:rPr lang="cs-CZ" dirty="0" smtClean="0"/>
              <a:t>Vyhledáváme na základě nějakého vzoru, například počáteční písmeno nebo část slova.</a:t>
            </a:r>
          </a:p>
          <a:p>
            <a:endParaRPr lang="cs-CZ" dirty="0"/>
          </a:p>
          <a:p>
            <a:r>
              <a:rPr lang="cs-CZ" dirty="0" smtClean="0"/>
              <a:t>K tomu používáme pomocné znaky, jejichž použití je na následujícím </a:t>
            </a:r>
            <a:r>
              <a:rPr lang="cs-CZ" dirty="0" err="1" smtClean="0"/>
              <a:t>Slide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315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Filtrace znakových dat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graphicFrame>
        <p:nvGraphicFramePr>
          <p:cNvPr id="3" name="Zástupný symbol pro obsah 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4756379"/>
              </p:ext>
            </p:extLst>
          </p:nvPr>
        </p:nvGraphicFramePr>
        <p:xfrm>
          <a:off x="1032387" y="1347017"/>
          <a:ext cx="6902245" cy="4070556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2690759"/>
                <a:gridCol w="1906806"/>
                <a:gridCol w="2304680"/>
              </a:tblGrid>
              <a:tr h="32009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Zápis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Význam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Příklad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7842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% (procento)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Libovolný znak, včetně mezery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‚D%‘ pro řetězec začínající písmenem D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7842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_ (podtržítko)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Pro jeden znak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‚_D%‘ řetězec, kde druhé písmeno je D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7842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[&lt;seznam znaků&gt;]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Jeden znak z řetězce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‚[AC]%‘ řetězec, kde první písmenko je A nebo C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7842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[&lt;rozsah znaků&gt;]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Jeden znak z rozsahu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‚[0-9]‘ řetězec, kde první znak je číslice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3675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[^&lt;rozsah nebo seznam znaků&gt;]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Jeden znak, který není v řetězci nebo v rozsahu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‚[^0-9]%‘ řetězec, kde první znak není číslo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727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Příklad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Jednoduchý dotaz pro vyhledání jmen, která začínají písmenem A: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ové pole 2"/>
          <p:cNvSpPr txBox="1">
            <a:spLocks noChangeArrowheads="1"/>
          </p:cNvSpPr>
          <p:nvPr/>
        </p:nvSpPr>
        <p:spPr bwMode="auto">
          <a:xfrm>
            <a:off x="3334619" y="1756355"/>
            <a:ext cx="2474760" cy="106182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SELECT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jmeno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FROM tabulka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WHERE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jmeno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LIKE ‚A%‘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89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Řazení výpisu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Pro řazení výpisu používáme příkaz ORDER BY</a:t>
            </a:r>
            <a:endParaRPr lang="cs-CZ" dirty="0"/>
          </a:p>
          <a:p>
            <a:endParaRPr lang="cs-CZ" dirty="0"/>
          </a:p>
          <a:p>
            <a:r>
              <a:rPr lang="cs-CZ" dirty="0" smtClean="0"/>
              <a:t>Řadit můžeme vzestupně (ASC) nebo sestupně (DESC) a to dle libovolného sloupce, bez ohledu na to, zda se dané sloupce ve výsledcích nacházejí či ne.</a:t>
            </a:r>
          </a:p>
          <a:p>
            <a:endParaRPr lang="cs-CZ" dirty="0"/>
          </a:p>
          <a:p>
            <a:r>
              <a:rPr lang="cs-CZ" dirty="0" smtClean="0"/>
              <a:t>Pro řazení vzestupně (0 – 999):</a:t>
            </a:r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Pro řazení sestupně (999 – 0):</a:t>
            </a:r>
          </a:p>
          <a:p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119820" y="3846060"/>
            <a:ext cx="2904357" cy="73577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SELECT * FROM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nazevTabulky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ORDER BY sloupec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3074923" y="5053378"/>
            <a:ext cx="2994150" cy="74921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SELECT * FROM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nazev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Tabulky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ORDER BY sloupec DESC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50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Používání </a:t>
            </a:r>
            <a:r>
              <a:rPr lang="cs-CZ" dirty="0" err="1" smtClean="0"/>
              <a:t>Aliasů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Alias využijeme, když například při výpisu dvou sloupců – jméno a příjmení chceme, aby tyto dva sloupce byly po vykonání dotazu vráceny jako jeden, který pojmenujeme </a:t>
            </a:r>
            <a:r>
              <a:rPr lang="cs-CZ" i="1" dirty="0" smtClean="0"/>
              <a:t>celé jméno.</a:t>
            </a:r>
            <a:endParaRPr lang="cs-CZ" dirty="0" smtClean="0"/>
          </a:p>
          <a:p>
            <a:endParaRPr lang="cs-CZ" i="1" dirty="0"/>
          </a:p>
          <a:p>
            <a:r>
              <a:rPr lang="cs-CZ" dirty="0" smtClean="0"/>
              <a:t>Zápis bude následující:</a:t>
            </a:r>
          </a:p>
          <a:p>
            <a:pPr lvl="1"/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956185" y="3277814"/>
            <a:ext cx="7231628" cy="46095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Vani"/>
              </a:rPr>
              <a:t>SELECT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Vani"/>
              </a:rPr>
              <a:t>jmeno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Vani"/>
              </a:rPr>
              <a:t> + ´ ´ +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Vani"/>
              </a:rPr>
              <a:t>prijmeni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Vani"/>
              </a:rPr>
              <a:t> AS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Vani"/>
              </a:rPr>
              <a:t>celeJmeno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Vani"/>
              </a:rPr>
              <a:t> FROM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Vani"/>
              </a:rPr>
              <a:t>zamestnanci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Vani"/>
              </a:rPr>
              <a:t>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Vani"/>
              </a:rPr>
              <a:t>zamestnanci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68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Spojování více dotazů SELECT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Následující dotaz je z databáze policejních přestupků – vypíše typy přestupků, které byly evidovány v jiné tabulce – v evidenci přestupků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Vidíme, že pro spojení dotazů byl použit operátor IN.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Obrázek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07" y="2052238"/>
            <a:ext cx="8656319" cy="944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19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Úkol na cvičení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Z databáze knihovna vypište v jednom sloupečku jméno a příjmení čtenáře. Sloupeček nazvěte Celé jméno.</a:t>
            </a:r>
          </a:p>
          <a:p>
            <a:endParaRPr lang="cs-CZ" dirty="0"/>
          </a:p>
          <a:p>
            <a:r>
              <a:rPr lang="cs-CZ" dirty="0" smtClean="0"/>
              <a:t>Vypište všechny autory začínající na písmenko K.</a:t>
            </a:r>
          </a:p>
          <a:p>
            <a:endParaRPr lang="cs-CZ" dirty="0"/>
          </a:p>
          <a:p>
            <a:r>
              <a:rPr lang="cs-CZ" dirty="0" smtClean="0"/>
              <a:t>Vypište Knihy seřazené podle </a:t>
            </a:r>
            <a:r>
              <a:rPr lang="cs-CZ" smtClean="0"/>
              <a:t>názvu Sestupně.</a:t>
            </a:r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712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</TotalTime>
  <Words>405</Words>
  <Application>Microsoft Office PowerPoint</Application>
  <PresentationFormat>Předvádění na obrazovce (4:3)</PresentationFormat>
  <Paragraphs>95</Paragraphs>
  <Slides>10</Slides>
  <Notes>9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10</vt:i4>
      </vt:variant>
    </vt:vector>
  </HeadingPairs>
  <TitlesOfParts>
    <vt:vector size="19" baseType="lpstr">
      <vt:lpstr>Calibri</vt:lpstr>
      <vt:lpstr>Calibri Light</vt:lpstr>
      <vt:lpstr>Times New Roman</vt:lpstr>
      <vt:lpstr>Vani</vt:lpstr>
      <vt:lpstr>Verdana</vt:lpstr>
      <vt:lpstr>Wingdings 2</vt:lpstr>
      <vt:lpstr>HDOfficeLightV0</vt:lpstr>
      <vt:lpstr>1_HDOfficeLightV0</vt:lpstr>
      <vt:lpstr>2_HDOfficeLightV0</vt:lpstr>
      <vt:lpstr>Databázové systémy</vt:lpstr>
      <vt:lpstr>Obsah cvičení</vt:lpstr>
      <vt:lpstr>Filtrace znakových dat</vt:lpstr>
      <vt:lpstr>Filtrace znakových dat</vt:lpstr>
      <vt:lpstr>Příklad</vt:lpstr>
      <vt:lpstr>Řazení výpisu</vt:lpstr>
      <vt:lpstr>Používání Aliasů</vt:lpstr>
      <vt:lpstr>Spojování více dotazů SELECT</vt:lpstr>
      <vt:lpstr>Úkol na cvičení</vt:lpstr>
      <vt:lpstr>DĚKUJI ZA POZORNOST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Jakub Kolář</dc:creator>
  <cp:lastModifiedBy>Jakub Kolář</cp:lastModifiedBy>
  <cp:revision>16</cp:revision>
  <dcterms:created xsi:type="dcterms:W3CDTF">2016-05-19T05:41:03Z</dcterms:created>
  <dcterms:modified xsi:type="dcterms:W3CDTF">2016-05-26T23:55:40Z</dcterms:modified>
</cp:coreProperties>
</file>