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2"/>
  </p:notesMasterIdLst>
  <p:handoutMasterIdLst>
    <p:handoutMasterId r:id="rId23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58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8475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48849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17581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0978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94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39059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0939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316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3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66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19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699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047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8660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51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– 10.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Klíčová slova </a:t>
            </a:r>
            <a:r>
              <a:rPr lang="cs-CZ" dirty="0" err="1" smtClean="0"/>
              <a:t>Begin</a:t>
            </a:r>
            <a:r>
              <a:rPr lang="cs-CZ" dirty="0" smtClean="0"/>
              <a:t> &amp; End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Klíčová slova BEGIN a END slouží k ohraničení kódového bloku. Mohou být vnořené</a:t>
            </a:r>
            <a:r>
              <a:rPr lang="cs-CZ" dirty="0" smtClean="0"/>
              <a:t>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463924" y="2389677"/>
            <a:ext cx="2216150" cy="16685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BEGIN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{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 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prikazySQL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}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END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43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Podmínkový blok IF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Pro jednoduché rozhodování pravda / nepravda lze použít podmínkový blok IF. Pravidla jsou stejná jak v ostatních programovacích </a:t>
            </a:r>
            <a:r>
              <a:rPr lang="cs-CZ" dirty="0" smtClean="0"/>
              <a:t>jazycích.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893001" y="2640972"/>
            <a:ext cx="3357995" cy="7386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IF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podminka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{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podminkaPravdiva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}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ELSE {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podminkaNepravdiva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}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16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Konstrukce CASE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Jako rozhodovací blok můžeme také využít CASE, jeho syntaxe je </a:t>
            </a:r>
            <a:r>
              <a:rPr lang="cs-CZ" dirty="0" smtClean="0"/>
              <a:t>následující: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531870" y="2406333"/>
            <a:ext cx="2295906" cy="23544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CASE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vstupniPodminka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WHEN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vysledek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THEN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prikazy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WHEN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vysledek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THEN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prikazy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ELSE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prikazy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END;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27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While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Příkaz </a:t>
            </a:r>
            <a:r>
              <a:rPr lang="cs-CZ" dirty="0"/>
              <a:t>WHILE slouží pro opakované provádění příkazů. Cyklus se provádí, dokud není splněna podmínka. 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/>
              <a:t>WHILE můžeme doplnit klíčovými slovy BREAK a CONTINUE, které slouží k řízení logiky uvnitř cyklu. </a:t>
            </a:r>
            <a:endParaRPr lang="cs-CZ" dirty="0" smtClean="0"/>
          </a:p>
          <a:p>
            <a:r>
              <a:rPr lang="cs-CZ" dirty="0"/>
              <a:t>BREAK slouží k vyskočení ze smyčky WHILE. Naproti tomu CONTINUE slouží k restartování cyklu.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373436" y="2265271"/>
            <a:ext cx="2397125" cy="166853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WHILE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ukoncovaciPodminka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{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prikazy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}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82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Uložené Procedury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Uložené procedury ulehčí práci – když hrozí, že budeme psát stejné dotazy znovu a znovu, můžeme vytvořit proceduru, kterou v případě nutnosti zavoláme. </a:t>
            </a:r>
            <a:endParaRPr lang="cs-CZ" dirty="0" smtClean="0"/>
          </a:p>
          <a:p>
            <a:r>
              <a:rPr lang="cs-CZ" dirty="0" smtClean="0"/>
              <a:t>Syntaxe při vytváření je následující: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303269" y="2684146"/>
            <a:ext cx="2927049" cy="17081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CREATE PROC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nazevProcedury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AS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	BEGIN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                    SELECT...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	END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43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Vytváření </a:t>
            </a:r>
            <a:r>
              <a:rPr lang="cs-CZ" dirty="0" err="1" smtClean="0"/>
              <a:t>Triggerů</a:t>
            </a:r>
            <a:r>
              <a:rPr lang="cs-CZ" dirty="0" smtClean="0"/>
              <a:t> DML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DML </a:t>
            </a:r>
            <a:r>
              <a:rPr lang="cs-CZ" dirty="0" err="1" smtClean="0"/>
              <a:t>triggery</a:t>
            </a:r>
            <a:r>
              <a:rPr lang="cs-CZ" dirty="0" smtClean="0"/>
              <a:t> </a:t>
            </a:r>
            <a:r>
              <a:rPr lang="cs-CZ" dirty="0"/>
              <a:t>reagují na události typu INSERT, UPDATE, DELETE nebo na jejich vzájemnou kombinaci. Rozlišujeme dva typy:</a:t>
            </a:r>
          </a:p>
          <a:p>
            <a:pPr lvl="1"/>
            <a:r>
              <a:rPr lang="cs-CZ" dirty="0"/>
              <a:t>AFTER (</a:t>
            </a:r>
            <a:r>
              <a:rPr lang="cs-CZ" dirty="0" err="1"/>
              <a:t>Trigger</a:t>
            </a:r>
            <a:r>
              <a:rPr lang="cs-CZ" dirty="0"/>
              <a:t> je spuštěn, když událost, se kterou je asociován, dokončena. Může být definován pouze u permanentních tabulek.)</a:t>
            </a:r>
          </a:p>
          <a:p>
            <a:pPr lvl="1"/>
            <a:r>
              <a:rPr lang="cs-CZ" dirty="0"/>
              <a:t>INSTEAD OF (</a:t>
            </a:r>
            <a:r>
              <a:rPr lang="cs-CZ" dirty="0" err="1"/>
              <a:t>Instead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</a:t>
            </a:r>
            <a:r>
              <a:rPr lang="cs-CZ" dirty="0" err="1"/>
              <a:t>Trigger</a:t>
            </a:r>
            <a:r>
              <a:rPr lang="cs-CZ" dirty="0"/>
              <a:t> je spuštěn namísto události, se kterou je asociován. Může být definován u permanentních tabulek a pohledů</a:t>
            </a:r>
            <a:r>
              <a:rPr lang="cs-CZ" dirty="0" smtClean="0"/>
              <a:t>.)</a:t>
            </a:r>
          </a:p>
          <a:p>
            <a:pPr lvl="1"/>
            <a:endParaRPr lang="cs-CZ" dirty="0"/>
          </a:p>
          <a:p>
            <a:r>
              <a:rPr lang="cs-CZ" dirty="0"/>
              <a:t>Vytváření AFTER </a:t>
            </a:r>
            <a:r>
              <a:rPr lang="cs-CZ" dirty="0" err="1"/>
              <a:t>triggeru</a:t>
            </a:r>
            <a:r>
              <a:rPr lang="cs-CZ" dirty="0"/>
              <a:t>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3153726" y="3754266"/>
            <a:ext cx="3030098" cy="20313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CREATE TRIGGER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nazevTrigeru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AFTER INSERT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AS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BEGIN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	Tělo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triggeru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END;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89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Triggery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Odstranění </a:t>
            </a:r>
            <a:r>
              <a:rPr lang="cs-CZ" dirty="0" err="1"/>
              <a:t>triggeru</a:t>
            </a:r>
            <a:r>
              <a:rPr lang="cs-CZ" dirty="0"/>
              <a:t> provedeme následujícím způsobem: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3064777" y="1916804"/>
            <a:ext cx="3014443" cy="41549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DROP TRIGGER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nazevTriggeru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89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DDL </a:t>
            </a:r>
            <a:r>
              <a:rPr lang="cs-CZ" dirty="0" err="1" smtClean="0"/>
              <a:t>Triggery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Pro DDL </a:t>
            </a:r>
            <a:r>
              <a:rPr lang="cs-CZ" dirty="0" err="1"/>
              <a:t>triggery</a:t>
            </a:r>
            <a:r>
              <a:rPr lang="cs-CZ" dirty="0"/>
              <a:t> namísto DML příkazu DDL </a:t>
            </a:r>
            <a:r>
              <a:rPr lang="cs-CZ" dirty="0" err="1"/>
              <a:t>event</a:t>
            </a:r>
            <a:r>
              <a:rPr lang="cs-CZ" dirty="0"/>
              <a:t>, po kterém se </a:t>
            </a:r>
            <a:r>
              <a:rPr lang="cs-CZ" dirty="0" err="1"/>
              <a:t>trigger</a:t>
            </a:r>
            <a:r>
              <a:rPr lang="cs-CZ" dirty="0"/>
              <a:t> spustí: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2120828" y="2082379"/>
            <a:ext cx="4868907" cy="19916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CREATE TRIGGER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nazevTriggeru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ON DATABASE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FOR DDL_DATABASE_LEVEL_EVENTS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AS 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BEGIN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	Tělo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triggeru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END;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55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Programování v MS SQL 2014</a:t>
            </a:r>
          </a:p>
          <a:p>
            <a:pPr lvl="1"/>
            <a:r>
              <a:rPr lang="cs-CZ" dirty="0" smtClean="0"/>
              <a:t>Vytváření proměnných</a:t>
            </a:r>
          </a:p>
          <a:p>
            <a:pPr lvl="1"/>
            <a:r>
              <a:rPr lang="cs-CZ" dirty="0" smtClean="0"/>
              <a:t>Klíčová slova </a:t>
            </a:r>
            <a:r>
              <a:rPr lang="cs-CZ" dirty="0" err="1" smtClean="0"/>
              <a:t>Begin</a:t>
            </a:r>
            <a:r>
              <a:rPr lang="cs-CZ" dirty="0" smtClean="0"/>
              <a:t> &amp; End</a:t>
            </a:r>
          </a:p>
          <a:p>
            <a:pPr lvl="1"/>
            <a:r>
              <a:rPr lang="cs-CZ" dirty="0" smtClean="0"/>
              <a:t>Podmínkový blok IF</a:t>
            </a:r>
          </a:p>
          <a:p>
            <a:pPr lvl="1"/>
            <a:r>
              <a:rPr lang="cs-CZ" dirty="0" smtClean="0"/>
              <a:t>Konstrukce CASE</a:t>
            </a:r>
          </a:p>
          <a:p>
            <a:pPr lvl="1"/>
            <a:r>
              <a:rPr lang="cs-CZ" dirty="0" err="1" smtClean="0"/>
              <a:t>While</a:t>
            </a:r>
            <a:r>
              <a:rPr lang="cs-CZ" dirty="0" smtClean="0"/>
              <a:t>, </a:t>
            </a:r>
            <a:r>
              <a:rPr lang="cs-CZ" dirty="0" err="1" smtClean="0"/>
              <a:t>Break</a:t>
            </a:r>
            <a:r>
              <a:rPr lang="cs-CZ" dirty="0" smtClean="0"/>
              <a:t>, </a:t>
            </a:r>
            <a:r>
              <a:rPr lang="cs-CZ" dirty="0" err="1" smtClean="0"/>
              <a:t>Continue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Programování v MS SQL 2014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I když SQL není programovací jazyk, v této prezentaci uvedu několik příkazů, které známe z programovacích jazyků a lze jejich funkcí využívat i v MS SQL Serveru.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1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Vytváření proměnných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r>
              <a:rPr lang="cs-CZ" sz="2400" dirty="0"/>
              <a:t>Stejně jako v ostatních programovacích jazycích, je v SQL serveru umožněno vytvářet vlastní proměnné. </a:t>
            </a:r>
            <a:endParaRPr lang="cs-CZ" sz="2400" dirty="0" smtClean="0"/>
          </a:p>
          <a:p>
            <a:endParaRPr lang="cs-CZ" sz="2400" dirty="0" smtClean="0"/>
          </a:p>
          <a:p>
            <a:r>
              <a:rPr lang="cs-CZ" sz="2400" dirty="0" smtClean="0"/>
              <a:t>Rozlišujeme </a:t>
            </a:r>
            <a:r>
              <a:rPr lang="cs-CZ" sz="2400" dirty="0"/>
              <a:t>3 typy: </a:t>
            </a:r>
          </a:p>
          <a:p>
            <a:pPr lvl="1"/>
            <a:r>
              <a:rPr lang="cs-CZ" sz="2400" dirty="0"/>
              <a:t>Lokální proměnné (systémové nebo uživatelem definovaná data).</a:t>
            </a:r>
          </a:p>
          <a:p>
            <a:pPr lvl="1"/>
            <a:r>
              <a:rPr lang="cs-CZ" sz="2400" dirty="0"/>
              <a:t>Kurzorové proměnné </a:t>
            </a:r>
          </a:p>
          <a:p>
            <a:pPr lvl="1"/>
            <a:r>
              <a:rPr lang="cs-CZ" sz="2400" dirty="0"/>
              <a:t>Tabulkové proměnné </a:t>
            </a:r>
          </a:p>
          <a:p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Lokální proměnná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7ákladní syntaxe pro vytvoření lokální proměnné: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/>
              <a:t>Pokud nepřiřadíme žádnou hodnotu jo proměnné, SQL ji při inicializování přiřadí hodnotu NULL. Přiřadit hodnotu do proměnné můžeme:</a:t>
            </a:r>
          </a:p>
          <a:p>
            <a:pPr lvl="1"/>
            <a:r>
              <a:rPr lang="cs-CZ" dirty="0"/>
              <a:t>Při deklaraci proměnné.</a:t>
            </a:r>
          </a:p>
          <a:p>
            <a:pPr lvl="1"/>
            <a:r>
              <a:rPr lang="cs-CZ" dirty="0"/>
              <a:t>Použitím klíčového slova SET.</a:t>
            </a:r>
          </a:p>
          <a:p>
            <a:pPr lvl="1"/>
            <a:r>
              <a:rPr lang="cs-CZ" dirty="0"/>
              <a:t>Použitím SELECT.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474201" y="1756354"/>
            <a:ext cx="4195595" cy="41549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DECLARE @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jmenoPromenne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[AS]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datovyTyp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Lokální proměnná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Při deklaraci  proměnné: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/>
              <a:t>Použitím klíčového slova SET: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555025" y="1756354"/>
            <a:ext cx="4033947" cy="7386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DECLARE @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cislo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[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init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] = 30;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DECLARE @text  [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varchar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] (10) =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N´ahoj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´;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2710467" y="3235099"/>
            <a:ext cx="3117309" cy="138499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DECLARE @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cislo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[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int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];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DECLARE @text [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varchar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] (10);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SET @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cislo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= 10;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SET @text =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N´ahoj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´;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Lokální proměnná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Použitím SELECT: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34421" y="1756354"/>
            <a:ext cx="3071911" cy="14325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DECLARE @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cislo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[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int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];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DECLARE @text [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varchar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] (10);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@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cislo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= 20;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@text =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N´ahoj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´;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6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Vytvoření kurzorové proměnné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Kurzorové proměnné jsou určeny pro zajištění zpětné kompatibility s objekty, které byly vytvořeny pro starší verze SQL serveru.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2564511" y="2170131"/>
            <a:ext cx="4014976" cy="41549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DECLARE @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kurzorovaPromenna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CURSOR;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1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Vytvoření tabulkov</a:t>
            </a:r>
            <a:r>
              <a:rPr lang="cs-CZ" dirty="0" smtClean="0"/>
              <a:t>é proměnné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Tyto proměnné umožnují ukládat data ve formě tabulek a jejich využití je vhodné pro menší datové sady. 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817436" y="2281189"/>
            <a:ext cx="3509125" cy="17081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DECLARE @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promennaTabulka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TABLE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{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 Sloupec1 [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int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],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 Sloupec2 [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varchar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] (30)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};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19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600</Words>
  <Application>Microsoft Office PowerPoint</Application>
  <PresentationFormat>Předvádění na obrazovce (4:3)</PresentationFormat>
  <Paragraphs>170</Paragraphs>
  <Slides>18</Slides>
  <Notes>17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18</vt:i4>
      </vt:variant>
    </vt:vector>
  </HeadingPairs>
  <TitlesOfParts>
    <vt:vector size="26" baseType="lpstr">
      <vt:lpstr>Calibri</vt:lpstr>
      <vt:lpstr>Calibri Light</vt:lpstr>
      <vt:lpstr>Times New Roman</vt:lpstr>
      <vt:lpstr>Verdana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Programování v MS SQL 2014 </vt:lpstr>
      <vt:lpstr>Vytváření proměnných</vt:lpstr>
      <vt:lpstr>Lokální proměnná</vt:lpstr>
      <vt:lpstr>Lokální proměnná</vt:lpstr>
      <vt:lpstr>Lokální proměnná</vt:lpstr>
      <vt:lpstr>Vytvoření kurzorové proměnné</vt:lpstr>
      <vt:lpstr>Vytvoření tabulkové proměnné</vt:lpstr>
      <vt:lpstr>Klíčová slova Begin &amp; End</vt:lpstr>
      <vt:lpstr>Podmínkový blok IF</vt:lpstr>
      <vt:lpstr>Konstrukce CASE</vt:lpstr>
      <vt:lpstr>While</vt:lpstr>
      <vt:lpstr>Uložené Procedury</vt:lpstr>
      <vt:lpstr>Vytváření Triggerů DML</vt:lpstr>
      <vt:lpstr>Triggery</vt:lpstr>
      <vt:lpstr>DDL Triggery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14</cp:revision>
  <dcterms:created xsi:type="dcterms:W3CDTF">2016-05-19T05:41:03Z</dcterms:created>
  <dcterms:modified xsi:type="dcterms:W3CDTF">2016-05-27T00:59:28Z</dcterms:modified>
</cp:coreProperties>
</file>