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2"/>
  </p:notesMasterIdLst>
  <p:handoutMasterIdLst>
    <p:handoutMasterId r:id="rId23"/>
  </p:handoutMasterIdLst>
  <p:sldIdLst>
    <p:sldId id="256" r:id="rId4"/>
    <p:sldId id="257" r:id="rId5"/>
    <p:sldId id="259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62" r:id="rId15"/>
    <p:sldId id="263" r:id="rId16"/>
    <p:sldId id="264" r:id="rId17"/>
    <p:sldId id="265" r:id="rId18"/>
    <p:sldId id="266" r:id="rId19"/>
    <p:sldId id="267" r:id="rId20"/>
    <p:sldId id="258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9368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7456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4676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1190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2665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6563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6069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0811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5947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mp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tm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tmp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</a:t>
            </a:r>
            <a:r>
              <a:rPr lang="cs-CZ" sz="2000" smtClean="0">
                <a:solidFill>
                  <a:schemeClr val="tx1"/>
                </a:solidFill>
              </a:rPr>
              <a:t>– 3. </a:t>
            </a:r>
            <a:r>
              <a:rPr lang="cs-CZ" sz="2000" dirty="0" smtClean="0">
                <a:solidFill>
                  <a:schemeClr val="tx1"/>
                </a:solidFill>
              </a:rPr>
              <a:t>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Referenční integrita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Třetí pravidlo integrity se vztahuje na cizí klíče.</a:t>
            </a:r>
          </a:p>
          <a:p>
            <a:endParaRPr lang="cs-CZ" sz="2400" dirty="0"/>
          </a:p>
          <a:p>
            <a:r>
              <a:rPr lang="cs-CZ" sz="2400" dirty="0" smtClean="0"/>
              <a:t>Pokud existuje v tabulce cizí klíč, hodnota tohoto klíče musí odpovídat hodnotě některého záznamu v domovské tabulce, nebo musí mít cizí klíč prázdnou hodnotu.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115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Uživatelem definovaná integrita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Když potřebujeme větší přesnost dat.</a:t>
            </a:r>
          </a:p>
          <a:p>
            <a:endParaRPr lang="cs-CZ" sz="2400" dirty="0"/>
          </a:p>
          <a:p>
            <a:r>
              <a:rPr lang="cs-CZ" sz="2400" dirty="0" smtClean="0"/>
              <a:t>Uživatelem definované integrity lze dosáhnout například pomocí </a:t>
            </a:r>
            <a:r>
              <a:rPr lang="cs-CZ" sz="2400" dirty="0" err="1" smtClean="0"/>
              <a:t>triggerů</a:t>
            </a:r>
            <a:r>
              <a:rPr lang="cs-CZ" sz="2400" dirty="0" smtClean="0"/>
              <a:t> a uložených procedur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62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Typy klíčů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Klíče se v relačních databázích využívají k jednoznačné identifikaci každého řádku v tabulce.</a:t>
            </a:r>
          </a:p>
          <a:p>
            <a:endParaRPr lang="cs-CZ" sz="2400" dirty="0"/>
          </a:p>
          <a:p>
            <a:r>
              <a:rPr lang="cs-CZ" sz="2400" dirty="0" smtClean="0"/>
              <a:t>Využíváme je také k vytvoření vztahů mezi tabulkami a zajištění integrity dat.</a:t>
            </a:r>
          </a:p>
          <a:p>
            <a:endParaRPr lang="cs-CZ" sz="2400" dirty="0"/>
          </a:p>
          <a:p>
            <a:r>
              <a:rPr lang="cs-CZ" sz="2400" dirty="0" smtClean="0"/>
              <a:t>Každý záznam v tabulce musí být jedinečný – musíme být schopni určit sloupce nebo kombinaci sloupců, které tuto jedinečnosti zajišťují.</a:t>
            </a:r>
          </a:p>
          <a:p>
            <a:endParaRPr lang="cs-CZ" sz="2400" dirty="0"/>
          </a:p>
          <a:p>
            <a:r>
              <a:rPr lang="cs-CZ" sz="2400" dirty="0" smtClean="0"/>
              <a:t>Tuto kombinaci sloupců nazýváme také </a:t>
            </a:r>
            <a:r>
              <a:rPr lang="cs-CZ" sz="2400" b="1" dirty="0" smtClean="0"/>
              <a:t>klíče relace.</a:t>
            </a:r>
            <a:endParaRPr lang="cs-CZ" sz="2400" b="1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Typy klíčů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b="1" dirty="0" smtClean="0"/>
              <a:t>Superklíč</a:t>
            </a:r>
            <a:r>
              <a:rPr lang="cs-CZ" sz="2400" dirty="0" smtClean="0"/>
              <a:t> – sloupec, nebo množina sloupců, které jedinečně identifikují zázman v rámci relace.</a:t>
            </a:r>
          </a:p>
          <a:p>
            <a:endParaRPr lang="cs-CZ" sz="2400" dirty="0" smtClean="0"/>
          </a:p>
          <a:p>
            <a:r>
              <a:rPr lang="cs-CZ" sz="2400" b="1" dirty="0" smtClean="0"/>
              <a:t>Kandidátní klíč</a:t>
            </a:r>
            <a:r>
              <a:rPr lang="cs-CZ" sz="2400" dirty="0" smtClean="0"/>
              <a:t> – superklíč, který obsahuje jen minimální počet sloupců nutných k jedinečné identifikaci záznamů.</a:t>
            </a:r>
          </a:p>
          <a:p>
            <a:endParaRPr lang="cs-CZ" sz="2400" dirty="0" smtClean="0"/>
          </a:p>
          <a:p>
            <a:r>
              <a:rPr lang="cs-CZ" sz="2400" b="1" dirty="0" smtClean="0"/>
              <a:t>Primární klíč</a:t>
            </a:r>
            <a:r>
              <a:rPr lang="cs-CZ" sz="2400" dirty="0" smtClean="0"/>
              <a:t> – kandidátní klíč, který je vybrán, aby jedinečně určoval záznamy v tabulce.</a:t>
            </a:r>
          </a:p>
          <a:p>
            <a:endParaRPr lang="cs-CZ" sz="2400" dirty="0" smtClean="0"/>
          </a:p>
          <a:p>
            <a:r>
              <a:rPr lang="cs-CZ" sz="2400" b="1" dirty="0" smtClean="0"/>
              <a:t>Cizí klíč</a:t>
            </a:r>
            <a:r>
              <a:rPr lang="cs-CZ" sz="2400" dirty="0" smtClean="0"/>
              <a:t> – sloupec nebo skupina sloupců v jedno tabulce, která odpovídá kandidátnímu klíči některé tabulky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Vazby  mezi tabulkami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Tabulky mezi sebou můžeme provázat pomocí třech typů vazeb:</a:t>
            </a:r>
          </a:p>
          <a:p>
            <a:pPr lvl="1"/>
            <a:r>
              <a:rPr lang="cs-CZ" sz="2000" dirty="0" smtClean="0"/>
              <a:t>Vazba 1:1</a:t>
            </a:r>
          </a:p>
          <a:p>
            <a:pPr lvl="1"/>
            <a:r>
              <a:rPr lang="cs-CZ" sz="2000" dirty="0" smtClean="0"/>
              <a:t>Vazba 1:N</a:t>
            </a:r>
          </a:p>
          <a:p>
            <a:pPr lvl="1"/>
            <a:r>
              <a:rPr lang="cs-CZ" sz="2000" dirty="0" smtClean="0"/>
              <a:t>Vazba N:M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1:1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Jeden záznam z tabulky A odpovídá jednomu záznamu z tabulky B.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Příklad můžeme vidět na obrázku – každý zaměstnanec z tabulky Employee má jeden záznam s jeho platem v tabulce Paylroll.</a:t>
            </a:r>
          </a:p>
          <a:p>
            <a:r>
              <a:rPr lang="cs-CZ" dirty="0" smtClean="0"/>
              <a:t>Vidíme, že tabulky jsou navzájem provázány pomocí primárního klíče EmployeeID.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4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0" y="1756354"/>
            <a:ext cx="5948680" cy="239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1:N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Nejčastější typ vazby v relačních databázích.</a:t>
            </a:r>
          </a:p>
          <a:p>
            <a:r>
              <a:rPr lang="cs-CZ" dirty="0" smtClean="0"/>
              <a:t>Jeden záznam z tabulky A odpovídá více záznamům z tabulky B.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Na obrázku můžeme vidět, že více zaměstnanců má jedno pracoviště. </a:t>
            </a:r>
          </a:p>
          <a:p>
            <a:r>
              <a:rPr lang="cs-CZ" dirty="0" smtClean="0"/>
              <a:t>Tabulka Employee je spojena pomocí cizího klíče DepartmentID s tabulkou Department, kde sloupec DepartmentID je klíčem primárním. 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1" y="2069204"/>
            <a:ext cx="5301930" cy="207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3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Vazba N:M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Každý záznam z tabulky A odpovídá nula nebo více záznamům v tabulce B a zároveň, každý záznam v tabulce B odpovídá nula nebo více záznamům v tabulce A.</a:t>
            </a:r>
          </a:p>
          <a:p>
            <a:r>
              <a:rPr lang="cs-CZ" dirty="0" smtClean="0"/>
              <a:t>Například, jeden instruktor vyučuje více tříd, a zároveň jsou třídy vyučovány mnoha instruktory. Znázorněno na obrázku.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smtClean="0"/>
              <a:t>Vazba N:M často způsobuje problémy s normalizací dat, proto se v praxi vazba N:M pmocí dalších tabulek transponuje na vazbu 1:N.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810" y="2979051"/>
            <a:ext cx="6355078" cy="193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00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Relační datový model </a:t>
            </a:r>
            <a:r>
              <a:rPr lang="cs-CZ" sz="2400" dirty="0" smtClean="0"/>
              <a:t>dat</a:t>
            </a:r>
          </a:p>
          <a:p>
            <a:pPr lvl="1"/>
            <a:r>
              <a:rPr lang="cs-CZ" sz="2000" dirty="0" smtClean="0"/>
              <a:t>Relační integrita</a:t>
            </a:r>
            <a:endParaRPr lang="cs-CZ" sz="2000" dirty="0"/>
          </a:p>
          <a:p>
            <a:pPr lvl="1"/>
            <a:r>
              <a:rPr lang="cs-CZ" sz="2000" dirty="0" smtClean="0"/>
              <a:t>Druhy klíčů</a:t>
            </a:r>
          </a:p>
          <a:p>
            <a:pPr lvl="1"/>
            <a:r>
              <a:rPr lang="cs-CZ" sz="2000" dirty="0" smtClean="0"/>
              <a:t>Vazby mezi tabulkami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Relační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Tento model je založen na matematickém konceptu relace, která je fyzicky reprezentována tabulkou.</a:t>
            </a:r>
          </a:p>
          <a:p>
            <a:endParaRPr lang="cs-CZ" sz="2400" dirty="0"/>
          </a:p>
          <a:p>
            <a:r>
              <a:rPr lang="cs-CZ" sz="2400" dirty="0" smtClean="0"/>
              <a:t>Model se soustředí na logickou reprezentaci dat a vztahů mezi nimi.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Hlavní složky v relační databázi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Relační model má pět hlavních složek:</a:t>
            </a:r>
          </a:p>
          <a:p>
            <a:pPr lvl="1"/>
            <a:r>
              <a:rPr lang="cs-CZ" sz="2000" b="1" dirty="0" smtClean="0"/>
              <a:t>Relace</a:t>
            </a:r>
            <a:r>
              <a:rPr lang="cs-CZ" sz="2000" dirty="0" smtClean="0"/>
              <a:t> – tabulka se sloupci a řádky.</a:t>
            </a:r>
          </a:p>
          <a:p>
            <a:pPr lvl="1"/>
            <a:r>
              <a:rPr lang="cs-CZ" sz="2000" b="1" dirty="0" smtClean="0"/>
              <a:t>Atribut</a:t>
            </a:r>
            <a:r>
              <a:rPr lang="cs-CZ" sz="2000" dirty="0" smtClean="0"/>
              <a:t> – pojmenovaný sloupec relace.</a:t>
            </a:r>
          </a:p>
          <a:p>
            <a:pPr lvl="1"/>
            <a:r>
              <a:rPr lang="cs-CZ" sz="2000" b="1" dirty="0" smtClean="0"/>
              <a:t>Datová n-tice </a:t>
            </a:r>
            <a:r>
              <a:rPr lang="cs-CZ" sz="2000" dirty="0" smtClean="0"/>
              <a:t>– řádek relace.</a:t>
            </a:r>
          </a:p>
          <a:p>
            <a:pPr lvl="1"/>
            <a:r>
              <a:rPr lang="cs-CZ" sz="2000" b="1" dirty="0" smtClean="0"/>
              <a:t>Doména</a:t>
            </a:r>
            <a:r>
              <a:rPr lang="cs-CZ" sz="2000" dirty="0" smtClean="0"/>
              <a:t> – množina přípustných hodnot pro jeden nebo více atributů.</a:t>
            </a:r>
          </a:p>
          <a:p>
            <a:pPr lvl="1"/>
            <a:r>
              <a:rPr lang="cs-CZ" sz="2000" b="1" dirty="0" smtClean="0"/>
              <a:t>Relační databáze </a:t>
            </a:r>
            <a:r>
              <a:rPr lang="cs-CZ" sz="2000" dirty="0" smtClean="0"/>
              <a:t>– kolekce normalizovaných tabulek.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Relační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relačním modelu používáme relace k uložení informací o objektech, které chceme v databázi reprezentovat. </a:t>
            </a:r>
          </a:p>
          <a:p>
            <a:endParaRPr lang="cs-CZ" sz="2400" dirty="0"/>
          </a:p>
          <a:p>
            <a:r>
              <a:rPr lang="cs-CZ" sz="2400" dirty="0" smtClean="0"/>
              <a:t>Reprezentujeme relaci jako tabulku, v níž řádky tabulky odpovídají jednotlivým datovým n-ticím a sloupce tabulky odpovídají atributům.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Relační integrita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Jde o pravidla definující přesnost dat.</a:t>
            </a:r>
          </a:p>
          <a:p>
            <a:endParaRPr lang="cs-CZ" sz="2400" dirty="0"/>
          </a:p>
          <a:p>
            <a:r>
              <a:rPr lang="cs-CZ" sz="2400" dirty="0" smtClean="0"/>
              <a:t>Zajišťují také, že jsou data spolehlivá, splňující určitý formát.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60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Hodnoty NULL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Hodnotu NULL můžeme považovat za „neznámou“.</a:t>
            </a:r>
          </a:p>
          <a:p>
            <a:endParaRPr lang="cs-CZ" sz="2400" dirty="0"/>
          </a:p>
          <a:p>
            <a:r>
              <a:rPr lang="cs-CZ" sz="2400" dirty="0" smtClean="0"/>
              <a:t>Většinou znamená, že hodnotu pro konkrétní záznam nelze použít, nebo že hodnota nebyla zatím zadána.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824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Doménová integrita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Doménová integrita říká, že hodnoty zadané ve sloupcích musí mít náležitý formát a hodnotu.</a:t>
            </a:r>
          </a:p>
          <a:p>
            <a:endParaRPr lang="cs-CZ" sz="2400" dirty="0"/>
          </a:p>
          <a:p>
            <a:r>
              <a:rPr lang="cs-CZ" sz="2400" dirty="0" smtClean="0"/>
              <a:t>Pro splnění této podmínky musíme kontrolovat:</a:t>
            </a:r>
          </a:p>
          <a:p>
            <a:pPr lvl="1"/>
            <a:r>
              <a:rPr lang="cs-CZ" sz="2000" dirty="0" smtClean="0"/>
              <a:t>Datové typy uložených hodnot.</a:t>
            </a:r>
          </a:p>
          <a:p>
            <a:pPr lvl="1"/>
            <a:r>
              <a:rPr lang="cs-CZ" sz="2000" dirty="0" smtClean="0"/>
              <a:t>Formát uložených dat. (Přes kontrolu vstupů)</a:t>
            </a:r>
            <a:endParaRPr lang="cs-CZ" sz="2000" dirty="0"/>
          </a:p>
          <a:p>
            <a:pPr lvl="1"/>
            <a:r>
              <a:rPr lang="cs-CZ" sz="2000" dirty="0" smtClean="0"/>
              <a:t>Rozsah možných hodnot. (Pomocí NOT NULL, CHECK omezení apod.)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66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Entitní integrita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Druhé pravidlo se vztahuje na primární klíče podkladových tabulek.</a:t>
            </a:r>
          </a:p>
          <a:p>
            <a:endParaRPr lang="cs-CZ" sz="2400" dirty="0"/>
          </a:p>
          <a:p>
            <a:r>
              <a:rPr lang="cs-CZ" sz="2400" dirty="0" smtClean="0"/>
              <a:t>Entitní integrita je stav, ve kterém má každý řádek v tabulce svou vlastní jedinečnou identitu. </a:t>
            </a:r>
          </a:p>
          <a:p>
            <a:endParaRPr lang="cs-CZ" sz="2400" dirty="0"/>
          </a:p>
          <a:p>
            <a:r>
              <a:rPr lang="cs-CZ" sz="2400" dirty="0" smtClean="0"/>
              <a:t>Pro plné zajištění entitní integrity je potřeba splňovat dva požadavky:</a:t>
            </a:r>
          </a:p>
          <a:p>
            <a:pPr lvl="1"/>
            <a:r>
              <a:rPr lang="cs-CZ" sz="2000" dirty="0" smtClean="0"/>
              <a:t>Každý primární klíč musí být unikátní.</a:t>
            </a:r>
          </a:p>
          <a:p>
            <a:pPr lvl="1"/>
            <a:r>
              <a:rPr lang="cs-CZ" sz="2000" dirty="0" smtClean="0"/>
              <a:t>Žádný z primárních klíčů v databázi nesmí obsahovat hodnotu NULL.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963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747</Words>
  <Application>Microsoft Office PowerPoint</Application>
  <PresentationFormat>Předvádění na obrazovce (4:3)</PresentationFormat>
  <Paragraphs>157</Paragraphs>
  <Slides>18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Relační databáze</vt:lpstr>
      <vt:lpstr>Hlavní složky v relační databázi</vt:lpstr>
      <vt:lpstr>Relační databáze</vt:lpstr>
      <vt:lpstr>Relační integrita</vt:lpstr>
      <vt:lpstr>Hodnoty NULL</vt:lpstr>
      <vt:lpstr>Doménová integrita</vt:lpstr>
      <vt:lpstr>Entitní integrita</vt:lpstr>
      <vt:lpstr>Referenční integrita</vt:lpstr>
      <vt:lpstr>Uživatelem definovaná integrita</vt:lpstr>
      <vt:lpstr>Typy klíčů</vt:lpstr>
      <vt:lpstr>Typy klíčů</vt:lpstr>
      <vt:lpstr>Vazby  mezi tabulkami</vt:lpstr>
      <vt:lpstr>Vazba 1:1</vt:lpstr>
      <vt:lpstr>Vazba 1:N</vt:lpstr>
      <vt:lpstr>Vazba N:M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21</cp:revision>
  <dcterms:created xsi:type="dcterms:W3CDTF">2016-05-19T05:41:03Z</dcterms:created>
  <dcterms:modified xsi:type="dcterms:W3CDTF">2016-05-26T18:40:25Z</dcterms:modified>
</cp:coreProperties>
</file>