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21"/>
  </p:notesMasterIdLst>
  <p:handoutMasterIdLst>
    <p:handoutMasterId r:id="rId22"/>
  </p:handoutMasterIdLst>
  <p:sldIdLst>
    <p:sldId id="256" r:id="rId4"/>
    <p:sldId id="257" r:id="rId5"/>
    <p:sldId id="259" r:id="rId6"/>
    <p:sldId id="265" r:id="rId7"/>
    <p:sldId id="260" r:id="rId8"/>
    <p:sldId id="266" r:id="rId9"/>
    <p:sldId id="261" r:id="rId10"/>
    <p:sldId id="262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64" r:id="rId19"/>
    <p:sldId id="258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kub Kolář" initials="JK" lastIdx="1" clrIdx="0">
    <p:extLst>
      <p:ext uri="{19B8F6BF-5375-455C-9EA6-DF929625EA0E}">
        <p15:presenceInfo xmlns:p15="http://schemas.microsoft.com/office/powerpoint/2012/main" userId="0ab0631f67d7a7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7711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73690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82190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14564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27595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0473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316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9643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035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221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666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1907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3952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9198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tm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tmp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Cvičení </a:t>
            </a:r>
            <a:r>
              <a:rPr lang="cs-CZ" sz="2000" smtClean="0">
                <a:solidFill>
                  <a:schemeClr val="tx1"/>
                </a:solidFill>
              </a:rPr>
              <a:t>– 3. </a:t>
            </a:r>
            <a:r>
              <a:rPr lang="cs-CZ" sz="2000" dirty="0" smtClean="0">
                <a:solidFill>
                  <a:schemeClr val="tx1"/>
                </a:solidFill>
              </a:rPr>
              <a:t>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Vazby mezi tabulkami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Rozlišujeme 3 typy vazeb mezi tabulkami:</a:t>
            </a:r>
          </a:p>
          <a:p>
            <a:pPr lvl="1"/>
            <a:r>
              <a:rPr lang="cs-CZ" dirty="0" smtClean="0"/>
              <a:t>1:1</a:t>
            </a:r>
          </a:p>
          <a:p>
            <a:pPr lvl="1"/>
            <a:r>
              <a:rPr lang="cs-CZ" dirty="0" smtClean="0"/>
              <a:t>1:N</a:t>
            </a:r>
          </a:p>
          <a:p>
            <a:pPr lvl="1"/>
            <a:r>
              <a:rPr lang="cs-CZ" dirty="0" smtClean="0"/>
              <a:t>N:M</a:t>
            </a:r>
            <a:endParaRPr lang="cs-CZ" dirty="0"/>
          </a:p>
          <a:p>
            <a:pPr lvl="1"/>
            <a:endParaRPr lang="cs-CZ" dirty="0" smtClean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071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Vazba 1:1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Jeden záznam v první tabulce je spojen s jedním záznamem v druhé tabulce.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Nejpoužívanější typ vazby.</a:t>
            </a:r>
          </a:p>
          <a:p>
            <a:endParaRPr lang="cs-CZ" dirty="0"/>
          </a:p>
          <a:p>
            <a:endParaRPr lang="cs-CZ" dirty="0" smtClean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4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659" y="2309283"/>
            <a:ext cx="5948680" cy="239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5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Vazba 1:N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Jeden záznam v tabulce A je spojen s více záznamy v tabulce B.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5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034" y="2053706"/>
            <a:ext cx="5301930" cy="207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7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Vazba 1:N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pPr lvl="1"/>
            <a:r>
              <a:rPr lang="cs-CZ" dirty="0" smtClean="0"/>
              <a:t>Vytvoření vazby 1:N pomocí příkazu při vytváření tabulky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Obráze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116" y="1670046"/>
            <a:ext cx="3191320" cy="2524477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>
            <a:off x="5193792" y="1732138"/>
            <a:ext cx="35935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Klíčovým slovem </a:t>
            </a:r>
            <a:r>
              <a:rPr lang="cs-CZ" i="1" dirty="0" err="1" smtClean="0"/>
              <a:t>Foreign</a:t>
            </a:r>
            <a:r>
              <a:rPr lang="cs-CZ" i="1" dirty="0" smtClean="0"/>
              <a:t> </a:t>
            </a:r>
            <a:r>
              <a:rPr lang="cs-CZ" i="1" dirty="0" err="1" smtClean="0"/>
              <a:t>key</a:t>
            </a:r>
            <a:r>
              <a:rPr lang="cs-CZ" i="1" dirty="0" smtClean="0"/>
              <a:t> </a:t>
            </a:r>
            <a:r>
              <a:rPr lang="cs-CZ" dirty="0" smtClean="0"/>
              <a:t>definujeme sloupec v jiné tabulce.</a:t>
            </a:r>
          </a:p>
          <a:p>
            <a:endParaRPr lang="cs-CZ" dirty="0"/>
          </a:p>
          <a:p>
            <a:r>
              <a:rPr lang="cs-CZ" dirty="0" smtClean="0"/>
              <a:t>Pomocí </a:t>
            </a:r>
            <a:r>
              <a:rPr lang="cs-CZ" i="1" dirty="0" err="1" smtClean="0"/>
              <a:t>references</a:t>
            </a:r>
            <a:r>
              <a:rPr lang="cs-CZ" dirty="0" smtClean="0"/>
              <a:t> určíme v jaké tabulce který sloupec</a:t>
            </a:r>
          </a:p>
          <a:p>
            <a:endParaRPr lang="cs-CZ" dirty="0"/>
          </a:p>
          <a:p>
            <a:r>
              <a:rPr lang="cs-CZ" i="1" dirty="0" smtClean="0"/>
              <a:t>On </a:t>
            </a:r>
            <a:r>
              <a:rPr lang="cs-CZ" i="1" dirty="0" err="1" smtClean="0"/>
              <a:t>delete</a:t>
            </a:r>
            <a:r>
              <a:rPr lang="cs-CZ" i="1" dirty="0" smtClean="0"/>
              <a:t> </a:t>
            </a:r>
            <a:r>
              <a:rPr lang="cs-CZ" i="1" dirty="0" err="1" smtClean="0"/>
              <a:t>cascade</a:t>
            </a:r>
            <a:r>
              <a:rPr lang="cs-CZ" i="1" dirty="0" smtClean="0"/>
              <a:t> </a:t>
            </a:r>
            <a:r>
              <a:rPr lang="cs-CZ" dirty="0" smtClean="0"/>
              <a:t>– při smazání prvku z rodičovské tabulky, odpovídající prvek v tabulce potomka bude také smazán</a:t>
            </a:r>
            <a:endParaRPr lang="cs-CZ" dirty="0"/>
          </a:p>
        </p:txBody>
      </p:sp>
      <p:cxnSp>
        <p:nvCxnSpPr>
          <p:cNvPr id="17" name="Přímá spojnice se šipkou 16"/>
          <p:cNvCxnSpPr/>
          <p:nvPr/>
        </p:nvCxnSpPr>
        <p:spPr>
          <a:xfrm flipH="1">
            <a:off x="2441448" y="2185416"/>
            <a:ext cx="2852928" cy="124358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se šipkou 18"/>
          <p:cNvCxnSpPr/>
          <p:nvPr/>
        </p:nvCxnSpPr>
        <p:spPr>
          <a:xfrm flipH="1">
            <a:off x="3730752" y="2779776"/>
            <a:ext cx="1591056" cy="6400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/>
          <p:cNvCxnSpPr/>
          <p:nvPr/>
        </p:nvCxnSpPr>
        <p:spPr>
          <a:xfrm flipH="1">
            <a:off x="4279392" y="3557016"/>
            <a:ext cx="1014984" cy="2743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19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Znázornění vazeb v SQL 2014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pPr lvl="1"/>
            <a:r>
              <a:rPr lang="cs-CZ" dirty="0" smtClean="0"/>
              <a:t>Znázornění Vazeb neboli tvorbu databázového diagramu vytvoříme následovným způsobem:</a:t>
            </a:r>
            <a:endParaRPr lang="cs-CZ" dirty="0"/>
          </a:p>
          <a:p>
            <a:pPr lvl="1"/>
            <a:endParaRPr lang="cs-CZ" dirty="0" smtClean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Obráze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45" y="2053337"/>
            <a:ext cx="2448267" cy="2800741"/>
          </a:xfrm>
          <a:prstGeom prst="rect">
            <a:avLst/>
          </a:prstGeom>
        </p:spPr>
      </p:pic>
      <p:sp>
        <p:nvSpPr>
          <p:cNvPr id="13" name="Obdélník 12"/>
          <p:cNvSpPr/>
          <p:nvPr/>
        </p:nvSpPr>
        <p:spPr>
          <a:xfrm>
            <a:off x="1216152" y="2551176"/>
            <a:ext cx="1728216" cy="15727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2053337"/>
            <a:ext cx="2838846" cy="2229161"/>
          </a:xfrm>
          <a:prstGeom prst="rect">
            <a:avLst/>
          </a:prstGeom>
        </p:spPr>
      </p:pic>
      <p:sp>
        <p:nvSpPr>
          <p:cNvPr id="17" name="TextovéPole 16"/>
          <p:cNvSpPr txBox="1"/>
          <p:nvPr/>
        </p:nvSpPr>
        <p:spPr>
          <a:xfrm>
            <a:off x="3191256" y="2053337"/>
            <a:ext cx="249044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Najedeme na databázi, kterou chceme zanést do diagramu.</a:t>
            </a:r>
          </a:p>
          <a:p>
            <a:endParaRPr lang="cs-CZ" dirty="0"/>
          </a:p>
          <a:p>
            <a:r>
              <a:rPr lang="cs-CZ" dirty="0" smtClean="0"/>
              <a:t>Pravým tlačítkem klikneme na </a:t>
            </a:r>
            <a:r>
              <a:rPr lang="cs-CZ" i="1" dirty="0" smtClean="0"/>
              <a:t>Database </a:t>
            </a:r>
            <a:r>
              <a:rPr lang="cs-CZ" i="1" dirty="0" err="1" smtClean="0"/>
              <a:t>Diagrams</a:t>
            </a:r>
            <a:r>
              <a:rPr lang="cs-CZ" i="1" dirty="0" smtClean="0"/>
              <a:t> </a:t>
            </a:r>
            <a:r>
              <a:rPr lang="cs-CZ" dirty="0" smtClean="0"/>
              <a:t>a dáme možnost </a:t>
            </a:r>
            <a:r>
              <a:rPr lang="cs-CZ" i="1" dirty="0" smtClean="0"/>
              <a:t>New Database Diagram</a:t>
            </a:r>
            <a:endParaRPr lang="cs-CZ" i="1" dirty="0"/>
          </a:p>
        </p:txBody>
      </p:sp>
      <p:cxnSp>
        <p:nvCxnSpPr>
          <p:cNvPr id="21" name="Přímá spojnice se šipkou 20"/>
          <p:cNvCxnSpPr/>
          <p:nvPr/>
        </p:nvCxnSpPr>
        <p:spPr>
          <a:xfrm flipH="1">
            <a:off x="2377440" y="2624328"/>
            <a:ext cx="914400" cy="5486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se šipkou 22"/>
          <p:cNvCxnSpPr>
            <a:stCxn id="17" idx="1"/>
          </p:cNvCxnSpPr>
          <p:nvPr/>
        </p:nvCxnSpPr>
        <p:spPr>
          <a:xfrm flipH="1" flipV="1">
            <a:off x="2080260" y="2894541"/>
            <a:ext cx="1110996" cy="45145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se šipkou 24"/>
          <p:cNvCxnSpPr/>
          <p:nvPr/>
        </p:nvCxnSpPr>
        <p:spPr>
          <a:xfrm flipV="1">
            <a:off x="5051344" y="2373865"/>
            <a:ext cx="1742648" cy="157642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70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Znázornění vazeb v SQL 2014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1" y="1198911"/>
            <a:ext cx="4601217" cy="3572374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5084064" y="1298448"/>
            <a:ext cx="330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Otevře se okno, kde vybíráme tabulky k vykreslení.</a:t>
            </a:r>
            <a:endParaRPr lang="cs-CZ" dirty="0"/>
          </a:p>
        </p:txBody>
      </p:sp>
      <p:cxnSp>
        <p:nvCxnSpPr>
          <p:cNvPr id="18" name="Přímá spojnice se šipkou 17"/>
          <p:cNvCxnSpPr/>
          <p:nvPr/>
        </p:nvCxnSpPr>
        <p:spPr>
          <a:xfrm flipH="1" flipV="1">
            <a:off x="1289304" y="1741997"/>
            <a:ext cx="3840480" cy="6526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>
            <a:off x="205101" y="4855046"/>
            <a:ext cx="83902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Když nějaké tabulky chybí, můžeme dát možnost</a:t>
            </a:r>
            <a:r>
              <a:rPr lang="cs-CZ" i="1" dirty="0" smtClean="0"/>
              <a:t> </a:t>
            </a:r>
            <a:r>
              <a:rPr lang="cs-CZ" i="1" dirty="0" err="1" smtClean="0"/>
              <a:t>Refresh</a:t>
            </a:r>
            <a:r>
              <a:rPr lang="cs-CZ" dirty="0" smtClean="0"/>
              <a:t>.</a:t>
            </a:r>
          </a:p>
          <a:p>
            <a:r>
              <a:rPr lang="cs-CZ" dirty="0" smtClean="0"/>
              <a:t>Po vybrání tabulek a poklepání na </a:t>
            </a:r>
            <a:r>
              <a:rPr lang="cs-CZ" i="1" dirty="0" err="1" smtClean="0"/>
              <a:t>Add</a:t>
            </a:r>
            <a:r>
              <a:rPr lang="cs-CZ" dirty="0" smtClean="0"/>
              <a:t> vytvoříme databázový diagram.</a:t>
            </a:r>
          </a:p>
          <a:p>
            <a:r>
              <a:rPr lang="cs-CZ" dirty="0" smtClean="0"/>
              <a:t>Když na výsledný diagram poklepem pravý tlačítkem myši můžeme zvolit možnost Copy to </a:t>
            </a:r>
            <a:r>
              <a:rPr lang="cs-CZ" dirty="0" err="1" smtClean="0"/>
              <a:t>clipboard</a:t>
            </a:r>
            <a:r>
              <a:rPr lang="cs-CZ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549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Úkol na cvičení</a:t>
            </a: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Pokračujte v databázi knihovna z minulého cvičení:</a:t>
            </a:r>
          </a:p>
          <a:p>
            <a:r>
              <a:rPr lang="cs-CZ" dirty="0" smtClean="0"/>
              <a:t>Vytvořte tabulku výpůjčky obsahující:</a:t>
            </a:r>
          </a:p>
          <a:p>
            <a:pPr lvl="1"/>
            <a:r>
              <a:rPr lang="cs-CZ" dirty="0" err="1" smtClean="0"/>
              <a:t>Vypucka_id</a:t>
            </a:r>
            <a:r>
              <a:rPr lang="cs-CZ" dirty="0" smtClean="0"/>
              <a:t>: INT, </a:t>
            </a:r>
            <a:r>
              <a:rPr lang="cs-CZ" dirty="0" err="1" smtClean="0"/>
              <a:t>primaryKey</a:t>
            </a:r>
            <a:r>
              <a:rPr lang="cs-CZ" dirty="0" smtClean="0"/>
              <a:t>, nesmí být prázdné</a:t>
            </a:r>
          </a:p>
          <a:p>
            <a:pPr lvl="1"/>
            <a:r>
              <a:rPr lang="cs-CZ" dirty="0" err="1" smtClean="0"/>
              <a:t>Ctenar_id</a:t>
            </a:r>
            <a:r>
              <a:rPr lang="cs-CZ" dirty="0" smtClean="0"/>
              <a:t>: INT, </a:t>
            </a:r>
            <a:r>
              <a:rPr lang="cs-CZ" dirty="0" err="1" smtClean="0"/>
              <a:t>foreignKey</a:t>
            </a:r>
            <a:r>
              <a:rPr lang="cs-CZ" dirty="0" smtClean="0"/>
              <a:t> – reference na tabulku </a:t>
            </a:r>
            <a:r>
              <a:rPr lang="cs-CZ" dirty="0" err="1" smtClean="0"/>
              <a:t>ctenar</a:t>
            </a:r>
            <a:r>
              <a:rPr lang="cs-CZ" dirty="0" smtClean="0"/>
              <a:t>.</a:t>
            </a:r>
          </a:p>
          <a:p>
            <a:pPr lvl="1"/>
            <a:r>
              <a:rPr lang="cs-CZ" dirty="0" err="1" smtClean="0"/>
              <a:t>Kniha_id</a:t>
            </a:r>
            <a:r>
              <a:rPr lang="cs-CZ" dirty="0" smtClean="0"/>
              <a:t>: INT, </a:t>
            </a:r>
            <a:r>
              <a:rPr lang="cs-CZ" dirty="0" err="1" smtClean="0"/>
              <a:t>foreignKey</a:t>
            </a:r>
            <a:r>
              <a:rPr lang="cs-CZ" dirty="0" smtClean="0"/>
              <a:t> – reference na tabulku kniha.</a:t>
            </a:r>
          </a:p>
          <a:p>
            <a:pPr lvl="1"/>
            <a:endParaRPr lang="cs-CZ" dirty="0"/>
          </a:p>
          <a:p>
            <a:r>
              <a:rPr lang="cs-CZ" dirty="0" smtClean="0"/>
              <a:t>V tabulce kniha vytvořte:</a:t>
            </a:r>
          </a:p>
          <a:p>
            <a:pPr lvl="1"/>
            <a:r>
              <a:rPr lang="cs-CZ" dirty="0" smtClean="0"/>
              <a:t>Nový sloupec s názvem </a:t>
            </a:r>
            <a:r>
              <a:rPr lang="cs-CZ" dirty="0" err="1" smtClean="0"/>
              <a:t>rok_vydani</a:t>
            </a:r>
            <a:r>
              <a:rPr lang="cs-CZ" dirty="0" smtClean="0"/>
              <a:t>, typ INT, nesmí být prázdná.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81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Vkládání záznamů do tabulek</a:t>
            </a:r>
          </a:p>
          <a:p>
            <a:r>
              <a:rPr lang="cs-CZ" sz="2400" dirty="0" smtClean="0"/>
              <a:t>Zobrazení vložených dat</a:t>
            </a:r>
          </a:p>
          <a:p>
            <a:r>
              <a:rPr lang="cs-CZ" sz="2400" dirty="0" smtClean="0"/>
              <a:t>Aktualizace vložených dat</a:t>
            </a:r>
          </a:p>
          <a:p>
            <a:r>
              <a:rPr lang="cs-CZ" sz="2400" dirty="0" smtClean="0"/>
              <a:t>Mazání dat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Vkládání záznamů do 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Data do relace přidáváme pomocí příkazu INSERT INTO. </a:t>
            </a:r>
          </a:p>
          <a:p>
            <a:r>
              <a:rPr lang="cs-CZ" sz="2400" dirty="0" smtClean="0"/>
              <a:t>Jednodužší varianta, kdy přidáváme všechny sloupce tabulky najednou má syntaxi: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U takto zapsaného příkazu musí být data ve stejném pořadí a stejného datového typu, jako v tabulce, do které data vkládáme. </a:t>
            </a:r>
          </a:p>
          <a:p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2374899" y="2650741"/>
            <a:ext cx="4394200" cy="98868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cs-CZ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INSERT INTO </a:t>
            </a:r>
            <a:r>
              <a:rPr lang="cs-CZ" dirty="0" smtClean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jmenoTabulky</a:t>
            </a:r>
            <a:endParaRPr lang="cs-CZ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cs-CZ" dirty="0" smtClean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VALUES (data)</a:t>
            </a:r>
            <a:endParaRPr lang="cs-CZ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1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Vkládání záznamů do 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" t="-52918" r="-113" b="52918"/>
          <a:stretch/>
        </p:blipFill>
        <p:spPr>
          <a:xfrm>
            <a:off x="550782" y="-1077956"/>
            <a:ext cx="8236602" cy="467897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826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Vkládání záznamů do tabulek</a:t>
            </a: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Pokud chceme přidávat hodnoty pouze do některých sloupců, zapíšeme příkaz následujícím způsobem: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Za seznamSloupcu napíšeme názvy sloupců, do kterých budeme hodnoty vkládat. </a:t>
            </a:r>
          </a:p>
          <a:p>
            <a:endParaRPr lang="cs-CZ" sz="2400" dirty="0" smtClean="0"/>
          </a:p>
          <a:p>
            <a:r>
              <a:rPr lang="cs-CZ" sz="2400" dirty="0" smtClean="0"/>
              <a:t>POZOR! Pokud některé sloupce při vytvoření tabulky mají omezení </a:t>
            </a:r>
            <a:r>
              <a:rPr lang="cs-CZ" sz="2400" i="1" dirty="0" smtClean="0"/>
              <a:t>NOT NULL </a:t>
            </a:r>
            <a:r>
              <a:rPr lang="cs-CZ" sz="2400" dirty="0" smtClean="0"/>
              <a:t>je nutné tyto sloupce naplnit.</a:t>
            </a:r>
            <a:endParaRPr lang="cs-CZ" sz="2400" i="1" dirty="0"/>
          </a:p>
          <a:p>
            <a:pPr marL="0" indent="0">
              <a:buNone/>
            </a:pP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1727675" y="2168343"/>
            <a:ext cx="5688647" cy="10794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INSERT INTO </a:t>
            </a:r>
            <a:r>
              <a:rPr lang="cs-CZ" dirty="0" smtClean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jmenoTabulky [seznamSloupcu]</a:t>
            </a:r>
            <a:endParaRPr lang="cs-CZ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VALUES (Data</a:t>
            </a:r>
            <a:r>
              <a:rPr lang="cs-CZ" dirty="0" smtClean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)</a:t>
            </a:r>
            <a:endParaRPr lang="cs-CZ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772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Vkládání záznamů do tabulek</a:t>
            </a: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90" y="1484026"/>
            <a:ext cx="7430537" cy="2695951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376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Smazání řádků z tabulky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Příkaz DELETE odstraní řádky z tabulky a vypadá následovně: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Takto zapsaný příkaz smaže všechna data z tabulky.</a:t>
            </a:r>
          </a:p>
          <a:p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705861" y="1909564"/>
            <a:ext cx="3732276" cy="508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DELETE FROM nazevTabulky</a:t>
            </a:r>
            <a:endParaRPr lang="cs-CZ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8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Aktualizace dat v tabulce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Příkaz UPDATE modifikuje / aktualizuje existující data v databázi.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SET udává jméno sloupce, který chceme aktualizovat.  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323781" y="2174337"/>
            <a:ext cx="4496436" cy="92324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UPDATE nazevTabulky</a:t>
            </a:r>
            <a:endParaRPr lang="cs-CZ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SET jmenoSloupce = datovaHodnota</a:t>
            </a:r>
            <a:endParaRPr lang="cs-CZ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5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Přidání sloupce v tabulce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K přidávání / odebírání sloupců slouží příkaz ALTER TABLE</a:t>
            </a:r>
          </a:p>
          <a:p>
            <a:endParaRPr lang="cs-CZ" dirty="0"/>
          </a:p>
          <a:p>
            <a:r>
              <a:rPr lang="cs-CZ" dirty="0" smtClean="0"/>
              <a:t>Syntaxe příkazu pro přidávání sloupce: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Syntaxe příkazu pro odebírání sloupce: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060064" y="2498324"/>
            <a:ext cx="3023870" cy="707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ALTER TABLE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nazevTabulky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ADD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nazevSloupce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datovýTyp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060064" y="3847666"/>
            <a:ext cx="3023870" cy="69690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ALTER TABLE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nazevTabulky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DROP COLUMN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nazevSloupce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3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551</Words>
  <Application>Microsoft Office PowerPoint</Application>
  <PresentationFormat>Předvádění na obrazovce (4:3)</PresentationFormat>
  <Paragraphs>151</Paragraphs>
  <Slides>17</Slides>
  <Notes>16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17</vt:i4>
      </vt:variant>
    </vt:vector>
  </HeadingPairs>
  <TitlesOfParts>
    <vt:vector size="25" baseType="lpstr">
      <vt:lpstr>Calibri</vt:lpstr>
      <vt:lpstr>Calibri Light</vt:lpstr>
      <vt:lpstr>Times New Roman</vt:lpstr>
      <vt:lpstr>Verdana</vt:lpstr>
      <vt:lpstr>Wingdings 2</vt:lpstr>
      <vt:lpstr>HDOfficeLightV0</vt:lpstr>
      <vt:lpstr>1_HDOfficeLightV0</vt:lpstr>
      <vt:lpstr>2_HDOfficeLightV0</vt:lpstr>
      <vt:lpstr>Databázové systémy</vt:lpstr>
      <vt:lpstr>Obsah cvičení</vt:lpstr>
      <vt:lpstr>Vkládání záznamů do tabulek</vt:lpstr>
      <vt:lpstr>Vkládání záznamů do tabulek</vt:lpstr>
      <vt:lpstr>Vkládání záznamů do tabulek</vt:lpstr>
      <vt:lpstr>Vkládání záznamů do tabulek</vt:lpstr>
      <vt:lpstr>Smazání řádků z tabulky</vt:lpstr>
      <vt:lpstr>Aktualizace dat v tabulce</vt:lpstr>
      <vt:lpstr>Přidání sloupce v tabulce</vt:lpstr>
      <vt:lpstr>Vazby mezi tabulkami</vt:lpstr>
      <vt:lpstr>Vazba 1:1</vt:lpstr>
      <vt:lpstr>Vazba 1:N</vt:lpstr>
      <vt:lpstr>Vazba 1:N</vt:lpstr>
      <vt:lpstr>Znázornění vazeb v SQL 2014</vt:lpstr>
      <vt:lpstr>Znázornění vazeb v SQL 2014</vt:lpstr>
      <vt:lpstr>Úkol na cvičení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39</cp:revision>
  <dcterms:created xsi:type="dcterms:W3CDTF">2016-05-19T05:41:03Z</dcterms:created>
  <dcterms:modified xsi:type="dcterms:W3CDTF">2016-05-26T19:41:58Z</dcterms:modified>
</cp:coreProperties>
</file>