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17"/>
  </p:notesMasterIdLst>
  <p:handoutMasterIdLst>
    <p:handoutMasterId r:id="rId18"/>
  </p:handoutMasterIdLst>
  <p:sldIdLst>
    <p:sldId id="256" r:id="rId4"/>
    <p:sldId id="257" r:id="rId5"/>
    <p:sldId id="263" r:id="rId6"/>
    <p:sldId id="264" r:id="rId7"/>
    <p:sldId id="265" r:id="rId8"/>
    <p:sldId id="270" r:id="rId9"/>
    <p:sldId id="259" r:id="rId10"/>
    <p:sldId id="260" r:id="rId11"/>
    <p:sldId id="261" r:id="rId12"/>
    <p:sldId id="262" r:id="rId13"/>
    <p:sldId id="269" r:id="rId14"/>
    <p:sldId id="268" r:id="rId15"/>
    <p:sldId id="258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lář Jakub" initials="KJ" lastIdx="1" clrIdx="0">
    <p:extLst>
      <p:ext uri="{19B8F6BF-5375-455C-9EA6-DF929625EA0E}">
        <p15:presenceInfo xmlns:p15="http://schemas.microsoft.com/office/powerpoint/2012/main" userId="S-1-5-21-570613181-1990053356-900627333-472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1" autoAdjust="0"/>
    <p:restoredTop sz="94660"/>
  </p:normalViewPr>
  <p:slideViewPr>
    <p:cSldViewPr snapToGrid="0">
      <p:cViewPr varScale="1">
        <p:scale>
          <a:sx n="97" d="100"/>
          <a:sy n="97" d="100"/>
        </p:scale>
        <p:origin x="9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26. 5. 2016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26. 5. 2016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26766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74724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4699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1047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9703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6383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23167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7035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666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6190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Cvičení – 2. 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Smazání databázové tabulky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Pro smazání existuje příkaz DROP TABLE.</a:t>
            </a:r>
          </a:p>
          <a:p>
            <a:r>
              <a:rPr lang="cs-CZ" sz="2400" dirty="0" smtClean="0"/>
              <a:t>Syntaxe:</a:t>
            </a:r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Příkaz DROP TABLE nefunguje, pokud tabulka obsahuje hodnoty, které jsou potřebné pro omezení referenční integrity.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723649" y="2185670"/>
            <a:ext cx="328461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DROP TABLE </a:t>
            </a:r>
            <a:r>
              <a:rPr lang="cs-CZ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nazevTabulky</a:t>
            </a:r>
            <a:endParaRPr lang="cs-CZ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50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Tvorba databáze a tabulky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02" y="1756354"/>
            <a:ext cx="8925221" cy="2477276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07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Úkol na cvičení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 lnSpcReduction="10000"/>
          </a:bodyPr>
          <a:lstStyle/>
          <a:p>
            <a:r>
              <a:rPr lang="cs-CZ" sz="2400" dirty="0" smtClean="0"/>
              <a:t>Vytvořte databázi knihovna pomocí dotazu.</a:t>
            </a:r>
          </a:p>
          <a:p>
            <a:r>
              <a:rPr lang="cs-CZ" sz="2400" dirty="0" smtClean="0"/>
              <a:t>Vytvořte databázi knihy pomocí průvodce.</a:t>
            </a:r>
          </a:p>
          <a:p>
            <a:r>
              <a:rPr lang="cs-CZ" sz="2400" dirty="0" smtClean="0"/>
              <a:t>Smažte databázi knihy pomocí dotazu.</a:t>
            </a:r>
          </a:p>
          <a:p>
            <a:r>
              <a:rPr lang="cs-CZ" sz="2400" dirty="0" smtClean="0"/>
              <a:t>V databázi knihovna vytvořte tabulku knihy obsahující sloupce:</a:t>
            </a:r>
          </a:p>
          <a:p>
            <a:pPr lvl="2"/>
            <a:r>
              <a:rPr lang="cs-CZ" sz="1600" dirty="0" smtClean="0"/>
              <a:t>kniha_id</a:t>
            </a:r>
            <a:r>
              <a:rPr lang="cs-CZ" sz="1600" dirty="0"/>
              <a:t>: INT, </a:t>
            </a:r>
            <a:r>
              <a:rPr lang="cs-CZ" sz="1600" dirty="0" smtClean="0"/>
              <a:t>primaryKey, nesmí být prázdné</a:t>
            </a:r>
          </a:p>
          <a:p>
            <a:pPr lvl="2"/>
            <a:r>
              <a:rPr lang="cs-CZ" sz="1600" dirty="0"/>
              <a:t>Nazev: varchar(50</a:t>
            </a:r>
            <a:r>
              <a:rPr lang="cs-CZ" sz="1600" dirty="0" smtClean="0"/>
              <a:t>), nesmí být prázdné</a:t>
            </a:r>
            <a:endParaRPr lang="cs-CZ" sz="1600" dirty="0"/>
          </a:p>
          <a:p>
            <a:pPr lvl="2"/>
            <a:r>
              <a:rPr lang="cs-CZ" sz="1600" dirty="0" smtClean="0"/>
              <a:t>Autor: varchar(50), nesmí být prázdné</a:t>
            </a:r>
          </a:p>
          <a:p>
            <a:pPr lvl="2"/>
            <a:r>
              <a:rPr lang="cs-CZ" sz="1600" dirty="0" smtClean="0"/>
              <a:t>Počet stran: INT, může být prázdné</a:t>
            </a:r>
            <a:endParaRPr lang="cs-CZ" dirty="0" smtClean="0"/>
          </a:p>
          <a:p>
            <a:r>
              <a:rPr lang="cs-CZ" sz="2400" dirty="0"/>
              <a:t>V databázi knihovna vytvořte tabulku </a:t>
            </a:r>
            <a:r>
              <a:rPr lang="cs-CZ" sz="2400" dirty="0" err="1" smtClean="0"/>
              <a:t>ctenar</a:t>
            </a:r>
            <a:r>
              <a:rPr lang="cs-CZ" sz="2400" dirty="0" smtClean="0"/>
              <a:t> </a:t>
            </a:r>
            <a:r>
              <a:rPr lang="cs-CZ" sz="2400" dirty="0"/>
              <a:t>obsahující sloupce:</a:t>
            </a:r>
          </a:p>
          <a:p>
            <a:pPr lvl="2"/>
            <a:r>
              <a:rPr lang="cs-CZ" sz="1600" dirty="0" err="1" smtClean="0"/>
              <a:t>ctenar_id</a:t>
            </a:r>
            <a:r>
              <a:rPr lang="cs-CZ" sz="1600" dirty="0"/>
              <a:t>: INT, </a:t>
            </a:r>
            <a:r>
              <a:rPr lang="cs-CZ" sz="1600" dirty="0" err="1"/>
              <a:t>primaryKey</a:t>
            </a:r>
            <a:r>
              <a:rPr lang="cs-CZ" sz="1600" dirty="0"/>
              <a:t>, nesmí být prázdné</a:t>
            </a:r>
          </a:p>
          <a:p>
            <a:pPr lvl="2"/>
            <a:r>
              <a:rPr lang="cs-CZ" sz="1600" dirty="0" err="1" smtClean="0"/>
              <a:t>jmeno</a:t>
            </a:r>
            <a:r>
              <a:rPr lang="cs-CZ" sz="1600" dirty="0" smtClean="0"/>
              <a:t>: </a:t>
            </a:r>
            <a:r>
              <a:rPr lang="cs-CZ" sz="1600" dirty="0" err="1"/>
              <a:t>varchar</a:t>
            </a:r>
            <a:r>
              <a:rPr lang="cs-CZ" sz="1600" dirty="0"/>
              <a:t>(50), nesmí být prázdné</a:t>
            </a:r>
          </a:p>
          <a:p>
            <a:pPr lvl="2"/>
            <a:r>
              <a:rPr lang="cs-CZ" sz="1600" dirty="0" err="1" smtClean="0"/>
              <a:t>prijmeni</a:t>
            </a:r>
            <a:r>
              <a:rPr lang="cs-CZ" sz="1600" dirty="0" smtClean="0"/>
              <a:t>: </a:t>
            </a:r>
            <a:r>
              <a:rPr lang="cs-CZ" sz="1600" dirty="0" err="1"/>
              <a:t>varchar</a:t>
            </a:r>
            <a:r>
              <a:rPr lang="cs-CZ" sz="1600" dirty="0"/>
              <a:t>(50), nesmí být prázdné</a:t>
            </a:r>
          </a:p>
          <a:p>
            <a:pPr lvl="2"/>
            <a:r>
              <a:rPr lang="cs-CZ" sz="1600" dirty="0" err="1" smtClean="0"/>
              <a:t>Cislo_prukazu</a:t>
            </a:r>
            <a:r>
              <a:rPr lang="cs-CZ" sz="1600" dirty="0" smtClean="0"/>
              <a:t>: </a:t>
            </a:r>
            <a:r>
              <a:rPr lang="cs-CZ" sz="1600" dirty="0"/>
              <a:t>INT, může být prázdné</a:t>
            </a:r>
            <a:endParaRPr lang="cs-CZ" dirty="0"/>
          </a:p>
          <a:p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030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cvičení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Tvorba databází</a:t>
            </a:r>
          </a:p>
          <a:p>
            <a:r>
              <a:rPr lang="cs-CZ" sz="2400" dirty="0" smtClean="0"/>
              <a:t>Tvorba databázových tabulek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Tvorba databáze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 management studiu máme dvě možnosti:</a:t>
            </a:r>
          </a:p>
          <a:p>
            <a:pPr lvl="1"/>
            <a:r>
              <a:rPr lang="cs-CZ" sz="2000" dirty="0" smtClean="0"/>
              <a:t>Tvorba databáze pomocí průvodce.</a:t>
            </a:r>
          </a:p>
          <a:p>
            <a:pPr lvl="1"/>
            <a:r>
              <a:rPr lang="cs-CZ" sz="2000" dirty="0" smtClean="0"/>
              <a:t>Tvorba databáze pomocí dotazu.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568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Tvorba databáze - průvodce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10" y="1348907"/>
            <a:ext cx="4925112" cy="329611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ovéPole 17"/>
          <p:cNvSpPr txBox="1"/>
          <p:nvPr/>
        </p:nvSpPr>
        <p:spPr>
          <a:xfrm>
            <a:off x="5729453" y="1413715"/>
            <a:ext cx="3077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1. Klikneme pravým tlačítkem myši na položku </a:t>
            </a:r>
            <a:r>
              <a:rPr lang="cs-CZ" i="1" dirty="0" err="1" smtClean="0"/>
              <a:t>Databases</a:t>
            </a:r>
            <a:endParaRPr lang="cs-CZ" i="1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5729453" y="2129901"/>
            <a:ext cx="3077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2. Hned první položka z nabídky je </a:t>
            </a:r>
            <a:r>
              <a:rPr lang="cs-CZ" i="1" dirty="0" smtClean="0"/>
              <a:t>New Database</a:t>
            </a:r>
            <a:endParaRPr lang="cs-CZ" i="1" dirty="0"/>
          </a:p>
        </p:txBody>
      </p:sp>
    </p:spTree>
    <p:extLst>
      <p:ext uri="{BB962C8B-B14F-4D97-AF65-F5344CB8AC3E}">
        <p14:creationId xmlns:p14="http://schemas.microsoft.com/office/powerpoint/2010/main" val="18081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Tvorba databáze - průvodce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1198911"/>
            <a:ext cx="5033216" cy="454660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5827777" y="1288026"/>
            <a:ext cx="3119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Zde vyplníme </a:t>
            </a:r>
            <a:r>
              <a:rPr lang="cs-CZ" i="1" dirty="0" smtClean="0"/>
              <a:t>Database </a:t>
            </a:r>
            <a:r>
              <a:rPr lang="cs-CZ" i="1" dirty="0" err="1" smtClean="0"/>
              <a:t>name</a:t>
            </a:r>
            <a:endParaRPr lang="cs-CZ" i="1" dirty="0"/>
          </a:p>
        </p:txBody>
      </p:sp>
      <p:cxnSp>
        <p:nvCxnSpPr>
          <p:cNvPr id="17" name="Přímá spojnice se šipkou 16"/>
          <p:cNvCxnSpPr>
            <a:stCxn id="13" idx="1"/>
          </p:cNvCxnSpPr>
          <p:nvPr/>
        </p:nvCxnSpPr>
        <p:spPr>
          <a:xfrm flipH="1">
            <a:off x="3667432" y="1472692"/>
            <a:ext cx="2160345" cy="3659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TextovéPole 17"/>
          <p:cNvSpPr txBox="1"/>
          <p:nvPr/>
        </p:nvSpPr>
        <p:spPr>
          <a:xfrm>
            <a:off x="5926099" y="2548881"/>
            <a:ext cx="3021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 průvodci lze také nastavit například </a:t>
            </a:r>
            <a:r>
              <a:rPr lang="cs-CZ" i="1" dirty="0" err="1" smtClean="0"/>
              <a:t>Maxsize</a:t>
            </a:r>
            <a:r>
              <a:rPr lang="cs-CZ" dirty="0" smtClean="0"/>
              <a:t> – největší povolenou velikost databáze</a:t>
            </a:r>
            <a:endParaRPr lang="cs-CZ" dirty="0"/>
          </a:p>
        </p:txBody>
      </p:sp>
      <p:cxnSp>
        <p:nvCxnSpPr>
          <p:cNvPr id="20" name="Přímá spojnice se šipkou 19"/>
          <p:cNvCxnSpPr/>
          <p:nvPr/>
        </p:nvCxnSpPr>
        <p:spPr>
          <a:xfrm flipH="1" flipV="1">
            <a:off x="5053781" y="2772697"/>
            <a:ext cx="872318" cy="9832"/>
          </a:xfrm>
          <a:prstGeom prst="straightConnector1">
            <a:avLst/>
          </a:prstGeom>
          <a:ln w="1905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1" name="TextovéPole 20"/>
          <p:cNvSpPr txBox="1"/>
          <p:nvPr/>
        </p:nvSpPr>
        <p:spPr>
          <a:xfrm>
            <a:off x="5926099" y="5142271"/>
            <a:ext cx="259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Kliknutím na tlačítko </a:t>
            </a:r>
            <a:r>
              <a:rPr lang="cs-CZ" i="1" dirty="0" smtClean="0"/>
              <a:t>ok </a:t>
            </a:r>
            <a:r>
              <a:rPr lang="cs-CZ" dirty="0" smtClean="0"/>
              <a:t>vytvoříme databázi</a:t>
            </a:r>
            <a:endParaRPr lang="cs-CZ" i="1" dirty="0"/>
          </a:p>
        </p:txBody>
      </p:sp>
      <p:cxnSp>
        <p:nvCxnSpPr>
          <p:cNvPr id="23" name="Přímá spojnice se šipkou 22"/>
          <p:cNvCxnSpPr/>
          <p:nvPr/>
        </p:nvCxnSpPr>
        <p:spPr>
          <a:xfrm flipH="1">
            <a:off x="4815839" y="5519681"/>
            <a:ext cx="1011937" cy="50904"/>
          </a:xfrm>
          <a:prstGeom prst="straightConnector1">
            <a:avLst/>
          </a:prstGeom>
          <a:ln w="1905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05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Tvorba databáze - dotaz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Pro vytvoření databáze využijeme příkaz CREATE DATABASE, který může mít hodně parametrů, ale pro základní vytvoření databáze stačí napsat:</a:t>
            </a:r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Pro smazání databáze využijeme příkaz:</a:t>
            </a:r>
          </a:p>
          <a:p>
            <a:endParaRPr lang="cs-CZ" dirty="0" smtClean="0"/>
          </a:p>
          <a:p>
            <a:endParaRPr lang="cs-CZ" dirty="0"/>
          </a:p>
          <a:p>
            <a:r>
              <a:rPr lang="cs-CZ" dirty="0" smtClean="0"/>
              <a:t>POZOR! – tento krok odstraní i fyzické soubory databáze, obnovení pak je možné pouze ze zálohy!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2971669" y="2350916"/>
            <a:ext cx="3338311" cy="35816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 smtClean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CREATE DATABASE </a:t>
            </a:r>
            <a:r>
              <a:rPr lang="cs-CZ" sz="1400" dirty="0" err="1" smtClean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nazevDatabaze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069638" y="3515262"/>
            <a:ext cx="3142371" cy="33071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DROP DATABASE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nazevDatabaze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04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Tvorba databázových tabulek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K vytvoření tabulky slouží příkaz </a:t>
            </a:r>
            <a:r>
              <a:rPr lang="cs-CZ" b="1" dirty="0" smtClean="0"/>
              <a:t>CREATE TABLE</a:t>
            </a:r>
          </a:p>
          <a:p>
            <a:endParaRPr lang="cs-CZ" dirty="0"/>
          </a:p>
          <a:p>
            <a:r>
              <a:rPr lang="cs-CZ" dirty="0" smtClean="0"/>
              <a:t>Syntaxe příkazu:</a:t>
            </a:r>
          </a:p>
          <a:p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092200" y="2633430"/>
            <a:ext cx="6591299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TABLE nazevTabulky (</a:t>
            </a:r>
          </a:p>
          <a:p>
            <a:r>
              <a:rPr lang="cs-CZ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nazevSloupce   </a:t>
            </a:r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datovyTyp   volitelneOmezeni,</a:t>
            </a:r>
          </a:p>
          <a:p>
            <a:r>
              <a:rPr lang="cs-CZ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nazevSloupce   </a:t>
            </a:r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datovyTyp   volitelneOmezeni,</a:t>
            </a:r>
          </a:p>
          <a:p>
            <a:r>
              <a:rPr lang="cs-CZ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volitelnaOmezeniTabulky</a:t>
            </a:r>
            <a:endParaRPr lang="cs-CZ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cs-CZ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	                             );</a:t>
            </a:r>
            <a:endParaRPr lang="cs-CZ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2315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Tvorba databázových tabulek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i="1" dirty="0" smtClean="0"/>
              <a:t>VolitelneOmezeni</a:t>
            </a:r>
            <a:r>
              <a:rPr lang="cs-CZ" sz="2400" dirty="0" smtClean="0"/>
              <a:t> = omezení sloupce a může být: </a:t>
            </a:r>
          </a:p>
          <a:p>
            <a:pPr marL="0" indent="0" algn="ctr">
              <a:buNone/>
            </a:pPr>
            <a:r>
              <a:rPr lang="cs-CZ" sz="2400" dirty="0" smtClean="0"/>
              <a:t>PRIMARY KEY, NOT NULL, UNIQUE</a:t>
            </a:r>
          </a:p>
          <a:p>
            <a:pPr marL="0" indent="0" algn="ctr">
              <a:buNone/>
            </a:pPr>
            <a:endParaRPr lang="cs-CZ" sz="2400" dirty="0" smtClean="0"/>
          </a:p>
          <a:p>
            <a:r>
              <a:rPr lang="cs-CZ" sz="2400" i="1" dirty="0" smtClean="0"/>
              <a:t>PRIMARY KEY </a:t>
            </a:r>
            <a:r>
              <a:rPr lang="cs-CZ" sz="2400" dirty="0" smtClean="0"/>
              <a:t>– sloupec s tímto omezením slouží jako jednoznačná identifikace řádku v rámci databáze.</a:t>
            </a:r>
          </a:p>
          <a:p>
            <a:r>
              <a:rPr lang="cs-CZ" sz="2400" i="1" dirty="0" smtClean="0"/>
              <a:t>NOT NULL </a:t>
            </a:r>
            <a:r>
              <a:rPr lang="cs-CZ" sz="2400" dirty="0" smtClean="0"/>
              <a:t>– sloupec s tímto omezením nesmí být prázdný.</a:t>
            </a:r>
          </a:p>
          <a:p>
            <a:r>
              <a:rPr lang="cs-CZ" sz="2400" i="1" dirty="0" smtClean="0"/>
              <a:t>UNIQUE</a:t>
            </a:r>
            <a:r>
              <a:rPr lang="cs-CZ" sz="2400" dirty="0" smtClean="0"/>
              <a:t> – toto omezení říká, že v rámci sloupce nesmí být duplicitní hodnoty.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727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Tvorba databázových tabulek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Místo omezení sloupce můžeme dát parametr DEFAULT.</a:t>
            </a:r>
          </a:p>
          <a:p>
            <a:endParaRPr lang="cs-CZ" sz="2400" dirty="0"/>
          </a:p>
          <a:p>
            <a:r>
              <a:rPr lang="cs-CZ" sz="2400" dirty="0" smtClean="0"/>
              <a:t>Nastevení DEFAULT určije, že pokud není při vytvoření nvého řádku uvedena žádná hodnota, databázový systém tam vloží hodnotu, která je uvedena u tohoto klíčového slova. 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489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</TotalTime>
  <Words>444</Words>
  <Application>Microsoft Office PowerPoint</Application>
  <PresentationFormat>Předvádění na obrazovce (4:3)</PresentationFormat>
  <Paragraphs>110</Paragraphs>
  <Slides>13</Slides>
  <Notes>12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13</vt:i4>
      </vt:variant>
    </vt:vector>
  </HeadingPairs>
  <TitlesOfParts>
    <vt:vector size="21" baseType="lpstr">
      <vt:lpstr>Calibri</vt:lpstr>
      <vt:lpstr>Calibri Light</vt:lpstr>
      <vt:lpstr>Times New Roman</vt:lpstr>
      <vt:lpstr>Verdana</vt:lpstr>
      <vt:lpstr>Wingdings 2</vt:lpstr>
      <vt:lpstr>HDOfficeLightV0</vt:lpstr>
      <vt:lpstr>1_HDOfficeLightV0</vt:lpstr>
      <vt:lpstr>2_HDOfficeLightV0</vt:lpstr>
      <vt:lpstr>Databázové systémy</vt:lpstr>
      <vt:lpstr>Obsah cvičení</vt:lpstr>
      <vt:lpstr>Tvorba databáze</vt:lpstr>
      <vt:lpstr>Tvorba databáze - průvodce</vt:lpstr>
      <vt:lpstr>Tvorba databáze - průvodce</vt:lpstr>
      <vt:lpstr>Tvorba databáze - dotaz</vt:lpstr>
      <vt:lpstr>Tvorba databázových tabulek</vt:lpstr>
      <vt:lpstr>Tvorba databázových tabulek</vt:lpstr>
      <vt:lpstr>Tvorba databázových tabulek</vt:lpstr>
      <vt:lpstr>Smazání databázové tabulky</vt:lpstr>
      <vt:lpstr>Tvorba databáze a tabulky</vt:lpstr>
      <vt:lpstr>Úkol na cvičení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27</cp:revision>
  <dcterms:created xsi:type="dcterms:W3CDTF">2016-05-19T05:41:03Z</dcterms:created>
  <dcterms:modified xsi:type="dcterms:W3CDTF">2016-05-26T19:08:21Z</dcterms:modified>
</cp:coreProperties>
</file>