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24"/>
  </p:notesMasterIdLst>
  <p:handoutMasterIdLst>
    <p:handoutMasterId r:id="rId25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58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1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779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2180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5769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8415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57131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4601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4383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8693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80265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1095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12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9.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Funkce pro řetězce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pPr lvl="0"/>
            <a:r>
              <a:rPr lang="cs-CZ" sz="2400" dirty="0"/>
              <a:t>ACSII (vrátí ascii kód zadaného řetězce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LTRIM (vyjme mezery před řetězcem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SOUNDEX (vrátí kód 4 znaků, sloužící pro porovnání podobnosti řetězců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CHAR (převede datový typ INT na znakový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NCHAR (vrací znaky </a:t>
            </a:r>
            <a:r>
              <a:rPr lang="cs-CZ" sz="2400" dirty="0" err="1"/>
              <a:t>unicode</a:t>
            </a:r>
            <a:r>
              <a:rPr lang="cs-CZ" sz="2400" dirty="0"/>
              <a:t>)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02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Funkce pro řetězce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lvl="0"/>
            <a:r>
              <a:rPr lang="cs-CZ" sz="2400" dirty="0"/>
              <a:t>SPACE (funkce vrací řetězec mezer, jejich počet zadáváme při volání funkce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STR (vrátí znaková data převedená z číselných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CONCAT (složí více řetězců do jednoho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STUFF (pro vložení řetězce do jiného řetězce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DIFFERENCE (vrací </a:t>
            </a:r>
            <a:r>
              <a:rPr lang="cs-CZ" sz="2400" dirty="0" err="1"/>
              <a:t>integer</a:t>
            </a:r>
            <a:r>
              <a:rPr lang="cs-CZ" sz="2400" dirty="0"/>
              <a:t> hodnotu, která indikuje rozdíl hodnot </a:t>
            </a:r>
            <a:r>
              <a:rPr lang="cs-CZ" sz="2400" dirty="0" err="1"/>
              <a:t>soundex</a:t>
            </a:r>
            <a:r>
              <a:rPr lang="cs-CZ" sz="2400" dirty="0"/>
              <a:t> mezi dvěma řetězci)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953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Funkce pro řetězce</a:t>
            </a:r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lvl="0"/>
            <a:r>
              <a:rPr lang="cs-CZ" sz="2400" dirty="0"/>
              <a:t>REPLACE (pro nahrazení části znaků za jinou část znaků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SUBSTRING (vrátí požadovanou část řetězce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REPLICATE (duplikuje řetězec podle zadaného počtu opakování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UNICODE (vrátí </a:t>
            </a:r>
            <a:r>
              <a:rPr lang="cs-CZ" sz="2400" dirty="0" err="1"/>
              <a:t>unicode</a:t>
            </a:r>
            <a:r>
              <a:rPr lang="cs-CZ" sz="2400" dirty="0"/>
              <a:t> prvního znaku v řetězci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LEFT (vrací zadaný počet znaků zleva)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23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Funkce pro řetězce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lvl="0"/>
            <a:r>
              <a:rPr lang="cs-CZ" dirty="0"/>
              <a:t>REVERSE (vrátí řetězec v opačném pořadí</a:t>
            </a:r>
            <a:r>
              <a:rPr lang="cs-CZ" dirty="0" smtClean="0"/>
              <a:t>)</a:t>
            </a:r>
          </a:p>
          <a:p>
            <a:pPr lvl="0"/>
            <a:endParaRPr lang="cs-CZ" dirty="0"/>
          </a:p>
          <a:p>
            <a:pPr lvl="0"/>
            <a:r>
              <a:rPr lang="cs-CZ" dirty="0"/>
              <a:t>UPPER (malá písmenka v řetězci převede na velká</a:t>
            </a:r>
            <a:r>
              <a:rPr lang="cs-CZ" dirty="0" smtClean="0"/>
              <a:t>)</a:t>
            </a:r>
          </a:p>
          <a:p>
            <a:pPr lvl="0"/>
            <a:endParaRPr lang="cs-CZ" dirty="0"/>
          </a:p>
          <a:p>
            <a:pPr lvl="0"/>
            <a:r>
              <a:rPr lang="cs-CZ" dirty="0"/>
              <a:t>LEN (vrátí počet znaků zadaného řetězce, bez mezer</a:t>
            </a:r>
            <a:r>
              <a:rPr lang="cs-CZ" dirty="0" smtClean="0"/>
              <a:t>)</a:t>
            </a:r>
          </a:p>
          <a:p>
            <a:pPr lvl="0"/>
            <a:endParaRPr lang="cs-CZ" dirty="0"/>
          </a:p>
          <a:p>
            <a:pPr lvl="0"/>
            <a:r>
              <a:rPr lang="cs-CZ" dirty="0"/>
              <a:t>RIGHT (vrací zadaný počet znaků zprava</a:t>
            </a:r>
            <a:r>
              <a:rPr lang="cs-CZ" dirty="0" smtClean="0"/>
              <a:t>)</a:t>
            </a:r>
          </a:p>
          <a:p>
            <a:pPr lvl="0"/>
            <a:endParaRPr lang="cs-CZ" dirty="0"/>
          </a:p>
          <a:p>
            <a:pPr lvl="0"/>
            <a:r>
              <a:rPr lang="cs-CZ" dirty="0"/>
              <a:t>LOWER (velká písmenka v řetězci převede na malá</a:t>
            </a:r>
            <a:r>
              <a:rPr lang="cs-CZ" dirty="0" smtClean="0"/>
              <a:t>)</a:t>
            </a:r>
          </a:p>
          <a:p>
            <a:pPr lvl="0"/>
            <a:endParaRPr lang="cs-CZ" dirty="0"/>
          </a:p>
          <a:p>
            <a:pPr lvl="0"/>
            <a:r>
              <a:rPr lang="cs-CZ" dirty="0"/>
              <a:t>RTRIM (vyjme mezery za řetězcem)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27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Uživatelem definované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Funkce vrací skalární hodnotu a mohou být použity i v dotazech. Tělo funkcí musí být uzavřeno v bloku </a:t>
            </a:r>
            <a:r>
              <a:rPr lang="cs-CZ" dirty="0" smtClean="0"/>
              <a:t>BEGIN/END.</a:t>
            </a:r>
          </a:p>
          <a:p>
            <a:endParaRPr lang="cs-CZ" dirty="0"/>
          </a:p>
          <a:p>
            <a:r>
              <a:rPr lang="cs-CZ" dirty="0" smtClean="0"/>
              <a:t>Například funkci pro sečtení dvou čísel můžeme napsat následujícím způsobem: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2743736" y="2815533"/>
            <a:ext cx="4144205" cy="32907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FUNCTION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dbo.FunctionName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(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@param1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int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,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@param2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int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)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RETURNS INT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AS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BEGIN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	RETURN @param1 + param2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END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62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Funkce s tabulkovou návratovou hodnotou mohou být psány bez bloku BEGIN/END a jejich použití je možné i v rámci dotazu.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 pole 2"/>
          <p:cNvSpPr txBox="1">
            <a:spLocks noChangeArrowheads="1"/>
          </p:cNvSpPr>
          <p:nvPr/>
        </p:nvSpPr>
        <p:spPr bwMode="auto">
          <a:xfrm>
            <a:off x="2962909" y="2089220"/>
            <a:ext cx="3778854" cy="401648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FUNCTION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dbo.FunctionName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(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@param1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int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,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@param2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char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(5)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)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RETURNS TABLE AS RETURN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(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@param1 as c1,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	    @param2 as c2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)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8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err="1" smtClean="0"/>
              <a:t>Common</a:t>
            </a:r>
            <a:r>
              <a:rPr lang="cs-CZ" dirty="0" smtClean="0"/>
              <a:t> Table </a:t>
            </a:r>
            <a:r>
              <a:rPr lang="cs-CZ" dirty="0" err="1" smtClean="0"/>
              <a:t>Expressions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err="1"/>
              <a:t>Common</a:t>
            </a:r>
            <a:r>
              <a:rPr lang="cs-CZ" dirty="0"/>
              <a:t> Table </a:t>
            </a:r>
            <a:r>
              <a:rPr lang="cs-CZ" dirty="0" err="1"/>
              <a:t>Expression</a:t>
            </a:r>
            <a:r>
              <a:rPr lang="cs-CZ" dirty="0"/>
              <a:t> (CTE) jsou tzv. dočasné pohledy. </a:t>
            </a:r>
            <a:endParaRPr lang="cs-CZ" dirty="0" smtClean="0"/>
          </a:p>
          <a:p>
            <a:r>
              <a:rPr lang="cs-CZ" dirty="0" smtClean="0"/>
              <a:t>CTE </a:t>
            </a:r>
            <a:r>
              <a:rPr lang="cs-CZ" dirty="0"/>
              <a:t>jsou velmi podobné odvozeným tabulkám – stejně jako u odvozených tabulek nejsou ukládány jako objekt a jsou v paměti pouze po dobu trvání dotazu. </a:t>
            </a:r>
            <a:endParaRPr lang="cs-CZ" dirty="0" smtClean="0"/>
          </a:p>
          <a:p>
            <a:r>
              <a:rPr lang="cs-CZ" dirty="0" smtClean="0"/>
              <a:t>Na </a:t>
            </a:r>
            <a:r>
              <a:rPr lang="cs-CZ" dirty="0"/>
              <a:t>rozdíl od odvozených tabulek mohou CTE odkazovat sami na sebe vícekrát ve stejném dotazu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r>
              <a:rPr lang="cs-CZ" dirty="0" smtClean="0"/>
              <a:t>CTE </a:t>
            </a:r>
            <a:r>
              <a:rPr lang="cs-CZ" dirty="0"/>
              <a:t>mohou být použity pro:</a:t>
            </a:r>
          </a:p>
          <a:p>
            <a:pPr lvl="1"/>
            <a:r>
              <a:rPr lang="cs-CZ" dirty="0"/>
              <a:t>Rekurzivní dotazy</a:t>
            </a:r>
          </a:p>
          <a:p>
            <a:pPr lvl="1"/>
            <a:r>
              <a:rPr lang="cs-CZ" dirty="0"/>
              <a:t>Náhrada za pohled</a:t>
            </a:r>
          </a:p>
          <a:p>
            <a:pPr lvl="1"/>
            <a:r>
              <a:rPr lang="cs-CZ" dirty="0"/>
              <a:t>Povolování seskupení </a:t>
            </a:r>
          </a:p>
          <a:p>
            <a:pPr lvl="1"/>
            <a:r>
              <a:rPr lang="cs-CZ" dirty="0"/>
              <a:t>Referenční výslednou tabulku vícekrát v jedné podmínce.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7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Struktura CTE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CTE </a:t>
            </a:r>
            <a:r>
              <a:rPr lang="cs-CZ" dirty="0"/>
              <a:t>se skládá z výrazu, jehož název reprezentuje CTE, volitelného seznamu sloupců  a dotazu definující CTE</a:t>
            </a:r>
            <a:r>
              <a:rPr lang="cs-CZ" dirty="0" smtClean="0"/>
              <a:t>.</a:t>
            </a:r>
          </a:p>
          <a:p>
            <a:r>
              <a:rPr lang="cs-CZ" dirty="0" smtClean="0"/>
              <a:t> </a:t>
            </a:r>
            <a:r>
              <a:rPr lang="cs-CZ" dirty="0"/>
              <a:t>Pokud je operace CTE definována, mohou být na ni odkazovány tabulky a pohledy pomocí příkazů SELECT, INSERT, UPDATE a DELETE. 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Syntaxe při definování CTE: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Vyvolání CTE: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303269" y="3442405"/>
            <a:ext cx="2958046" cy="106182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WITH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 [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seznamSloupcu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]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AS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(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definice_CTE_dotazu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)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444489" y="5177345"/>
            <a:ext cx="2675606" cy="7386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SELECT &lt;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seznamSloupcu</a:t>
            </a: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&gt;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FROM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nazev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7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Pohledy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Pohled je virtuální tabulka, která vznikne jako výsledek nějakého dotazu. </a:t>
            </a:r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Jinými </a:t>
            </a:r>
            <a:r>
              <a:rPr lang="cs-CZ" dirty="0"/>
              <a:t>slovy to může být např. příkaz SELECT, který je uložen pod nějakým názvem v </a:t>
            </a:r>
            <a:r>
              <a:rPr lang="cs-CZ" dirty="0" smtClean="0"/>
              <a:t>databázi.</a:t>
            </a:r>
          </a:p>
          <a:p>
            <a:endParaRPr lang="cs-CZ" dirty="0" smtClean="0"/>
          </a:p>
          <a:p>
            <a:r>
              <a:rPr lang="cs-CZ" dirty="0"/>
              <a:t>Pohledy jsou v praxi využívány pro</a:t>
            </a:r>
            <a:r>
              <a:rPr lang="cs-CZ" dirty="0" smtClean="0"/>
              <a:t>:</a:t>
            </a:r>
            <a:endParaRPr lang="cs-CZ" dirty="0"/>
          </a:p>
          <a:p>
            <a:pPr lvl="1"/>
            <a:r>
              <a:rPr lang="cs-CZ" dirty="0"/>
              <a:t>Omezení přístupu (vynechání některých sloupců tabulek obsahujících citlivá data, např. platy zaměstnanců).</a:t>
            </a:r>
          </a:p>
          <a:p>
            <a:pPr lvl="1"/>
            <a:r>
              <a:rPr lang="cs-CZ" dirty="0"/>
              <a:t>Vytvoření sady dat pro opakované používání. </a:t>
            </a:r>
          </a:p>
          <a:p>
            <a:pPr lvl="1"/>
            <a:r>
              <a:rPr lang="cs-CZ" dirty="0"/>
              <a:t>Prezentaci </a:t>
            </a:r>
            <a:r>
              <a:rPr lang="cs-CZ" dirty="0" err="1"/>
              <a:t>denormalizovaných</a:t>
            </a:r>
            <a:r>
              <a:rPr lang="cs-CZ" dirty="0"/>
              <a:t> dat, která jsou v databázi normalizovaná.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1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Pohledy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Jednoduchá syntaxe pro vytvoření pohledu: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Smazání pohledu: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368039" y="1848069"/>
            <a:ext cx="2784788" cy="7386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CREATE VIEW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jmenoPohledu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AS dotaz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448798" y="3589500"/>
            <a:ext cx="2623269" cy="41549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cs-CZ" sz="1400" dirty="0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DROP VIEW </a:t>
            </a:r>
            <a:r>
              <a:rPr lang="cs-CZ" sz="14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</a:rPr>
              <a:t>jmenoPohledu</a:t>
            </a:r>
            <a:endParaRPr lang="cs-CZ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6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Matematické funkce v SQL 2014</a:t>
            </a:r>
          </a:p>
          <a:p>
            <a:r>
              <a:rPr lang="cs-CZ" dirty="0" smtClean="0"/>
              <a:t>Funkce pro </a:t>
            </a:r>
            <a:r>
              <a:rPr lang="cs-CZ" dirty="0" smtClean="0"/>
              <a:t>řetězce</a:t>
            </a:r>
          </a:p>
          <a:p>
            <a:r>
              <a:rPr lang="cs-CZ" dirty="0" smtClean="0"/>
              <a:t>Uživatelem definované funkce</a:t>
            </a:r>
          </a:p>
          <a:p>
            <a:r>
              <a:rPr lang="cs-CZ" dirty="0" err="1" smtClean="0"/>
              <a:t>Common</a:t>
            </a:r>
            <a:r>
              <a:rPr lang="cs-CZ" dirty="0" smtClean="0"/>
              <a:t> table </a:t>
            </a:r>
            <a:r>
              <a:rPr lang="cs-CZ" dirty="0" err="1" smtClean="0"/>
              <a:t>Expressions</a:t>
            </a:r>
            <a:endParaRPr lang="cs-CZ" dirty="0" smtClean="0"/>
          </a:p>
          <a:p>
            <a:r>
              <a:rPr lang="cs-CZ" smtClean="0"/>
              <a:t>Pohledy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Matematické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Pro matematické operace můžeme využít vestavěné matematické funkce, které budou pracovat na základě vstupních hodnot, které jsou zadané jako parametry těchto funkcí.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Matematické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pPr lvl="0"/>
            <a:r>
              <a:rPr lang="cs-CZ" sz="2400" dirty="0"/>
              <a:t>ABS (absolutní hodnota čísla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DEGREES (pro úhel zadaný v radiánech vrátí úhel ve stupních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RAND (generuje </a:t>
            </a:r>
            <a:r>
              <a:rPr lang="cs-CZ" sz="2400" dirty="0" err="1"/>
              <a:t>pseudo</a:t>
            </a:r>
            <a:r>
              <a:rPr lang="cs-CZ" sz="2400" dirty="0"/>
              <a:t> náhodné číslo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ACOS (vrací úhel v radiánech ze zadané hodnoty cosinus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EXP (vrací exponenciální hodnotu zadaného čísla)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Matematické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pPr lvl="0"/>
            <a:r>
              <a:rPr lang="cs-CZ" sz="2400" dirty="0"/>
              <a:t>ROUND (zaokrouhlí číslo na požadovanou přesnost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ASIN (vrací úhel v radiánech ze zadané hodnoty sinus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FLOOR (zaokrouhlí na celé číslo směrem dolů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SIGN (vrací znaménko zadaného výrazu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ATAN (vrací úhel v radiánech ze zadané hodnoty tangens)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Matematické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Autofit/>
          </a:bodyPr>
          <a:lstStyle/>
          <a:p>
            <a:pPr lvl="0"/>
            <a:r>
              <a:rPr lang="cs-CZ" sz="2400" dirty="0"/>
              <a:t>LOG (pro přirozený logaritmus čísla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SIN (vrací sinus úhlu zadaného v radiánech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ATN2 (do funkce vstupují parametry x, y a funkce vrací úhel, který bod svírá s osou x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LOG10 (dekadický logaritmus čísla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SQRT (vrací druhou odmocninu zadaného čísla)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Matematické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pPr lvl="0"/>
            <a:r>
              <a:rPr lang="cs-CZ" sz="2400" dirty="0"/>
              <a:t>CEILING (zaokrouhlí na celé číslo směrem nahoru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PI (vrací konstantu Ludolfovo číslo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SQUARE (vrací druhou mocninu zadaného čísla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COS (vrací cosinus úhlu zadaného v radiánech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POWER (do funkce vstupují dva parametry: číslo a stupeň, na kolikátou chceme číslo umocnit)</a:t>
            </a:r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Matematické funkce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>
            <a:normAutofit/>
          </a:bodyPr>
          <a:lstStyle/>
          <a:p>
            <a:pPr lvl="0"/>
            <a:r>
              <a:rPr lang="cs-CZ" sz="2400" dirty="0"/>
              <a:t>TAN (vrací tangens zadaného úhlu v radiánech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COT (vrací </a:t>
            </a:r>
            <a:r>
              <a:rPr lang="cs-CZ" sz="2400" dirty="0" err="1"/>
              <a:t>cotangens</a:t>
            </a:r>
            <a:r>
              <a:rPr lang="cs-CZ" sz="2400" dirty="0"/>
              <a:t> zadaného úhlu v radiánech</a:t>
            </a:r>
            <a:r>
              <a:rPr lang="cs-CZ" sz="2400" dirty="0" smtClean="0"/>
              <a:t>)</a:t>
            </a:r>
          </a:p>
          <a:p>
            <a:pPr lvl="0"/>
            <a:endParaRPr lang="cs-CZ" sz="2400" dirty="0"/>
          </a:p>
          <a:p>
            <a:pPr lvl="0"/>
            <a:r>
              <a:rPr lang="cs-CZ" sz="2400" dirty="0"/>
              <a:t>RADIANS (pro úhel zadaný ve stupních vrátí úhel v radiánech)</a:t>
            </a:r>
          </a:p>
          <a:p>
            <a:endParaRPr lang="cs-CZ" sz="2400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Funkce pro řetězce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/>
              <a:t>Slouží k manipulaci s řetězci. </a:t>
            </a:r>
            <a:endParaRPr lang="cs-CZ" dirty="0" smtClean="0"/>
          </a:p>
          <a:p>
            <a:r>
              <a:rPr lang="cs-CZ" dirty="0" smtClean="0"/>
              <a:t>Všechny </a:t>
            </a:r>
            <a:r>
              <a:rPr lang="cs-CZ" dirty="0"/>
              <a:t>řetězce v těchto funkcích musí být uzavřeny v jednoduchých uvozovkách. 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96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</TotalTime>
  <Words>514</Words>
  <Application>Microsoft Office PowerPoint</Application>
  <PresentationFormat>Předvádění na obrazovce (4:3)</PresentationFormat>
  <Paragraphs>229</Paragraphs>
  <Slides>20</Slides>
  <Notes>19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20</vt:i4>
      </vt:variant>
    </vt:vector>
  </HeadingPairs>
  <TitlesOfParts>
    <vt:vector size="28" baseType="lpstr">
      <vt:lpstr>Calibri</vt:lpstr>
      <vt:lpstr>Calibri Light</vt:lpstr>
      <vt:lpstr>Times New Roman</vt:lpstr>
      <vt:lpstr>Verdana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Matematické funkce</vt:lpstr>
      <vt:lpstr>Matematické funkce</vt:lpstr>
      <vt:lpstr>Matematické funkce</vt:lpstr>
      <vt:lpstr>Matematické funkce</vt:lpstr>
      <vt:lpstr>Matematické funkce</vt:lpstr>
      <vt:lpstr>Matematické funkce</vt:lpstr>
      <vt:lpstr>Funkce pro řetězce</vt:lpstr>
      <vt:lpstr>Funkce pro řetězce</vt:lpstr>
      <vt:lpstr>Funkce pro řetězce</vt:lpstr>
      <vt:lpstr>Funkce pro řetězce</vt:lpstr>
      <vt:lpstr>Funkce pro řetězce</vt:lpstr>
      <vt:lpstr>Uživatelem definované funkce</vt:lpstr>
      <vt:lpstr>Funkce</vt:lpstr>
      <vt:lpstr>Common Table Expressions</vt:lpstr>
      <vt:lpstr>Struktura CTE</vt:lpstr>
      <vt:lpstr>Pohledy</vt:lpstr>
      <vt:lpstr>Pohledy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18</cp:revision>
  <dcterms:created xsi:type="dcterms:W3CDTF">2016-05-19T05:41:03Z</dcterms:created>
  <dcterms:modified xsi:type="dcterms:W3CDTF">2016-05-27T01:11:54Z</dcterms:modified>
</cp:coreProperties>
</file>