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4" r:id="rId15"/>
    <p:sldId id="25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2933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8765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7626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17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4.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Výběrové dotazy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487680" y="1493075"/>
            <a:ext cx="8032865" cy="4351337"/>
          </a:xfrm>
        </p:spPr>
        <p:txBody>
          <a:bodyPr/>
          <a:lstStyle/>
          <a:p>
            <a:r>
              <a:rPr lang="cs-CZ" dirty="0" smtClean="0"/>
              <a:t>Při výpisu dat můžeme kromě * využít také přímo jména sloupců, které chceme vypsat.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738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Výběrové dotazy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451474"/>
            <a:ext cx="4971633" cy="4351337"/>
          </a:xfrm>
        </p:spPr>
      </p:pic>
    </p:spTree>
    <p:extLst>
      <p:ext uri="{BB962C8B-B14F-4D97-AF65-F5344CB8AC3E}">
        <p14:creationId xmlns:p14="http://schemas.microsoft.com/office/powerpoint/2010/main" val="19177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Úkol na cvičení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Pokračujte v databázi knihovna z minulého cvičení:</a:t>
            </a:r>
          </a:p>
          <a:p>
            <a:r>
              <a:rPr lang="cs-CZ" dirty="0" smtClean="0"/>
              <a:t>Naplňte vytvořené tabulky daty – můžete použít např. generátory dat, kterých je plný internet. V každé tabulce minimálně 20 záznamů.</a:t>
            </a:r>
          </a:p>
          <a:p>
            <a:endParaRPr lang="cs-CZ" dirty="0"/>
          </a:p>
          <a:p>
            <a:r>
              <a:rPr lang="cs-CZ" dirty="0" smtClean="0"/>
              <a:t>Vypište všechny údaje z tabulky čtenář.</a:t>
            </a:r>
          </a:p>
          <a:p>
            <a:r>
              <a:rPr lang="cs-CZ" dirty="0" smtClean="0"/>
              <a:t>Vypište Název knihy a jméno autora z tabulky kniha. </a:t>
            </a:r>
          </a:p>
          <a:p>
            <a:r>
              <a:rPr lang="cs-CZ" dirty="0" smtClean="0"/>
              <a:t>Vložte do tabulky čtenář, čtenáře se jménem Jan.</a:t>
            </a:r>
          </a:p>
          <a:p>
            <a:r>
              <a:rPr lang="cs-CZ" dirty="0" smtClean="0"/>
              <a:t>Vytvořte dotaz, kterým vypíšete pouze čtenáře se </a:t>
            </a:r>
            <a:r>
              <a:rPr lang="cs-CZ" smtClean="0"/>
              <a:t>jménem Jan.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800" dirty="0" smtClean="0"/>
              <a:t>Tvorba výběrových dotazů</a:t>
            </a:r>
            <a:endParaRPr lang="cs-CZ" sz="28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Tvorba výběrových dotazů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Výběrový dotaz využijeme pro zobrazení dat z databáze.</a:t>
            </a:r>
          </a:p>
          <a:p>
            <a:endParaRPr lang="cs-CZ" sz="2400" dirty="0"/>
          </a:p>
          <a:p>
            <a:r>
              <a:rPr lang="cs-CZ" sz="2400" dirty="0" smtClean="0"/>
              <a:t>Pro jednoduchý výběrový dotaz využijeme 2 klíčová slova</a:t>
            </a:r>
          </a:p>
          <a:p>
            <a:pPr lvl="1"/>
            <a:r>
              <a:rPr lang="cs-CZ" sz="2000" dirty="0" smtClean="0"/>
              <a:t>SELECT </a:t>
            </a:r>
          </a:p>
          <a:p>
            <a:pPr lvl="1"/>
            <a:r>
              <a:rPr lang="cs-CZ" sz="2000" dirty="0" smtClean="0"/>
              <a:t>FROM</a:t>
            </a:r>
          </a:p>
          <a:p>
            <a:r>
              <a:rPr lang="cs-CZ" sz="2400" dirty="0" smtClean="0"/>
              <a:t>Syntaxe je pak následující:</a:t>
            </a:r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Jako výraz rozumíme názvy sloupců oddělené čárkou, které chceme vypsat. Pokud chceme vypsat vše, tak za SELECT dáme hvězdičku.</a:t>
            </a:r>
          </a:p>
          <a:p>
            <a:pPr lvl="1"/>
            <a:endParaRPr lang="cs-CZ" sz="2000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708786" y="3756663"/>
            <a:ext cx="3726425" cy="4604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vyraz FROM </a:t>
            </a:r>
            <a:r>
              <a:rPr lang="cs-CZ" sz="16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nazevTabulky</a:t>
            </a:r>
            <a:endParaRPr lang="cs-CZ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Příklad výběrový 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352892"/>
            <a:ext cx="5294519" cy="427147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Omezení výběrového dotazu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Určitě vždy nebudeme potřebovat vypsat všechno co tabulka obsahuje, proto využíváme klíčové slovo WHERE, které je následováno vyhledávací podmínkou.</a:t>
            </a:r>
          </a:p>
          <a:p>
            <a:endParaRPr lang="cs-CZ" sz="2400" dirty="0"/>
          </a:p>
          <a:p>
            <a:r>
              <a:rPr lang="cs-CZ" sz="2400" dirty="0" smtClean="0"/>
              <a:t>Rozlišujeme pět základních vyhledávacích podmínek:</a:t>
            </a:r>
          </a:p>
          <a:p>
            <a:pPr lvl="1"/>
            <a:r>
              <a:rPr lang="cs-CZ" sz="2000" dirty="0" smtClean="0"/>
              <a:t>Porovnávání (srovnání hodnoty jednoho výrazu s hodnotou druhého)</a:t>
            </a:r>
          </a:p>
          <a:p>
            <a:pPr lvl="1"/>
            <a:r>
              <a:rPr lang="cs-CZ" sz="2000" dirty="0" smtClean="0"/>
              <a:t>Rozsah (testuje, zda hodnota výrazu spadá do zadaného rozsahu hodnot)</a:t>
            </a:r>
          </a:p>
          <a:p>
            <a:pPr lvl="1"/>
            <a:r>
              <a:rPr lang="cs-CZ" sz="2000" dirty="0" smtClean="0"/>
              <a:t>Náleží do množiny </a:t>
            </a:r>
          </a:p>
          <a:p>
            <a:pPr lvl="1"/>
            <a:r>
              <a:rPr lang="cs-CZ" sz="2000" dirty="0" smtClean="0"/>
              <a:t>Srovnání vzoru (testuje, zda řetězec odpovídá zadanému vzoru)</a:t>
            </a:r>
          </a:p>
          <a:p>
            <a:pPr lvl="1"/>
            <a:r>
              <a:rPr lang="cs-CZ" sz="2000" dirty="0" smtClean="0"/>
              <a:t>NULL (testuje, zda sloupec má prázdnou hodnotu NULL)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Porovnávací operátory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U omezovací podmínky WHERE můžeme využít následující operátory pro porovnávání: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ul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133029"/>
              </p:ext>
            </p:extLst>
          </p:nvPr>
        </p:nvGraphicFramePr>
        <p:xfrm>
          <a:off x="889115" y="2154765"/>
          <a:ext cx="7631430" cy="224028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3813976"/>
                <a:gridCol w="381745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Operátor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Popis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=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Rovná se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&gt; 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Větší než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&lt; 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Menší než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&gt;=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Větší rovno než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&lt;=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Menší rovno než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&lt;&gt; 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Není rovno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Logické operátory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315643"/>
              </p:ext>
            </p:extLst>
          </p:nvPr>
        </p:nvGraphicFramePr>
        <p:xfrm>
          <a:off x="2543946" y="1235076"/>
          <a:ext cx="4653514" cy="548640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326227"/>
                <a:gridCol w="2327287"/>
              </a:tblGrid>
              <a:tr h="2290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Operátor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Popis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</a:rPr>
                        <a:t>ALL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Vrátí TRUE, pokud všechny prvky z množiny jsou pravdivé.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AND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Vrátí TRUE, pokud oba logické výrazy jsou pravdivé.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ANY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Vrátí TRUE, pokud alespoň jeden prvek z množiny je pravdivý.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2290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BETWEEN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 rozmezí.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22901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EXISTS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Pokud existuje.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IN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Vrátí TRUE, pokud se operátor nachází v seznamu výrazů.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LIKE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Vrátí TRUE, pokud se výraz shoduje s maskou. 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NOT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Obrátí hodnotu jakéhokoliv bool výrazu nebo operátoru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OR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Vrátí TRUE, pokud je některá z podmínek splněna. 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  <a:tr h="4580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SOME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Vrátí TRUE, pokud některé z </a:t>
                      </a:r>
                      <a:r>
                        <a:rPr lang="cs-CZ" sz="1200" dirty="0" smtClean="0">
                          <a:effectLst/>
                        </a:rPr>
                        <a:t>množiny porovnávání jsou pravdivé.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254" marR="5725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Omezení výběrového dotazu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3" y="1316614"/>
            <a:ext cx="8309172" cy="473876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12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Omezení výběrového dotazu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" y="1311075"/>
            <a:ext cx="8245411" cy="4713977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64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412</Words>
  <Application>Microsoft Office PowerPoint</Application>
  <PresentationFormat>Předvádění na obrazovce (4:3)</PresentationFormat>
  <Paragraphs>113</Paragraphs>
  <Slides>13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21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Tvorba výběrových dotazů</vt:lpstr>
      <vt:lpstr>Příklad výběrový dotaz</vt:lpstr>
      <vt:lpstr>Omezení výběrového dotazu</vt:lpstr>
      <vt:lpstr>Porovnávací operátory</vt:lpstr>
      <vt:lpstr>Logické operátory</vt:lpstr>
      <vt:lpstr>Omezení výběrového dotazu</vt:lpstr>
      <vt:lpstr>Omezení výběrového dotazu</vt:lpstr>
      <vt:lpstr>Výběrové dotazy</vt:lpstr>
      <vt:lpstr>Výběrové dotazy</vt:lpstr>
      <vt:lpstr>Úkol na cvičení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25</cp:revision>
  <dcterms:created xsi:type="dcterms:W3CDTF">2016-05-19T05:41:03Z</dcterms:created>
  <dcterms:modified xsi:type="dcterms:W3CDTF">2016-05-26T19:48:47Z</dcterms:modified>
</cp:coreProperties>
</file>