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5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72665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3489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23199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87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</a:t>
            </a:r>
            <a:r>
              <a:rPr lang="cs-CZ" sz="2000" smtClean="0">
                <a:solidFill>
                  <a:schemeClr val="tx1"/>
                </a:solidFill>
              </a:rPr>
              <a:t>– 6. </a:t>
            </a:r>
            <a:r>
              <a:rPr lang="cs-CZ" sz="2000" dirty="0" smtClean="0">
                <a:solidFill>
                  <a:schemeClr val="tx1"/>
                </a:solidFill>
              </a:rPr>
              <a:t>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STDEVP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Návratová hodnota je datového typu </a:t>
                </a:r>
                <a:r>
                  <a:rPr lang="cs-CZ" dirty="0" err="1"/>
                  <a:t>float</a:t>
                </a:r>
                <a:r>
                  <a:rPr lang="cs-CZ" dirty="0"/>
                  <a:t>. </a:t>
                </a:r>
                <a:endParaRPr lang="cs-CZ" dirty="0" smtClean="0"/>
              </a:p>
              <a:p>
                <a:r>
                  <a:rPr lang="cs-CZ" dirty="0" smtClean="0"/>
                  <a:t>STDEVP </a:t>
                </a:r>
                <a:r>
                  <a:rPr lang="cs-CZ" dirty="0"/>
                  <a:t>vrací standardní statistickou odchylku pro populaci pro všechny hodnoty zahrnuté v zadaném výrazu</a:t>
                </a:r>
                <a:r>
                  <a:rPr lang="cs-CZ" dirty="0" smtClean="0"/>
                  <a:t>.</a:t>
                </a:r>
              </a:p>
              <a:p>
                <a:endParaRPr lang="cs-CZ" dirty="0"/>
              </a:p>
              <a:p>
                <a:r>
                  <a:rPr lang="cs-CZ" dirty="0"/>
                  <a:t>Syntaxe: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𝑆𝑇𝐷𝐸𝑉𝑃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 </m:t>
                              </m:r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𝐷𝐼𝑆𝑇𝐼𝑁𝐶𝑇</m:t>
                          </m:r>
                          <m:r>
                            <a:rPr lang="cs-CZ" i="1"/>
                            <m:t> </m:t>
                          </m:r>
                        </m:e>
                      </m:d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defaultní. </a:t>
                </a:r>
              </a:p>
              <a:p>
                <a:pPr lvl="1"/>
                <a:r>
                  <a:rPr lang="cs-CZ" dirty="0"/>
                  <a:t>DISTINCT – použitím tohoto argumentu budou zpracovány pouze unikátní hodnoty (bez duplicit). </a:t>
                </a:r>
              </a:p>
              <a:p>
                <a:pPr lvl="1"/>
                <a:r>
                  <a:rPr lang="cs-CZ" dirty="0"/>
                  <a:t>Výraz – je očekáváno číslo. Nelze do výrazu přidávat další agregační funkce nebo </a:t>
                </a:r>
                <a:r>
                  <a:rPr lang="cs-CZ" dirty="0" err="1"/>
                  <a:t>poddotazy</a:t>
                </a:r>
                <a:r>
                  <a:rPr lang="cs-CZ" dirty="0"/>
                  <a:t>. 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146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VARP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Vrátí statistický rozptyl pro populaci pro všechny hodnoty, které jsou zadané ve výrazu, návratová hodnota je typu FLOAT. 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Syntaxe:</a:t>
            </a:r>
          </a:p>
          <a:p>
            <a:pPr marL="0" indent="0" algn="ctr">
              <a:buNone/>
            </a:pPr>
            <a:r>
              <a:rPr lang="cs-CZ" dirty="0" smtClean="0"/>
              <a:t>VARP </a:t>
            </a:r>
            <a:r>
              <a:rPr lang="cs-CZ" dirty="0"/>
              <a:t>( [ALL | DISTINCT] Výraz )</a:t>
            </a:r>
          </a:p>
          <a:p>
            <a:r>
              <a:rPr lang="cs-CZ" dirty="0"/>
              <a:t>Argumenty:</a:t>
            </a:r>
          </a:p>
          <a:p>
            <a:pPr lvl="1"/>
            <a:r>
              <a:rPr lang="cs-CZ" dirty="0"/>
              <a:t>ALL – Aplikuje agregační funkci na všechny zadané hodnoty. Tento argument je nastaven jako defaultní</a:t>
            </a:r>
            <a:r>
              <a:rPr lang="cs-CZ" dirty="0" smtClean="0"/>
              <a:t>.</a:t>
            </a:r>
            <a:endParaRPr lang="cs-CZ" dirty="0"/>
          </a:p>
          <a:p>
            <a:pPr lvl="1"/>
            <a:r>
              <a:rPr lang="cs-CZ" dirty="0"/>
              <a:t>DISTINCT – použitím tohoto argumentu budou zpracovány pouze unikátní hodnoty (bez duplicit). </a:t>
            </a:r>
            <a:endParaRPr lang="cs-CZ" dirty="0" smtClean="0"/>
          </a:p>
          <a:p>
            <a:pPr lvl="1"/>
            <a:r>
              <a:rPr lang="cs-CZ" dirty="0" smtClean="0"/>
              <a:t>Výraz </a:t>
            </a:r>
            <a:r>
              <a:rPr lang="cs-CZ" dirty="0"/>
              <a:t>– je očekáváno číslo. Nelze do výrazu přidávat další agregační funkce nebo </a:t>
            </a:r>
            <a:r>
              <a:rPr lang="cs-CZ" dirty="0" err="1"/>
              <a:t>poddotazy</a:t>
            </a:r>
            <a:r>
              <a:rPr lang="cs-CZ" dirty="0"/>
              <a:t>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00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Úkoly na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Pokračujte v databázi knihovna z minulého cvičení.</a:t>
            </a:r>
          </a:p>
          <a:p>
            <a:r>
              <a:rPr lang="cs-CZ" dirty="0" smtClean="0"/>
              <a:t>Vraťte celkový počet čtenářů.</a:t>
            </a:r>
            <a:endParaRPr lang="cs-CZ" dirty="0" smtClean="0"/>
          </a:p>
          <a:p>
            <a:r>
              <a:rPr lang="cs-CZ" dirty="0" smtClean="0"/>
              <a:t>Vytvořte novou tabulku s názvem poplatky obsahující sloupce:</a:t>
            </a:r>
          </a:p>
          <a:p>
            <a:pPr lvl="1"/>
            <a:r>
              <a:rPr lang="cs-CZ" dirty="0" err="1" smtClean="0"/>
              <a:t>Poplatek_id</a:t>
            </a:r>
            <a:r>
              <a:rPr lang="cs-CZ" dirty="0" smtClean="0"/>
              <a:t>, </a:t>
            </a:r>
            <a:r>
              <a:rPr lang="cs-CZ" dirty="0" err="1" smtClean="0"/>
              <a:t>int</a:t>
            </a:r>
            <a:r>
              <a:rPr lang="cs-CZ" dirty="0" smtClean="0"/>
              <a:t>, </a:t>
            </a:r>
            <a:r>
              <a:rPr lang="cs-CZ" dirty="0" err="1" smtClean="0"/>
              <a:t>primaryKey</a:t>
            </a:r>
            <a:r>
              <a:rPr lang="cs-CZ" dirty="0" smtClean="0"/>
              <a:t>, není nulový</a:t>
            </a:r>
          </a:p>
          <a:p>
            <a:pPr lvl="1"/>
            <a:r>
              <a:rPr lang="cs-CZ" dirty="0" smtClean="0"/>
              <a:t>Typ: </a:t>
            </a:r>
            <a:r>
              <a:rPr lang="cs-CZ" dirty="0" err="1" smtClean="0"/>
              <a:t>varchar</a:t>
            </a:r>
            <a:r>
              <a:rPr lang="cs-CZ" dirty="0" smtClean="0"/>
              <a:t>(10)</a:t>
            </a:r>
          </a:p>
          <a:p>
            <a:pPr lvl="1"/>
            <a:r>
              <a:rPr lang="cs-CZ" dirty="0" err="1" smtClean="0"/>
              <a:t>Castka</a:t>
            </a:r>
            <a:r>
              <a:rPr lang="cs-CZ" dirty="0" smtClean="0"/>
              <a:t>: </a:t>
            </a:r>
            <a:r>
              <a:rPr lang="cs-CZ" dirty="0" err="1" smtClean="0"/>
              <a:t>int</a:t>
            </a:r>
            <a:r>
              <a:rPr lang="cs-CZ" dirty="0" smtClean="0"/>
              <a:t>,</a:t>
            </a:r>
          </a:p>
          <a:p>
            <a:pPr lvl="1"/>
            <a:r>
              <a:rPr lang="cs-CZ" dirty="0" smtClean="0"/>
              <a:t>Do tabulky vložte 3 řádky – za typ dosaďte dítě, student, normální, za </a:t>
            </a:r>
            <a:r>
              <a:rPr lang="cs-CZ" dirty="0" err="1" smtClean="0"/>
              <a:t>Castka</a:t>
            </a:r>
            <a:r>
              <a:rPr lang="cs-CZ" dirty="0" smtClean="0"/>
              <a:t> vymyslete výši poplatku za roční přístup do knihovny.</a:t>
            </a:r>
          </a:p>
          <a:p>
            <a:pPr lvl="1"/>
            <a:r>
              <a:rPr lang="cs-CZ" dirty="0" smtClean="0"/>
              <a:t>Pomocí cizího klíče spojte tuto nově vytvořenou tabulku s tabulkou čtenáři (sloupec </a:t>
            </a:r>
            <a:r>
              <a:rPr lang="cs-CZ" dirty="0" err="1" smtClean="0"/>
              <a:t>Poplatek_id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36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Agregační funkce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Agregační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Agregační funkce zpracují více hodnot v rámci dotazu a vrátí jednu souhrnnou hodnotu.</a:t>
            </a:r>
          </a:p>
          <a:p>
            <a:endParaRPr lang="cs-CZ" dirty="0"/>
          </a:p>
          <a:p>
            <a:r>
              <a:rPr lang="cs-CZ" dirty="0" smtClean="0"/>
              <a:t>S výjimkou COUNT, všechny agregační funkce ignorují hodnoty NULL.</a:t>
            </a:r>
          </a:p>
          <a:p>
            <a:endParaRPr lang="cs-CZ" dirty="0"/>
          </a:p>
          <a:p>
            <a:r>
              <a:rPr lang="cs-CZ" dirty="0" smtClean="0"/>
              <a:t>Tyto funkce jsou nejčastěji používány s příkazy GROUP BY nebo SELECT.</a:t>
            </a:r>
          </a:p>
          <a:p>
            <a:endParaRPr lang="cs-CZ" dirty="0"/>
          </a:p>
          <a:p>
            <a:r>
              <a:rPr lang="cs-CZ" dirty="0" smtClean="0"/>
              <a:t>Všechny funkce jsou deterministické – funkce vrátí stejnou hodnotu kdykoliv, když jsou zavolány pro určitou sadu dat.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AVG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/>
              <a:lstStyle/>
              <a:p>
                <a:r>
                  <a:rPr lang="cs-CZ" dirty="0" smtClean="0"/>
                  <a:t>Funkce vrátí průměr hodnot.</a:t>
                </a:r>
              </a:p>
              <a:p>
                <a:endParaRPr lang="cs-CZ" dirty="0"/>
              </a:p>
              <a:p>
                <a:r>
                  <a:rPr lang="cs-CZ" dirty="0"/>
                  <a:t>Syntaxe: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cs-CZ" i="1"/>
                        <m:t>𝐴𝑉𝐺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 </m:t>
                          </m:r>
                          <m:r>
                            <a:rPr lang="cs-CZ" i="1"/>
                            <m:t>𝐷𝐼𝑆𝑇𝐼𝑁𝐶𝑇</m:t>
                          </m:r>
                        </m:e>
                      </m:d>
                      <m:r>
                        <a:rPr lang="cs-CZ" i="1"/>
                        <m:t> </m:t>
                      </m:r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 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</a:t>
                </a:r>
                <a:r>
                  <a:rPr lang="cs-CZ" dirty="0" smtClean="0"/>
                  <a:t>: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lvl="1"/>
                <a:r>
                  <a:rPr lang="cs-CZ" dirty="0"/>
                  <a:t>ALL – Aplikuje agregační funkci na všechny zadané hodnoty. Tento argument je nastaven jako defaultní</a:t>
                </a:r>
                <a:r>
                  <a:rPr lang="cs-CZ" dirty="0" smtClean="0"/>
                  <a:t>.</a:t>
                </a:r>
                <a:endParaRPr lang="cs-CZ" dirty="0"/>
              </a:p>
              <a:p>
                <a:pPr lvl="1"/>
                <a:r>
                  <a:rPr lang="cs-CZ" dirty="0"/>
                  <a:t>DISTINCT – agregační funkce bude aplikována pouze na jednu instanci určité hodnoty, bez ohledu na její opakování. </a:t>
                </a:r>
                <a:endParaRPr lang="cs-CZ" dirty="0" smtClean="0"/>
              </a:p>
              <a:p>
                <a:pPr lvl="1"/>
                <a:r>
                  <a:rPr lang="cs-CZ" dirty="0" smtClean="0"/>
                  <a:t>Výraz – očekáván číselný datový typ. Nelze do výrazu přidávat další agregační funkce nebo </a:t>
                </a:r>
                <a:r>
                  <a:rPr lang="cs-CZ" dirty="0" err="1" smtClean="0"/>
                  <a:t>poddotazy</a:t>
                </a:r>
                <a:r>
                  <a:rPr lang="cs-CZ" dirty="0" smtClean="0"/>
                  <a:t>. </a:t>
                </a:r>
              </a:p>
              <a:p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 r="-15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MIN a MAX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MIN vrátí minimum a MAX maximum ze zadané množiny hodnot. </a:t>
                </a:r>
                <a:endParaRPr lang="cs-CZ" dirty="0" smtClean="0"/>
              </a:p>
              <a:p>
                <a:r>
                  <a:rPr lang="cs-CZ" dirty="0" smtClean="0"/>
                  <a:t>Datový </a:t>
                </a:r>
                <a:r>
                  <a:rPr lang="cs-CZ" dirty="0"/>
                  <a:t>typ návratové hodnoty je stejný jako u dat, který do funkce </a:t>
                </a:r>
                <a:r>
                  <a:rPr lang="cs-CZ" dirty="0" smtClean="0"/>
                  <a:t>vkládáme.</a:t>
                </a:r>
              </a:p>
              <a:p>
                <a:endParaRPr lang="cs-CZ" dirty="0"/>
              </a:p>
              <a:p>
                <a:r>
                  <a:rPr lang="cs-CZ" dirty="0"/>
                  <a:t>Syntaxe: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𝑀𝐼𝑁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 </m:t>
                          </m:r>
                          <m:r>
                            <a:rPr lang="cs-CZ" i="1"/>
                            <m:t>𝐷𝐼𝑆𝑇𝐼𝑁𝐶𝑇</m:t>
                          </m:r>
                        </m:e>
                      </m:d>
                      <m:r>
                        <a:rPr lang="cs-CZ" i="1"/>
                        <m:t> </m:t>
                      </m:r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 )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𝑀𝐴𝑋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 </m:t>
                          </m:r>
                          <m:r>
                            <a:rPr lang="cs-CZ" i="1"/>
                            <m:t>𝐷𝐼𝑆𝑇𝐼𝑁𝐶𝑇</m:t>
                          </m:r>
                        </m:e>
                      </m:d>
                      <m:r>
                        <a:rPr lang="cs-CZ" i="1"/>
                        <m:t> </m:t>
                      </m:r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 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defaultní. </a:t>
                </a:r>
                <a:endParaRPr lang="cs-CZ" dirty="0" smtClean="0"/>
              </a:p>
              <a:p>
                <a:pPr lvl="1"/>
                <a:r>
                  <a:rPr lang="cs-CZ" dirty="0" smtClean="0"/>
                  <a:t>DISTINCT </a:t>
                </a:r>
                <a:r>
                  <a:rPr lang="cs-CZ" dirty="0"/>
                  <a:t>– Vynechávání hodnot pro počítání minima zde není smysluplné, ale DISTINCT je k dispozici pouze pro ISO kompatibilitu. </a:t>
                </a:r>
                <a:endParaRPr lang="cs-CZ" dirty="0" smtClean="0"/>
              </a:p>
              <a:p>
                <a:pPr lvl="1"/>
                <a:r>
                  <a:rPr lang="cs-CZ" dirty="0"/>
                  <a:t>Výraz – může být konstanta, název sloupce, OR a jakákoliv kombinace aritmetických, bitových a řetězcových operátorů. 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SUM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>
                <a:normAutofit/>
              </a:bodyPr>
              <a:lstStyle/>
              <a:p>
                <a:r>
                  <a:rPr lang="cs-CZ" dirty="0" smtClean="0"/>
                  <a:t>Vrátí součet (sumu) zadaných hodnot.</a:t>
                </a:r>
              </a:p>
              <a:p>
                <a:endParaRPr lang="cs-CZ" dirty="0"/>
              </a:p>
              <a:p>
                <a:r>
                  <a:rPr lang="cs-CZ" dirty="0" smtClean="0"/>
                  <a:t>Může být použita pouze se sloupci, které obsahují číselné hodnoty.</a:t>
                </a:r>
              </a:p>
              <a:p>
                <a:endParaRPr lang="cs-CZ" dirty="0"/>
              </a:p>
              <a:p>
                <a:r>
                  <a:rPr lang="cs-CZ" dirty="0"/>
                  <a:t>Syntaxe: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𝑆𝑈𝑀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 </m:t>
                          </m:r>
                          <m:r>
                            <a:rPr lang="cs-CZ" i="1"/>
                            <m:t>𝐷𝐼𝑆𝑇𝐼𝑁𝐶𝑇</m:t>
                          </m:r>
                        </m:e>
                      </m:d>
                      <m:r>
                        <a:rPr lang="cs-CZ" i="1"/>
                        <m:t> </m:t>
                      </m:r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 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defaultní. </a:t>
                </a:r>
              </a:p>
              <a:p>
                <a:pPr lvl="1"/>
                <a:r>
                  <a:rPr lang="cs-CZ" dirty="0"/>
                  <a:t>DISTINCT – použitím tohoto argumentu budou sečteny pouze unikátní hodnoty (bez duplicit). </a:t>
                </a:r>
              </a:p>
              <a:p>
                <a:pPr lvl="1"/>
                <a:r>
                  <a:rPr lang="cs-CZ" dirty="0"/>
                  <a:t>Výraz - může být konstanta, název sloupce, OR a jakákoliv kombinace aritmetických, bitových a řetězcových operátorů.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CHECKSUM_AGG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/>
              <a:lstStyle/>
              <a:p>
                <a:r>
                  <a:rPr lang="cs-CZ" dirty="0"/>
                  <a:t>Vrací kontrolní součet hodnot ze zadaných dat. </a:t>
                </a:r>
                <a:endParaRPr lang="cs-CZ" dirty="0" smtClean="0"/>
              </a:p>
              <a:p>
                <a:endParaRPr lang="cs-CZ" dirty="0"/>
              </a:p>
              <a:p>
                <a:r>
                  <a:rPr lang="cs-CZ" dirty="0"/>
                  <a:t>Syntaxe: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𝐶𝐻𝐸𝐶𝐾𝑆𝑈𝑀</m:t>
                      </m:r>
                      <m:r>
                        <a:rPr lang="cs-CZ" i="1"/>
                        <m:t>_</m:t>
                      </m:r>
                      <m:r>
                        <a:rPr lang="cs-CZ" i="1"/>
                        <m:t>𝐴𝐺𝐺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 </m:t>
                          </m:r>
                          <m:r>
                            <a:rPr lang="cs-CZ" i="1"/>
                            <m:t>𝐷𝐼𝑆𝑇𝐼𝑁𝐶𝑇</m:t>
                          </m:r>
                        </m:e>
                      </m:d>
                      <m:r>
                        <a:rPr lang="cs-CZ" i="1"/>
                        <m:t> </m:t>
                      </m:r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 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defaultní. </a:t>
                </a:r>
                <a:endParaRPr lang="cs-CZ" dirty="0" smtClean="0"/>
              </a:p>
              <a:p>
                <a:pPr lvl="1"/>
                <a:endParaRPr lang="cs-CZ" dirty="0"/>
              </a:p>
              <a:p>
                <a:pPr lvl="1"/>
                <a:r>
                  <a:rPr lang="cs-CZ" dirty="0"/>
                  <a:t>DISTINCT – použitím tohoto argumentu bude vrácen kontrolní součet pouze unikátních hodnot (bez duplicit). </a:t>
                </a:r>
                <a:endParaRPr lang="cs-CZ" dirty="0" smtClean="0"/>
              </a:p>
              <a:p>
                <a:pPr lvl="1"/>
                <a:endParaRPr lang="cs-CZ" dirty="0"/>
              </a:p>
              <a:p>
                <a:pPr lvl="1"/>
                <a:r>
                  <a:rPr lang="cs-CZ" dirty="0" smtClean="0"/>
                  <a:t>Výraz – je očekáváno celé číslo. Nelze do výrazu přidávat další agregační funkce nebo </a:t>
                </a:r>
                <a:r>
                  <a:rPr lang="cs-CZ" dirty="0" err="1" smtClean="0"/>
                  <a:t>poddotazy</a:t>
                </a:r>
                <a:r>
                  <a:rPr lang="cs-CZ" dirty="0" smtClean="0"/>
                  <a:t>.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COUNT a COUNT_BIG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>
                <a:normAutofit/>
              </a:bodyPr>
              <a:lstStyle/>
              <a:p>
                <a:r>
                  <a:rPr lang="cs-CZ" dirty="0" err="1"/>
                  <a:t>Count</a:t>
                </a:r>
                <a:r>
                  <a:rPr lang="cs-CZ" dirty="0"/>
                  <a:t> vrací počet položek, datový typ návratové hodnoty je </a:t>
                </a:r>
                <a:r>
                  <a:rPr lang="cs-CZ" dirty="0" err="1"/>
                  <a:t>int</a:t>
                </a:r>
                <a:r>
                  <a:rPr lang="cs-CZ" dirty="0"/>
                  <a:t>. </a:t>
                </a:r>
                <a:endParaRPr lang="cs-CZ" dirty="0" smtClean="0"/>
              </a:p>
              <a:p>
                <a:r>
                  <a:rPr lang="cs-CZ" dirty="0" smtClean="0"/>
                  <a:t>COUNT_BIG </a:t>
                </a:r>
                <a:r>
                  <a:rPr lang="cs-CZ" dirty="0"/>
                  <a:t>je funkčně stejný, s jediným rozdílem, má návratovou hodnotu typu </a:t>
                </a:r>
                <a:r>
                  <a:rPr lang="cs-CZ" dirty="0" err="1"/>
                  <a:t>bigint</a:t>
                </a:r>
                <a:r>
                  <a:rPr lang="cs-CZ" dirty="0"/>
                  <a:t>. </a:t>
                </a:r>
                <a:endParaRPr lang="cs-CZ" dirty="0" smtClean="0"/>
              </a:p>
              <a:p>
                <a:r>
                  <a:rPr lang="cs-CZ" dirty="0"/>
                  <a:t>Syntaxe: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𝐶𝑂𝑈𝑁𝑇</m:t>
                      </m:r>
                      <m:d>
                        <m:dPr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{"/>
                              <m:endChr m:val="]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 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cs-CZ" i="1"/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|"/>
                                      <m:ctrlPr>
                                        <a:rPr lang="cs-CZ" i="1"/>
                                      </m:ctrlPr>
                                    </m:dPr>
                                    <m:e>
                                      <m:r>
                                        <a:rPr lang="cs-CZ" i="1"/>
                                        <m:t>𝐴𝐿𝐿</m:t>
                                      </m:r>
                                      <m:r>
                                        <a:rPr lang="cs-CZ" i="1"/>
                                        <m:t> </m:t>
                                      </m:r>
                                    </m:e>
                                  </m:d>
                                  <m:r>
                                    <a:rPr lang="cs-CZ" i="1"/>
                                    <m:t> </m:t>
                                  </m:r>
                                  <m:r>
                                    <a:rPr lang="cs-CZ" i="1"/>
                                    <m:t>𝐷𝐼𝑆𝑇𝐼𝑁𝐶𝑇</m:t>
                                  </m:r>
                                </m:e>
                              </m:d>
                              <m:r>
                                <a:rPr lang="cs-CZ" i="1"/>
                                <m:t> </m:t>
                              </m:r>
                              <m:r>
                                <a:rPr lang="cs-CZ" i="1"/>
                                <m:t>𝑉</m:t>
                              </m:r>
                              <m:r>
                                <a:rPr lang="cs-CZ" i="1"/>
                                <m:t>ý</m:t>
                              </m:r>
                              <m:r>
                                <a:rPr lang="cs-CZ" i="1"/>
                                <m:t>𝑟𝑎𝑧</m:t>
                              </m:r>
                            </m:e>
                          </m:d>
                          <m:d>
                            <m:dPr>
                              <m:begChr m:val="|"/>
                              <m:endChr m:val="}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∗</m:t>
                              </m:r>
                            </m:e>
                          </m:d>
                        </m:e>
                      </m:d>
                      <m:r>
                        <a:rPr lang="cs-CZ" i="1"/>
                        <m:t> </m:t>
                      </m:r>
                    </m:oMath>
                  </m:oMathPara>
                </a14:m>
                <a:endParaRPr lang="cs-CZ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𝐶𝑂𝑈𝑁𝑇</m:t>
                      </m:r>
                      <m:r>
                        <a:rPr lang="cs-CZ" i="1"/>
                        <m:t>_</m:t>
                      </m:r>
                      <m:r>
                        <a:rPr lang="cs-CZ" i="1"/>
                        <m:t>𝐵𝐼𝐺</m:t>
                      </m:r>
                      <m:d>
                        <m:dPr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{"/>
                              <m:endChr m:val="]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 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cs-CZ" i="1"/>
                                  </m:ctrlPr>
                                </m:dPr>
                                <m:e>
                                  <m:d>
                                    <m:dPr>
                                      <m:begChr m:val="["/>
                                      <m:endChr m:val="|"/>
                                      <m:ctrlPr>
                                        <a:rPr lang="cs-CZ" i="1"/>
                                      </m:ctrlPr>
                                    </m:dPr>
                                    <m:e>
                                      <m:r>
                                        <a:rPr lang="cs-CZ" i="1"/>
                                        <m:t>𝐴𝐿𝐿</m:t>
                                      </m:r>
                                      <m:r>
                                        <a:rPr lang="cs-CZ" i="1"/>
                                        <m:t> </m:t>
                                      </m:r>
                                    </m:e>
                                  </m:d>
                                  <m:r>
                                    <a:rPr lang="cs-CZ" i="1"/>
                                    <m:t> </m:t>
                                  </m:r>
                                  <m:r>
                                    <a:rPr lang="cs-CZ" i="1"/>
                                    <m:t>𝐷𝐼𝑆𝑇𝐼𝑁𝐶𝑇</m:t>
                                  </m:r>
                                </m:e>
                              </m:d>
                              <m:r>
                                <a:rPr lang="cs-CZ" i="1"/>
                                <m:t> </m:t>
                              </m:r>
                              <m:r>
                                <a:rPr lang="cs-CZ" i="1"/>
                                <m:t>𝑉</m:t>
                              </m:r>
                              <m:r>
                                <a:rPr lang="cs-CZ" i="1"/>
                                <m:t>ý</m:t>
                              </m:r>
                              <m:r>
                                <a:rPr lang="cs-CZ" i="1"/>
                                <m:t>𝑟𝑎𝑧</m:t>
                              </m:r>
                            </m:e>
                          </m:d>
                          <m:d>
                            <m:dPr>
                              <m:begChr m:val="|"/>
                              <m:endChr m:val="}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∗</m:t>
                              </m:r>
                            </m:e>
                          </m:d>
                        </m:e>
                      </m:d>
                      <m:r>
                        <a:rPr lang="cs-CZ" i="1"/>
                        <m:t> 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</a:t>
                </a:r>
                <a:r>
                  <a:rPr lang="cs-CZ" dirty="0" smtClean="0"/>
                  <a:t>.</a:t>
                </a:r>
                <a:endParaRPr lang="cs-CZ" dirty="0"/>
              </a:p>
              <a:p>
                <a:pPr lvl="1"/>
                <a:r>
                  <a:rPr lang="cs-CZ" dirty="0"/>
                  <a:t>DISTINCT – použitím tohoto argumentu bude vrácen kontrolní součet pouze unikátních hodnot (bez duplicit). </a:t>
                </a:r>
              </a:p>
              <a:p>
                <a:pPr lvl="1"/>
                <a:r>
                  <a:rPr lang="cs-CZ" dirty="0"/>
                  <a:t>Výraz – u COUNT jsou povoleny všechny typy kromě text, image nebo </a:t>
                </a:r>
                <a:r>
                  <a:rPr lang="cs-CZ" dirty="0" err="1"/>
                  <a:t>nText</a:t>
                </a:r>
                <a:r>
                  <a:rPr lang="cs-CZ" dirty="0"/>
                  <a:t>. U COUNT_BIG může být výraz jakéhokoliv typu. 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STDEV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ástupný symbol pro obsah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</p:spPr>
            <p:txBody>
              <a:bodyPr>
                <a:normAutofit/>
              </a:bodyPr>
              <a:lstStyle/>
              <a:p>
                <a:r>
                  <a:rPr lang="cs-CZ" dirty="0"/>
                  <a:t>Vrací statistickou standardní odchylku všech hodnot zahrnutých v zadaném výrazu. </a:t>
                </a:r>
                <a:endParaRPr lang="cs-CZ" dirty="0" smtClean="0"/>
              </a:p>
              <a:p>
                <a:r>
                  <a:rPr lang="cs-CZ" dirty="0" smtClean="0"/>
                  <a:t>Datový typ návratové hodnoty je </a:t>
                </a:r>
                <a:r>
                  <a:rPr lang="cs-CZ" dirty="0" err="1" smtClean="0"/>
                  <a:t>float</a:t>
                </a:r>
                <a:r>
                  <a:rPr lang="cs-CZ" dirty="0" smtClean="0"/>
                  <a:t>. </a:t>
                </a:r>
              </a:p>
              <a:p>
                <a:endParaRPr lang="cs-CZ" dirty="0"/>
              </a:p>
              <a:p>
                <a:r>
                  <a:rPr lang="cs-CZ" dirty="0"/>
                  <a:t>Syntaxe:	</a:t>
                </a: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/>
                        <m:t>𝑆𝑇𝐷𝐸𝑉</m:t>
                      </m:r>
                      <m:d>
                        <m:dPr>
                          <m:endChr m:val="]"/>
                          <m:ctrlPr>
                            <a:rPr lang="cs-CZ" i="1"/>
                          </m:ctrlPr>
                        </m:dPr>
                        <m:e>
                          <m:d>
                            <m:dPr>
                              <m:begChr m:val="["/>
                              <m:endChr m:val="|"/>
                              <m:ctrlPr>
                                <a:rPr lang="cs-CZ" i="1"/>
                              </m:ctrlPr>
                            </m:dPr>
                            <m:e>
                              <m:r>
                                <a:rPr lang="cs-CZ" i="1"/>
                                <m:t> </m:t>
                              </m:r>
                              <m:r>
                                <a:rPr lang="cs-CZ" i="1"/>
                                <m:t>𝐴𝐿𝐿</m:t>
                              </m:r>
                              <m:r>
                                <a:rPr lang="cs-CZ" i="1"/>
                                <m:t> </m:t>
                              </m:r>
                            </m:e>
                          </m:d>
                          <m:r>
                            <a:rPr lang="cs-CZ" i="1"/>
                            <m:t>𝐷𝐼𝑆𝑇𝐼𝑁𝐶𝑇</m:t>
                          </m:r>
                          <m:r>
                            <a:rPr lang="cs-CZ" i="1"/>
                            <m:t> </m:t>
                          </m:r>
                        </m:e>
                      </m:d>
                      <m:r>
                        <a:rPr lang="cs-CZ" i="1"/>
                        <m:t>𝑉</m:t>
                      </m:r>
                      <m:r>
                        <a:rPr lang="cs-CZ" i="1"/>
                        <m:t>ý</m:t>
                      </m:r>
                      <m:r>
                        <a:rPr lang="cs-CZ" i="1"/>
                        <m:t>𝑟𝑎𝑧</m:t>
                      </m:r>
                      <m:r>
                        <a:rPr lang="cs-CZ" i="1"/>
                        <m:t>)</m:t>
                      </m:r>
                    </m:oMath>
                  </m:oMathPara>
                </a14:m>
                <a:endParaRPr lang="cs-CZ" dirty="0"/>
              </a:p>
              <a:p>
                <a:r>
                  <a:rPr lang="cs-CZ" dirty="0"/>
                  <a:t>Argumenty:</a:t>
                </a:r>
              </a:p>
              <a:p>
                <a:pPr lvl="1"/>
                <a:r>
                  <a:rPr lang="cs-CZ" dirty="0"/>
                  <a:t>ALL – Aplikuje agregační funkci na všechny zadané hodnoty. Tento argument je nastaven jako defaultní. </a:t>
                </a:r>
              </a:p>
              <a:p>
                <a:pPr lvl="1"/>
                <a:r>
                  <a:rPr lang="cs-CZ" dirty="0"/>
                  <a:t>DISTINCT – použitím tohoto argumentu budou zpracovány pouze unikátní hodnoty (bez duplicit). </a:t>
                </a:r>
              </a:p>
              <a:p>
                <a:pPr lvl="1"/>
                <a:r>
                  <a:rPr lang="cs-CZ" dirty="0"/>
                  <a:t>Výraz – je očekáváno číslo. Nelze do výrazu přidávat další agregační funkce nebo </a:t>
                </a:r>
                <a:r>
                  <a:rPr lang="cs-CZ" dirty="0" err="1"/>
                  <a:t>poddotazy</a:t>
                </a:r>
                <a:r>
                  <a:rPr lang="cs-CZ" dirty="0"/>
                  <a:t>.</a:t>
                </a:r>
                <a:endParaRPr lang="cs-CZ" dirty="0"/>
              </a:p>
            </p:txBody>
          </p:sp>
        </mc:Choice>
        <mc:Fallback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33845" y="1292352"/>
                <a:ext cx="7886700" cy="4546409"/>
              </a:xfrm>
              <a:blipFill rotWithShape="0">
                <a:blip r:embed="rId4"/>
                <a:stretch>
                  <a:fillRect l="-696" t="-147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70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413</Words>
  <Application>Microsoft Office PowerPoint</Application>
  <PresentationFormat>Předvádění na obrazovce (4:3)</PresentationFormat>
  <Paragraphs>140</Paragraphs>
  <Slides>13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Agregační funkce</vt:lpstr>
      <vt:lpstr>AVG</vt:lpstr>
      <vt:lpstr>MIN a MAX</vt:lpstr>
      <vt:lpstr>SUM</vt:lpstr>
      <vt:lpstr>CHECKSUM_AGG</vt:lpstr>
      <vt:lpstr>COUNT a COUNT_BIG</vt:lpstr>
      <vt:lpstr>STDEV</vt:lpstr>
      <vt:lpstr>STDEVP</vt:lpstr>
      <vt:lpstr>VARP</vt:lpstr>
      <vt:lpstr>Úkoly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23</cp:revision>
  <dcterms:created xsi:type="dcterms:W3CDTF">2016-05-19T05:41:03Z</dcterms:created>
  <dcterms:modified xsi:type="dcterms:W3CDTF">2016-05-26T21:23:53Z</dcterms:modified>
</cp:coreProperties>
</file>