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19" r:id="rId1"/>
    <p:sldMasterId id="2147483955" r:id="rId2"/>
    <p:sldMasterId id="2147483967" r:id="rId3"/>
  </p:sldMasterIdLst>
  <p:notesMasterIdLst>
    <p:notesMasterId r:id="rId17"/>
  </p:notesMasterIdLst>
  <p:handoutMasterIdLst>
    <p:handoutMasterId r:id="rId18"/>
  </p:handoutMasterIdLst>
  <p:sldIdLst>
    <p:sldId id="256" r:id="rId4"/>
    <p:sldId id="25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7" r:id="rId13"/>
    <p:sldId id="266" r:id="rId14"/>
    <p:sldId id="270" r:id="rId15"/>
    <p:sldId id="258" r:id="rId16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F4F4"/>
    <a:srgbClr val="FFD324"/>
    <a:srgbClr val="FCC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1" autoAdjust="0"/>
    <p:restoredTop sz="94660"/>
  </p:normalViewPr>
  <p:slideViewPr>
    <p:cSldViewPr snapToGrid="0">
      <p:cViewPr varScale="1">
        <p:scale>
          <a:sx n="62" d="100"/>
          <a:sy n="62" d="100"/>
        </p:scale>
        <p:origin x="96" y="8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0ECB93-AA58-4E2A-A5CD-35EBE3988AFB}" type="datetimeFigureOut">
              <a:rPr lang="cs-CZ" smtClean="0"/>
              <a:t>27. 5. 2016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016330-259E-4981-83CA-B035AD70FF7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969620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57570E-A3F7-4D10-BF9C-E72803622856}" type="datetimeFigureOut">
              <a:rPr lang="cs-CZ" smtClean="0"/>
              <a:t>27. 5. 2016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1B986B-C8F5-4CBF-B3DF-D67FBE00C8E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583413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99794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304165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374659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761252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923167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270356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646662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461907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346997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710473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51078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749480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CF0E5-5A1B-4195-88EF-FF75F8843008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0474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E956C-7EF0-459D-93E0-AE106D6CA02F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69730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80187-3C4E-4FBF-8913-9E2D0D1BD288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272545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BC107-2CCD-4F6C-8461-D30F004FEDCF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35091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DFA9E-E94B-4625-9134-586AEBB82D15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4039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2023E-A213-4770-B241-D4C0AD3F3E9A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451637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790D1-BCDB-4213-8E9A-5FEC4A78E5EC}" type="datetime1">
              <a:rPr lang="cs-CZ" smtClean="0"/>
              <a:t>27. 5. 2016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80937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979E7-DC82-4835-A449-DC2BB9BF3066}" type="datetime1">
              <a:rPr lang="cs-CZ" smtClean="0"/>
              <a:t>27. 5. 2016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03703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125E7-4B38-40C0-A6D1-4F1DAD39A0FB}" type="datetime1">
              <a:rPr lang="cs-CZ" smtClean="0"/>
              <a:t>27. 5. 2016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2059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F0EB9-EAD3-48C3-A548-22719F979A45}" type="datetime1">
              <a:rPr lang="cs-CZ" smtClean="0"/>
              <a:t>27. 5. 2016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701393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C3DFC-73E4-4818-9322-DB92AB18A667}" type="datetime1">
              <a:rPr lang="cs-CZ" smtClean="0"/>
              <a:t>27. 5. 2016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5949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45D5B-416F-4E28-81AD-4B8D0BDD462A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025668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8EC86-140E-463B-899E-C5AA24416571}" type="datetime1">
              <a:rPr lang="cs-CZ" smtClean="0"/>
              <a:t>27. 5. 2016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Databázové systémy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202372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806C8-017B-46E0-9739-DAB053D1689E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77148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1F3B6-F754-4AA6-8751-A7C0237CD179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772555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16E96-4835-4037-92B8-6BEC726BDA5B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34968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405FB-DC59-48B9-81F6-829F8B939960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844251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555C1-F35C-4454-9650-A5FC853D3846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566178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94251-6F43-4A14-B2BE-3E95EC504AA3}" type="datetime1">
              <a:rPr lang="cs-CZ" smtClean="0"/>
              <a:t>27. 5. 2016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05152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3033B-8C01-4D28-85E7-76315252D3F7}" type="datetime1">
              <a:rPr lang="cs-CZ" smtClean="0"/>
              <a:t>27. 5. 2016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58633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C68DB-ED43-4866-824F-2CB078194042}" type="datetime1">
              <a:rPr lang="cs-CZ" smtClean="0"/>
              <a:t>27. 5. 2016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8087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B5993-A9CF-4D4F-9ABC-B72CE709D342}" type="datetime1">
              <a:rPr lang="cs-CZ" smtClean="0"/>
              <a:t>27. 5. 2016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57641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7002F-5754-49FF-B9BC-73FF7EAFF83C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0532805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4B5E0-96BA-48C3-A177-24B46950E197}" type="datetime1">
              <a:rPr lang="cs-CZ" smtClean="0"/>
              <a:t>27. 5. 2016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542109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B8199-4D50-4882-8F2A-F7B2CCBBE990}" type="datetime1">
              <a:rPr lang="cs-CZ" smtClean="0"/>
              <a:t>27. 5. 2016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Databázové systémy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8593379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9DC45-DD8F-400B-AA08-E97654A2D257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5561434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B34EB-9963-417D-B036-585A62DBBA2B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2438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4F5CA-E819-4A2B-A749-B99594476D27}" type="datetime1">
              <a:rPr lang="cs-CZ" smtClean="0"/>
              <a:t>27. 5. 2016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85787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DB1D2-D416-49F2-A31C-DA6F881B13E3}" type="datetime1">
              <a:rPr lang="cs-CZ" smtClean="0"/>
              <a:t>27. 5. 2016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606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5D127-7640-4297-A8AE-36D8002BC219}" type="datetime1">
              <a:rPr lang="cs-CZ" smtClean="0"/>
              <a:t>27. 5. 2016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462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F93CE-FA95-4C95-87AF-345C169361FC}" type="datetime1">
              <a:rPr lang="cs-CZ" smtClean="0"/>
              <a:t>27. 5. 2016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907056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A942E-2697-425A-8A91-83DBE769A5DA}" type="datetime1">
              <a:rPr lang="cs-CZ" smtClean="0"/>
              <a:t>27. 5. 2016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50492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F4619-A41C-4017-8CCE-4E44CCA161FE}" type="datetime1">
              <a:rPr lang="cs-CZ" smtClean="0"/>
              <a:t>27. 5. 2016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Databázové systémy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7128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57F9E286-50A9-4DAB-9D97-3A7A4969B050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94248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0" r:id="rId1"/>
    <p:sldLayoutId id="2147483921" r:id="rId2"/>
    <p:sldLayoutId id="2147483922" r:id="rId3"/>
    <p:sldLayoutId id="2147483923" r:id="rId4"/>
    <p:sldLayoutId id="2147483924" r:id="rId5"/>
    <p:sldLayoutId id="2147483925" r:id="rId6"/>
    <p:sldLayoutId id="2147483926" r:id="rId7"/>
    <p:sldLayoutId id="2147483927" r:id="rId8"/>
    <p:sldLayoutId id="2147483928" r:id="rId9"/>
    <p:sldLayoutId id="2147483929" r:id="rId10"/>
    <p:sldLayoutId id="2147483930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8B8C87A-5B82-4B23-B919-BA4D99F268C2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61769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6" r:id="rId1"/>
    <p:sldLayoutId id="2147483957" r:id="rId2"/>
    <p:sldLayoutId id="2147483958" r:id="rId3"/>
    <p:sldLayoutId id="2147483959" r:id="rId4"/>
    <p:sldLayoutId id="2147483960" r:id="rId5"/>
    <p:sldLayoutId id="2147483961" r:id="rId6"/>
    <p:sldLayoutId id="2147483962" r:id="rId7"/>
    <p:sldLayoutId id="2147483963" r:id="rId8"/>
    <p:sldLayoutId id="2147483964" r:id="rId9"/>
    <p:sldLayoutId id="2147483965" r:id="rId10"/>
    <p:sldLayoutId id="2147483966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67A9AED-6867-4803-9AF3-439B173CCD44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71190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8" r:id="rId1"/>
    <p:sldLayoutId id="2147483969" r:id="rId2"/>
    <p:sldLayoutId id="2147483970" r:id="rId3"/>
    <p:sldLayoutId id="2147483971" r:id="rId4"/>
    <p:sldLayoutId id="2147483972" r:id="rId5"/>
    <p:sldLayoutId id="2147483973" r:id="rId6"/>
    <p:sldLayoutId id="2147483974" r:id="rId7"/>
    <p:sldLayoutId id="2147483975" r:id="rId8"/>
    <p:sldLayoutId id="2147483976" r:id="rId9"/>
    <p:sldLayoutId id="2147483977" r:id="rId10"/>
    <p:sldLayoutId id="2147483978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tmp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tmp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tmp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tmp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tmp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2784340"/>
            <a:ext cx="6858000" cy="817698"/>
          </a:xfrm>
          <a:solidFill>
            <a:srgbClr val="FCC400"/>
          </a:solidFill>
        </p:spPr>
        <p:txBody>
          <a:bodyPr/>
          <a:lstStyle/>
          <a:p>
            <a:r>
              <a:rPr lang="cs-CZ" dirty="0" smtClean="0"/>
              <a:t>Databázové systémy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937577"/>
          </a:xfrm>
          <a:solidFill>
            <a:srgbClr val="FFD324"/>
          </a:solidFill>
        </p:spPr>
        <p:txBody>
          <a:bodyPr>
            <a:normAutofit/>
          </a:bodyPr>
          <a:lstStyle/>
          <a:p>
            <a:r>
              <a:rPr lang="cs-CZ" sz="2000" dirty="0" smtClean="0">
                <a:solidFill>
                  <a:schemeClr val="tx1"/>
                </a:solidFill>
              </a:rPr>
              <a:t>Cvičení </a:t>
            </a:r>
            <a:r>
              <a:rPr lang="cs-CZ" sz="2000" smtClean="0">
                <a:solidFill>
                  <a:schemeClr val="tx1"/>
                </a:solidFill>
              </a:rPr>
              <a:t>– 7. </a:t>
            </a:r>
            <a:r>
              <a:rPr lang="cs-CZ" sz="2000" dirty="0" smtClean="0">
                <a:solidFill>
                  <a:schemeClr val="tx1"/>
                </a:solidFill>
              </a:rPr>
              <a:t>týden</a:t>
            </a:r>
            <a:endParaRPr lang="cs-CZ" sz="2000" dirty="0">
              <a:solidFill>
                <a:schemeClr val="tx1"/>
              </a:solidFill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076583" cy="938879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85635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err="1"/>
              <a:t>Join</a:t>
            </a:r>
            <a:r>
              <a:rPr lang="cs-CZ" dirty="0"/>
              <a:t> v SQL Serveru</a:t>
            </a:r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Příkaz spojující tabulky má syntaxi:</a:t>
            </a:r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r>
              <a:rPr lang="cs-CZ" i="1" dirty="0" err="1" smtClean="0"/>
              <a:t>Inner</a:t>
            </a:r>
            <a:r>
              <a:rPr lang="cs-CZ" i="1" dirty="0" smtClean="0"/>
              <a:t> </a:t>
            </a:r>
            <a:r>
              <a:rPr lang="cs-CZ" i="1" dirty="0" err="1" smtClean="0"/>
              <a:t>Join</a:t>
            </a:r>
            <a:r>
              <a:rPr lang="cs-CZ" i="1" dirty="0" smtClean="0"/>
              <a:t> </a:t>
            </a:r>
            <a:r>
              <a:rPr lang="cs-CZ" dirty="0" smtClean="0"/>
              <a:t>v tomto příkaze můžeme nahradit jakýmkoliv jiným typem spojení, záleží podle námi očekáváné funkce příkazu.</a:t>
            </a:r>
          </a:p>
          <a:p>
            <a:r>
              <a:rPr lang="cs-CZ" dirty="0" smtClean="0"/>
              <a:t>Pokud spojujeme více tabulek, syntaxe je následující:</a:t>
            </a:r>
          </a:p>
          <a:p>
            <a:endParaRPr lang="cs-CZ" dirty="0" smtClean="0"/>
          </a:p>
          <a:p>
            <a:endParaRPr lang="cs-CZ" dirty="0" smtClean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10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ovéPole 2"/>
          <p:cNvSpPr txBox="1"/>
          <p:nvPr/>
        </p:nvSpPr>
        <p:spPr>
          <a:xfrm>
            <a:off x="1890968" y="1896320"/>
            <a:ext cx="5362061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cs-CZ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SELECT * FROM </a:t>
            </a:r>
            <a:r>
              <a:rPr lang="cs-CZ" sz="16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nazevTabulky</a:t>
            </a:r>
            <a:endParaRPr lang="cs-CZ" sz="16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cs-CZ" sz="16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Inner</a:t>
            </a:r>
            <a:r>
              <a:rPr lang="cs-CZ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cs-CZ" sz="16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join</a:t>
            </a:r>
            <a:r>
              <a:rPr lang="cs-CZ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cs-CZ" sz="16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NazevDruheTabulky</a:t>
            </a:r>
            <a:endParaRPr lang="cs-CZ" sz="16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cs-CZ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On </a:t>
            </a:r>
            <a:r>
              <a:rPr lang="cs-CZ" sz="16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prvniTabulka.IdPrvku</a:t>
            </a:r>
            <a:r>
              <a:rPr lang="cs-CZ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= </a:t>
            </a:r>
            <a:r>
              <a:rPr lang="cs-CZ" sz="16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druhaTabulka.idPrvku</a:t>
            </a:r>
            <a:endParaRPr lang="cs-CZ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5" name="TextovéPole 14"/>
          <p:cNvSpPr txBox="1"/>
          <p:nvPr/>
        </p:nvSpPr>
        <p:spPr>
          <a:xfrm>
            <a:off x="1890967" y="4429237"/>
            <a:ext cx="5362061" cy="132343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cs-CZ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SELECT * FROM </a:t>
            </a:r>
            <a:r>
              <a:rPr lang="cs-CZ" sz="16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nazevTabulky</a:t>
            </a:r>
            <a:endParaRPr lang="cs-CZ" sz="16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cs-CZ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INNER JOIN </a:t>
            </a:r>
            <a:r>
              <a:rPr lang="cs-CZ" sz="16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NazevDruheTabulky</a:t>
            </a:r>
            <a:endParaRPr lang="cs-CZ" sz="16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cs-CZ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ON </a:t>
            </a:r>
            <a:r>
              <a:rPr lang="cs-CZ" sz="16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prvniTabulka.IdPrvku</a:t>
            </a:r>
            <a:r>
              <a:rPr lang="cs-CZ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= </a:t>
            </a:r>
            <a:r>
              <a:rPr lang="cs-CZ" sz="16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druhaTabulka.IdPrvku</a:t>
            </a:r>
            <a:endParaRPr lang="cs-CZ" sz="16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cs-CZ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INNER JOIN </a:t>
            </a:r>
            <a:r>
              <a:rPr lang="cs-CZ" sz="16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NazevTretiTabulky</a:t>
            </a:r>
            <a:endParaRPr lang="cs-CZ" sz="16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cs-CZ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ON </a:t>
            </a:r>
            <a:r>
              <a:rPr lang="cs-CZ" sz="16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prvniTabulka.IdPrvku</a:t>
            </a:r>
            <a:r>
              <a:rPr lang="cs-CZ" sz="1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= </a:t>
            </a:r>
            <a:r>
              <a:rPr lang="cs-CZ" sz="16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tretiTabulka.IdPrvku</a:t>
            </a:r>
            <a:endParaRPr lang="cs-CZ" sz="1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8748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err="1" smtClean="0"/>
              <a:t>Join</a:t>
            </a:r>
            <a:r>
              <a:rPr lang="cs-CZ" dirty="0" smtClean="0"/>
              <a:t> v SQL Serveru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pic>
        <p:nvPicPr>
          <p:cNvPr id="3" name="Zástupný symbol pro obsah 2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749" y="1327868"/>
            <a:ext cx="8318480" cy="3259629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11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5648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Úkoly na cvičení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Pokračujte v databázi knihovna z minulého cvičení.</a:t>
            </a:r>
          </a:p>
          <a:p>
            <a:r>
              <a:rPr lang="cs-CZ" dirty="0" smtClean="0"/>
              <a:t>Pomocí dotazu vypište jméno a příjmení čtenáře, který má vypůjčenou nějakou knihu</a:t>
            </a:r>
            <a:r>
              <a:rPr lang="cs-CZ" dirty="0" smtClean="0"/>
              <a:t>.</a:t>
            </a:r>
          </a:p>
          <a:p>
            <a:endParaRPr lang="cs-CZ" dirty="0"/>
          </a:p>
          <a:p>
            <a:r>
              <a:rPr lang="cs-CZ" dirty="0" smtClean="0"/>
              <a:t>S využitím agregační funkce spočítejte celkovou výši poplatků, kterou mus</a:t>
            </a:r>
            <a:r>
              <a:rPr lang="cs-CZ" dirty="0" smtClean="0"/>
              <a:t>í čtenáři </a:t>
            </a:r>
            <a:r>
              <a:rPr lang="cs-CZ" smtClean="0"/>
              <a:t>knihovně zaplatit.</a:t>
            </a:r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12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036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DĚKUJI ZA POZORNOST	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13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Zástupný symbol pro obsah 14"/>
          <p:cNvPicPr>
            <a:picLocks noGrp="1" noChangeAspect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3228" y="2017945"/>
            <a:ext cx="1495589" cy="2277375"/>
          </a:xfrm>
        </p:spPr>
      </p:pic>
      <p:pic>
        <p:nvPicPr>
          <p:cNvPr id="18" name="Zástupný symbol pro obsah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839" y="2017944"/>
            <a:ext cx="1495589" cy="227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756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Obsah cvičení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Křížové spojení – CROSS JOIN</a:t>
            </a:r>
          </a:p>
          <a:p>
            <a:r>
              <a:rPr lang="cs-CZ" dirty="0" smtClean="0"/>
              <a:t>Vnitřní spojení – INNER JOIN</a:t>
            </a:r>
          </a:p>
          <a:p>
            <a:r>
              <a:rPr lang="cs-CZ" dirty="0" smtClean="0"/>
              <a:t>Vnější spojení – OUTER JOIN</a:t>
            </a:r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2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424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err="1" smtClean="0"/>
              <a:t>Cross</a:t>
            </a:r>
            <a:r>
              <a:rPr lang="cs-CZ" dirty="0" smtClean="0"/>
              <a:t> </a:t>
            </a:r>
            <a:r>
              <a:rPr lang="cs-CZ" dirty="0" err="1" smtClean="0"/>
              <a:t>Join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Nejjednodušším </a:t>
            </a:r>
            <a:r>
              <a:rPr lang="cs-CZ" dirty="0"/>
              <a:t>typem spojení, ale méně používaným. </a:t>
            </a:r>
            <a:endParaRPr lang="cs-CZ" dirty="0" smtClean="0"/>
          </a:p>
          <a:p>
            <a:endParaRPr lang="cs-CZ" dirty="0"/>
          </a:p>
          <a:p>
            <a:r>
              <a:rPr lang="cs-CZ" dirty="0" smtClean="0"/>
              <a:t>CROSS </a:t>
            </a:r>
            <a:r>
              <a:rPr lang="cs-CZ" dirty="0"/>
              <a:t>JOIN provede kartézský součin mezi dvěma vstupními tabulkami. 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3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315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err="1" smtClean="0"/>
              <a:t>Cross</a:t>
            </a:r>
            <a:r>
              <a:rPr lang="cs-CZ" dirty="0" smtClean="0"/>
              <a:t> </a:t>
            </a:r>
            <a:r>
              <a:rPr lang="cs-CZ" dirty="0" err="1" smtClean="0"/>
              <a:t>Join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Po </a:t>
            </a:r>
            <a:r>
              <a:rPr lang="cs-CZ" dirty="0"/>
              <a:t>provedení CROSS JOIN bude vrácena tabulka o 12 řádcích obsahující kombinaci každého řádku z </a:t>
            </a:r>
            <a:r>
              <a:rPr lang="cs-CZ" dirty="0" err="1"/>
              <a:t>Left</a:t>
            </a:r>
            <a:r>
              <a:rPr lang="cs-CZ" dirty="0"/>
              <a:t> Table s každým řádkem </a:t>
            </a:r>
            <a:r>
              <a:rPr lang="cs-CZ" dirty="0" err="1"/>
              <a:t>Right</a:t>
            </a:r>
            <a:r>
              <a:rPr lang="cs-CZ" dirty="0"/>
              <a:t> table</a:t>
            </a:r>
            <a:r>
              <a:rPr lang="cs-CZ" dirty="0" smtClean="0"/>
              <a:t>.</a:t>
            </a:r>
          </a:p>
          <a:p>
            <a:endParaRPr lang="cs-CZ" dirty="0"/>
          </a:p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4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0740" y="2154263"/>
            <a:ext cx="4002518" cy="3901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274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Vnitřní spojení – INNER JOIN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Písmena </a:t>
            </a:r>
            <a:r>
              <a:rPr lang="cs-CZ" dirty="0"/>
              <a:t>v </a:t>
            </a:r>
            <a:r>
              <a:rPr lang="cs-CZ" dirty="0" err="1"/>
              <a:t>Left</a:t>
            </a:r>
            <a:r>
              <a:rPr lang="cs-CZ" dirty="0"/>
              <a:t> table označují PRIMARY KEY a hodnoty v </a:t>
            </a:r>
            <a:r>
              <a:rPr lang="cs-CZ" dirty="0" err="1"/>
              <a:t>Right</a:t>
            </a:r>
            <a:r>
              <a:rPr lang="cs-CZ" dirty="0"/>
              <a:t> table FOREIGN KEY. Vidíme, že PRIMARY KEY je jedinečný a může odpovídat více FOREIGN klíčům. </a:t>
            </a:r>
            <a:endParaRPr lang="cs-CZ" dirty="0" smtClean="0"/>
          </a:p>
          <a:p>
            <a:endParaRPr lang="cs-CZ" dirty="0"/>
          </a:p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5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6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1921" y="2073362"/>
            <a:ext cx="3287836" cy="4032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896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err="1" smtClean="0"/>
              <a:t>Outer</a:t>
            </a:r>
            <a:r>
              <a:rPr lang="cs-CZ" dirty="0" smtClean="0"/>
              <a:t> </a:t>
            </a:r>
            <a:r>
              <a:rPr lang="cs-CZ" dirty="0" err="1" smtClean="0"/>
              <a:t>Join</a:t>
            </a:r>
            <a:r>
              <a:rPr lang="cs-CZ" dirty="0" smtClean="0"/>
              <a:t>	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Rozlišujeme tři typy vnějšího spojení:</a:t>
            </a:r>
          </a:p>
          <a:p>
            <a:pPr lvl="1"/>
            <a:r>
              <a:rPr lang="cs-CZ" dirty="0" err="1" smtClean="0"/>
              <a:t>Left</a:t>
            </a:r>
            <a:r>
              <a:rPr lang="cs-CZ" dirty="0" smtClean="0"/>
              <a:t> </a:t>
            </a:r>
            <a:r>
              <a:rPr lang="cs-CZ" dirty="0" err="1" smtClean="0"/>
              <a:t>Outer</a:t>
            </a:r>
            <a:r>
              <a:rPr lang="cs-CZ" dirty="0" smtClean="0"/>
              <a:t> </a:t>
            </a:r>
            <a:r>
              <a:rPr lang="cs-CZ" dirty="0" err="1" smtClean="0"/>
              <a:t>Join</a:t>
            </a:r>
            <a:endParaRPr lang="cs-CZ" dirty="0" smtClean="0"/>
          </a:p>
          <a:p>
            <a:pPr lvl="1"/>
            <a:r>
              <a:rPr lang="cs-CZ" dirty="0" err="1" smtClean="0"/>
              <a:t>Right</a:t>
            </a:r>
            <a:r>
              <a:rPr lang="cs-CZ" dirty="0" smtClean="0"/>
              <a:t> </a:t>
            </a:r>
            <a:r>
              <a:rPr lang="cs-CZ" dirty="0" err="1" smtClean="0"/>
              <a:t>Outer</a:t>
            </a:r>
            <a:r>
              <a:rPr lang="cs-CZ" dirty="0" smtClean="0"/>
              <a:t> </a:t>
            </a:r>
            <a:r>
              <a:rPr lang="cs-CZ" dirty="0" err="1" smtClean="0"/>
              <a:t>Join</a:t>
            </a:r>
            <a:endParaRPr lang="cs-CZ" dirty="0" smtClean="0"/>
          </a:p>
          <a:p>
            <a:pPr lvl="1"/>
            <a:r>
              <a:rPr lang="cs-CZ" dirty="0" smtClean="0"/>
              <a:t>Full </a:t>
            </a:r>
            <a:r>
              <a:rPr lang="cs-CZ" dirty="0" err="1" smtClean="0"/>
              <a:t>Outer</a:t>
            </a:r>
            <a:r>
              <a:rPr lang="cs-CZ" dirty="0" smtClean="0"/>
              <a:t> </a:t>
            </a:r>
            <a:r>
              <a:rPr lang="cs-CZ" dirty="0" err="1" smtClean="0"/>
              <a:t>Join</a:t>
            </a:r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6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5502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err="1" smtClean="0"/>
              <a:t>Left</a:t>
            </a:r>
            <a:r>
              <a:rPr lang="cs-CZ" dirty="0" smtClean="0"/>
              <a:t> </a:t>
            </a:r>
            <a:r>
              <a:rPr lang="cs-CZ" dirty="0" err="1" smtClean="0"/>
              <a:t>Outer</a:t>
            </a:r>
            <a:r>
              <a:rPr lang="cs-CZ" dirty="0" smtClean="0"/>
              <a:t> </a:t>
            </a:r>
            <a:r>
              <a:rPr lang="cs-CZ" dirty="0" err="1" smtClean="0"/>
              <a:t>Join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/>
              <a:t>Při volání LEFT OUTER JOIN říkáme, že chceme zachovat levou tabulku – budou vráceny také řádky z levé tabulky, které neobsahují žádnou vazbu z pravou tabulkou. 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7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7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6871" y="2127520"/>
            <a:ext cx="2961936" cy="3927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680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err="1" smtClean="0"/>
              <a:t>Right</a:t>
            </a:r>
            <a:r>
              <a:rPr lang="cs-CZ" dirty="0" smtClean="0"/>
              <a:t> </a:t>
            </a:r>
            <a:r>
              <a:rPr lang="cs-CZ" dirty="0" err="1" smtClean="0"/>
              <a:t>Outer</a:t>
            </a:r>
            <a:r>
              <a:rPr lang="cs-CZ" dirty="0" smtClean="0"/>
              <a:t> </a:t>
            </a:r>
            <a:r>
              <a:rPr lang="cs-CZ" dirty="0" err="1" smtClean="0"/>
              <a:t>Join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/>
              <a:t>Chceme zachovat pravou tabulku – budou vráceny </a:t>
            </a:r>
            <a:r>
              <a:rPr lang="cs-CZ" dirty="0" smtClean="0"/>
              <a:t>řádky </a:t>
            </a:r>
            <a:r>
              <a:rPr lang="cs-CZ" dirty="0"/>
              <a:t>z pravé tabulky, které neobsahují žádnou vazbu s levou tabulkou. </a:t>
            </a:r>
            <a:endParaRPr lang="cs-CZ" dirty="0" smtClean="0"/>
          </a:p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8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8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524" y="1916804"/>
            <a:ext cx="3104630" cy="4297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198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Full </a:t>
            </a:r>
            <a:r>
              <a:rPr lang="cs-CZ" dirty="0" err="1" smtClean="0"/>
              <a:t>Outer</a:t>
            </a:r>
            <a:r>
              <a:rPr lang="cs-CZ" dirty="0" smtClean="0"/>
              <a:t> </a:t>
            </a:r>
            <a:r>
              <a:rPr lang="cs-CZ" dirty="0" err="1" smtClean="0"/>
              <a:t>Join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Zachovává obě strany</a:t>
            </a:r>
          </a:p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9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39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8664" y="1634172"/>
            <a:ext cx="3130658" cy="4375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65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HDOfficeLightV0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HDOfficeLightV0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260</TotalTime>
  <Words>286</Words>
  <Application>Microsoft Office PowerPoint</Application>
  <PresentationFormat>Předvádění na obrazovce (4:3)</PresentationFormat>
  <Paragraphs>84</Paragraphs>
  <Slides>13</Slides>
  <Notes>12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3</vt:i4>
      </vt:variant>
      <vt:variant>
        <vt:lpstr>Nadpisy snímků</vt:lpstr>
      </vt:variant>
      <vt:variant>
        <vt:i4>13</vt:i4>
      </vt:variant>
    </vt:vector>
  </HeadingPairs>
  <TitlesOfParts>
    <vt:vector size="20" baseType="lpstr">
      <vt:lpstr>Calibri</vt:lpstr>
      <vt:lpstr>Calibri Light</vt:lpstr>
      <vt:lpstr>Verdana</vt:lpstr>
      <vt:lpstr>Wingdings 2</vt:lpstr>
      <vt:lpstr>HDOfficeLightV0</vt:lpstr>
      <vt:lpstr>1_HDOfficeLightV0</vt:lpstr>
      <vt:lpstr>2_HDOfficeLightV0</vt:lpstr>
      <vt:lpstr>Databázové systémy</vt:lpstr>
      <vt:lpstr>Obsah cvičení</vt:lpstr>
      <vt:lpstr>Cross Join</vt:lpstr>
      <vt:lpstr>Cross Join</vt:lpstr>
      <vt:lpstr>Vnitřní spojení – INNER JOIN</vt:lpstr>
      <vt:lpstr>Outer Join </vt:lpstr>
      <vt:lpstr>Left Outer Join</vt:lpstr>
      <vt:lpstr>Right Outer Join</vt:lpstr>
      <vt:lpstr>Full Outer Join</vt:lpstr>
      <vt:lpstr>Join v SQL Serveru</vt:lpstr>
      <vt:lpstr>Join v SQL Serveru</vt:lpstr>
      <vt:lpstr>Úkoly na cvičení</vt:lpstr>
      <vt:lpstr>DĚKUJI ZA POZORNOST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Jakub Kolář</dc:creator>
  <cp:lastModifiedBy>Jakub Kolář</cp:lastModifiedBy>
  <cp:revision>18</cp:revision>
  <dcterms:created xsi:type="dcterms:W3CDTF">2016-05-19T05:41:03Z</dcterms:created>
  <dcterms:modified xsi:type="dcterms:W3CDTF">2016-05-26T23:59:21Z</dcterms:modified>
</cp:coreProperties>
</file>