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5"/>
  </p:notesMasterIdLst>
  <p:handoutMasterIdLst>
    <p:handoutMasterId r:id="rId26"/>
  </p:handoutMasterIdLst>
  <p:sldIdLst>
    <p:sldId id="256" r:id="rId4"/>
    <p:sldId id="257" r:id="rId5"/>
    <p:sldId id="259" r:id="rId6"/>
    <p:sldId id="265" r:id="rId7"/>
    <p:sldId id="266" r:id="rId8"/>
    <p:sldId id="260" r:id="rId9"/>
    <p:sldId id="261" r:id="rId10"/>
    <p:sldId id="262" r:id="rId11"/>
    <p:sldId id="263" r:id="rId12"/>
    <p:sldId id="264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58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04500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3667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7365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19342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78221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4364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0095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8416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4501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3946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840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3285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– 8.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Návrh aplikací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Návrh aplikací zahrnuje návrh uživatelského rozhraní a databázových aplikaci, které budou s databází pracovat.</a:t>
            </a:r>
          </a:p>
          <a:p>
            <a:endParaRPr lang="cs-CZ" sz="2400" dirty="0"/>
          </a:p>
          <a:p>
            <a:r>
              <a:rPr lang="cs-CZ" sz="2400" dirty="0" smtClean="0"/>
              <a:t>Tato fáze zahrnuje dvě hlavní činnosti:</a:t>
            </a:r>
          </a:p>
          <a:p>
            <a:pPr lvl="1"/>
            <a:r>
              <a:rPr lang="cs-CZ" sz="2000" dirty="0" smtClean="0"/>
              <a:t>Návrh transakcí</a:t>
            </a:r>
          </a:p>
          <a:p>
            <a:pPr lvl="1"/>
            <a:r>
              <a:rPr lang="cs-CZ" sz="2000" dirty="0" smtClean="0"/>
              <a:t>Návrh uživatelského rozhrhaní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Vytvoření prototypu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Vytvoření fungujícího modelu databázového systému, který ale obvykle nemívá všechny požadované vlastnosti nebo neposkytuje veškerou funkčnost konečné podoby.</a:t>
            </a:r>
          </a:p>
          <a:p>
            <a:endParaRPr lang="cs-CZ" sz="2400" dirty="0"/>
          </a:p>
          <a:p>
            <a:r>
              <a:rPr lang="cs-CZ" sz="2400" dirty="0" smtClean="0"/>
              <a:t>Účelem prototypu je umožnit uživatelům identifikovat, které vlastnosti fungují dobře a které je naopak potřeba zlepšit.</a:t>
            </a:r>
          </a:p>
          <a:p>
            <a:endParaRPr lang="cs-CZ" sz="2400" dirty="0"/>
          </a:p>
          <a:p>
            <a:r>
              <a:rPr lang="cs-CZ" sz="2400" dirty="0" smtClean="0"/>
              <a:t>Využívají se dva typy prototypů:</a:t>
            </a:r>
          </a:p>
          <a:p>
            <a:pPr lvl="1"/>
            <a:r>
              <a:rPr lang="cs-CZ" sz="2000" dirty="0" smtClean="0"/>
              <a:t>Prototyp pro požadavky</a:t>
            </a:r>
          </a:p>
          <a:p>
            <a:pPr lvl="1"/>
            <a:r>
              <a:rPr lang="cs-CZ" sz="2000" dirty="0" smtClean="0"/>
              <a:t>Vývojový prototyp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264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Vytvoření prototypu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Prototyp pro požadavky se používá pouze pro určení požadavků navrhovaného databázového systému a po jejich identifikaci je odstraněn.</a:t>
            </a:r>
          </a:p>
          <a:p>
            <a:endParaRPr lang="cs-CZ" sz="2400" dirty="0"/>
          </a:p>
          <a:p>
            <a:r>
              <a:rPr lang="cs-CZ" sz="2400" dirty="0" smtClean="0"/>
              <a:t>Vývojový prototyp má podobné využití, s tím rozdílem, že se pokračuje v jeho vývoji a stane se fungujícím databázovým systémem.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962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Implementace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Implementace je fyzická realizace návrhu databáze a aplikací.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97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Konverze a načtení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Tento krok je nutný pouze tehdy, když nový databázový systém nahrazuje starý a znamená přípravu všech dat do podoby vhodné pro transfer do nové databáze.</a:t>
            </a:r>
          </a:p>
          <a:p>
            <a:endParaRPr lang="cs-CZ" sz="2400" dirty="0"/>
          </a:p>
          <a:p>
            <a:r>
              <a:rPr lang="cs-CZ" sz="2400" dirty="0" smtClean="0"/>
              <a:t>V součastnosti je obvyklé, že utilita pro načtení existujících dat do nové databáze je přímo součástí DBMS.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13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Testování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Proces provozu databázového systému se záměrem nálézt chyby.</a:t>
            </a:r>
          </a:p>
          <a:p>
            <a:endParaRPr lang="cs-CZ" sz="2400" dirty="0"/>
          </a:p>
          <a:p>
            <a:r>
              <a:rPr lang="cs-CZ" sz="2400" dirty="0" smtClean="0"/>
              <a:t>Před ostrým provozem by se měla nová databáze důkladně testovat. </a:t>
            </a:r>
          </a:p>
          <a:p>
            <a:endParaRPr lang="cs-CZ" sz="2400" dirty="0"/>
          </a:p>
          <a:p>
            <a:r>
              <a:rPr lang="cs-CZ" sz="2400" dirty="0" smtClean="0"/>
              <a:t>To se provádí po pečlivém naplánování testovacích strategií a s realistickými daty, aby se celý proces co nejvíce podobal reálnému provozu a otestovaly se všechny možné stavy a funkce nového databázového systému.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86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Provozní údržba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</a:t>
            </a:r>
            <a:r>
              <a:rPr lang="cs-CZ" sz="2400" dirty="0" smtClean="0"/>
              <a:t>roces monitorování a údržby databázového systému po instalaci.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66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Návrh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Autofit/>
          </a:bodyPr>
          <a:lstStyle/>
          <a:p>
            <a:r>
              <a:rPr lang="cs-CZ" sz="2400" dirty="0" smtClean="0"/>
              <a:t>V této kapitole se budeme bavit o ÚROVNÍCH DATOVÉ ABSTRAKCE</a:t>
            </a:r>
          </a:p>
          <a:p>
            <a:endParaRPr lang="cs-CZ" sz="2400" dirty="0"/>
          </a:p>
          <a:p>
            <a:r>
              <a:rPr lang="cs-CZ" sz="2400" dirty="0" smtClean="0"/>
              <a:t>Ilustrování datové abstrakce si můžeme představit jako návrh automobilu:</a:t>
            </a:r>
          </a:p>
          <a:p>
            <a:pPr lvl="1"/>
            <a:r>
              <a:rPr lang="cs-CZ" sz="2000" dirty="0" smtClean="0"/>
              <a:t>Začíná se tím, že návrháři nakreslí koncept vozu.</a:t>
            </a:r>
          </a:p>
          <a:p>
            <a:pPr lvl="1"/>
            <a:r>
              <a:rPr lang="cs-CZ" sz="2000" dirty="0" smtClean="0"/>
              <a:t>Další technici navrhnou detaily, které převedou základní koncept do struktury, kterou lze vyrobit.</a:t>
            </a:r>
          </a:p>
          <a:p>
            <a:pPr lvl="1"/>
            <a:r>
              <a:rPr lang="cs-CZ" sz="2000" dirty="0" smtClean="0"/>
              <a:t>V poslední fázi jsou narýsovány výkresy pro konečnou výrobu.</a:t>
            </a:r>
          </a:p>
          <a:p>
            <a:pPr lvl="1"/>
            <a:endParaRPr lang="cs-CZ" sz="2000" dirty="0"/>
          </a:p>
          <a:p>
            <a:r>
              <a:rPr lang="cs-CZ" sz="2400" dirty="0" smtClean="0"/>
              <a:t>Při návrhu databáze se začíná od konceptuálního návrhu – nejvyšší datová abstrakce, přes logický k fyzickému – nejnižší datová abstrakce.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510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Konceptuální návrh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Konceptuální fáze představuje globální pohled na celou databázi.</a:t>
            </a:r>
          </a:p>
          <a:p>
            <a:endParaRPr lang="cs-CZ" sz="2400" dirty="0"/>
          </a:p>
          <a:p>
            <a:r>
              <a:rPr lang="cs-CZ" sz="2400" dirty="0" smtClean="0"/>
              <a:t>Můžeme říct, že jde o proces, ve kterém se vytvoří model dat, který se bude v praxi využívat.</a:t>
            </a:r>
          </a:p>
          <a:p>
            <a:endParaRPr lang="cs-CZ" sz="2400" dirty="0"/>
          </a:p>
          <a:p>
            <a:r>
              <a:rPr lang="cs-CZ" sz="2400" dirty="0" smtClean="0"/>
              <a:t>Při tvorbě modelu se neuvažuje o fyzické implementaci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94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Logický návrh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Při logickém návrhu se zažuje, jaký model dat se bude v databázi využívat.</a:t>
            </a:r>
          </a:p>
          <a:p>
            <a:endParaRPr lang="cs-CZ" sz="2400" dirty="0" smtClean="0"/>
          </a:p>
          <a:p>
            <a:r>
              <a:rPr lang="cs-CZ" sz="2400" dirty="0" smtClean="0"/>
              <a:t>Výsledek je nezávislý na jakémkoliv DBMS či jiných úvahách o fyzické implementaci.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12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Životní cyklus databázového systému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Fyzický návrh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Zde jsou popsány podkladové tabulky, organizace souborů, indexy používané pro dosažení efektivního přístupu k datům, všechna související integritní a bezpečnostní omezení.</a:t>
            </a:r>
          </a:p>
          <a:p>
            <a:endParaRPr lang="cs-CZ" sz="2400" dirty="0"/>
          </a:p>
          <a:p>
            <a:r>
              <a:rPr lang="cs-CZ" sz="2400" dirty="0" smtClean="0"/>
              <a:t>Fyzický návrh databáze  je softwarově a hardwarově závislý.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7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Životní cyklus dbs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Pod tímto pojmem se skrývají jednotlivé fáze, které se při návrhu databázového systému využívají.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15" name="Content Placeholder 14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103" y="97648"/>
            <a:ext cx="4919472" cy="6556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718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Plánování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Plánování databáze jsou činnosti managementu, které umožní hladký a efektivní průběh vývoje databázového systému.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08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Definice systému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Pod tímto pojmem rozumíme určení rozsahu a hranic databázového systému všetně jeho hlavních uživatelských pohledů.</a:t>
            </a:r>
          </a:p>
          <a:p>
            <a:endParaRPr lang="cs-CZ" sz="2400" dirty="0"/>
          </a:p>
          <a:p>
            <a:r>
              <a:rPr lang="cs-CZ" sz="2400" dirty="0" smtClean="0"/>
              <a:t>Uživatelský pohled může představovat pracovní roli nebo provozní aplikační oblast.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Sběr a analýza požadavků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Sbírání a analýza požadavků, které má výsledný databázový systém splňovat.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Návrh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Proces vytvoření návrhu, který bude plnit všechny požadavky.</a:t>
            </a:r>
          </a:p>
          <a:p>
            <a:endParaRPr lang="cs-CZ" sz="2400" dirty="0"/>
          </a:p>
          <a:p>
            <a:r>
              <a:rPr lang="cs-CZ" sz="2400" dirty="0" smtClean="0"/>
              <a:t>Návrh databáze tvoří tři hlavní fáze:</a:t>
            </a:r>
          </a:p>
          <a:p>
            <a:pPr lvl="1"/>
            <a:r>
              <a:rPr lang="cs-CZ" sz="2000" dirty="0" smtClean="0"/>
              <a:t>Konceptuální</a:t>
            </a:r>
          </a:p>
          <a:p>
            <a:pPr lvl="1"/>
            <a:r>
              <a:rPr lang="cs-CZ" sz="2000" dirty="0" smtClean="0"/>
              <a:t>Logický</a:t>
            </a:r>
          </a:p>
          <a:p>
            <a:pPr lvl="1"/>
            <a:r>
              <a:rPr lang="cs-CZ" sz="2000" dirty="0" smtClean="0"/>
              <a:t>Fyzický návrh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Výběr DBMS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Výběr vhodného DBMS pro podporu databázového systému.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652</Words>
  <Application>Microsoft Office PowerPoint</Application>
  <PresentationFormat>Předvádění na obrazovce (4:3)</PresentationFormat>
  <Paragraphs>139</Paragraphs>
  <Slides>21</Slides>
  <Notes>20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21</vt:i4>
      </vt:variant>
    </vt:vector>
  </HeadingPairs>
  <TitlesOfParts>
    <vt:vector size="27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Životní cyklus dbs</vt:lpstr>
      <vt:lpstr>Prezentace aplikace PowerPoint</vt:lpstr>
      <vt:lpstr>Plánování</vt:lpstr>
      <vt:lpstr>Definice systému</vt:lpstr>
      <vt:lpstr>Sběr a analýza požadavků</vt:lpstr>
      <vt:lpstr>Návrh databáze</vt:lpstr>
      <vt:lpstr>Výběr DBMS</vt:lpstr>
      <vt:lpstr>Návrh aplikací</vt:lpstr>
      <vt:lpstr>Vytvoření prototypu</vt:lpstr>
      <vt:lpstr>Vytvoření prototypu</vt:lpstr>
      <vt:lpstr>Implementace</vt:lpstr>
      <vt:lpstr>Konverze a načtení dat</vt:lpstr>
      <vt:lpstr>Testování</vt:lpstr>
      <vt:lpstr>Provozní údržba</vt:lpstr>
      <vt:lpstr>Návrh databáze</vt:lpstr>
      <vt:lpstr>Konceptuální návrh databáze</vt:lpstr>
      <vt:lpstr>Logický návrh databáze</vt:lpstr>
      <vt:lpstr>Fyzický návrh databáze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19</cp:revision>
  <dcterms:created xsi:type="dcterms:W3CDTF">2016-05-19T05:41:03Z</dcterms:created>
  <dcterms:modified xsi:type="dcterms:W3CDTF">2016-05-25T18:09:19Z</dcterms:modified>
</cp:coreProperties>
</file>