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9" r:id="rId1"/>
    <p:sldMasterId id="2147483955" r:id="rId2"/>
    <p:sldMasterId id="2147483967" r:id="rId3"/>
  </p:sldMasterIdLst>
  <p:notesMasterIdLst>
    <p:notesMasterId r:id="rId24"/>
  </p:notesMasterIdLst>
  <p:handoutMasterIdLst>
    <p:handoutMasterId r:id="rId25"/>
  </p:handoutMasterIdLst>
  <p:sldIdLst>
    <p:sldId id="256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5" r:id="rId20"/>
    <p:sldId id="276" r:id="rId21"/>
    <p:sldId id="277" r:id="rId22"/>
    <p:sldId id="258" r:id="rId2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FFD324"/>
    <a:srgbClr val="FCC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8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ECB93-AA58-4E2A-A5CD-35EBE3988AFB}" type="datetimeFigureOut">
              <a:rPr lang="cs-CZ" smtClean="0"/>
              <a:t>25. 5. 2016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16330-259E-4981-83CA-B035AD70FF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96962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7570E-A3F7-4D10-BF9C-E72803622856}" type="datetimeFigureOut">
              <a:rPr lang="cs-CZ" smtClean="0"/>
              <a:t>25. 5. 2016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B986B-C8F5-4CBF-B3DF-D67FBE00C8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8341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979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25402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83083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99599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63607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33720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68756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276534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29760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61839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125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2245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184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0991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22412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03348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94120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98964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1402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CF0E5-5A1B-4195-88EF-FF75F8843008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47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56C-7EF0-459D-93E0-AE106D6CA02F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9730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80187-3C4E-4FBF-8913-9E2D0D1BD288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254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BC107-2CCD-4F6C-8461-D30F004FEDCF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509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A9E-E94B-4625-9134-586AEBB82D15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40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023E-A213-4770-B241-D4C0AD3F3E9A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5163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90D1-BCDB-4213-8E9A-5FEC4A78E5EC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093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79E7-DC82-4835-A449-DC2BB9BF3066}" type="datetime1">
              <a:rPr lang="cs-CZ" smtClean="0"/>
              <a:t>25. 5. 2016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370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E7-4B38-40C0-A6D1-4F1DAD39A0FB}" type="datetime1">
              <a:rPr lang="cs-CZ" smtClean="0"/>
              <a:t>25. 5. 2016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05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0EB9-EAD3-48C3-A548-22719F979A45}" type="datetime1">
              <a:rPr lang="cs-CZ" smtClean="0"/>
              <a:t>25. 5. 2016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0139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3DFC-73E4-4818-9322-DB92AB18A667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4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45D5B-416F-4E28-81AD-4B8D0BDD462A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56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8EC86-140E-463B-899E-C5AA24416571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0237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806C8-017B-46E0-9739-DAB053D1689E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14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1F3B6-F754-4AA6-8751-A7C0237CD179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7255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6E96-4835-4037-92B8-6BEC726BDA5B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496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405FB-DC59-48B9-81F6-829F8B939960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4425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55C1-F35C-4454-9650-A5FC853D3846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66178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94251-6F43-4A14-B2BE-3E95EC504AA3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5152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033B-8C01-4D28-85E7-76315252D3F7}" type="datetime1">
              <a:rPr lang="cs-CZ" smtClean="0"/>
              <a:t>25. 5. 2016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8633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68DB-ED43-4866-824F-2CB078194042}" type="datetime1">
              <a:rPr lang="cs-CZ" smtClean="0"/>
              <a:t>25. 5. 2016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08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B5993-A9CF-4D4F-9ABC-B72CE709D342}" type="datetime1">
              <a:rPr lang="cs-CZ" smtClean="0"/>
              <a:t>25. 5. 2016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764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002F-5754-49FF-B9BC-73FF7EAFF83C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5328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B5E0-96BA-48C3-A177-24B46950E197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210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B8199-4D50-4882-8F2A-F7B2CCBBE990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9337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C45-DD8F-400B-AA08-E97654A2D257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6143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B34EB-9963-417D-B036-585A62DBBA2B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438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4F5CA-E819-4A2B-A749-B99594476D27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78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1D2-D416-49F2-A31C-DA6F881B13E3}" type="datetime1">
              <a:rPr lang="cs-CZ" smtClean="0"/>
              <a:t>25. 5. 2016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0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5D127-7640-4297-A8AE-36D8002BC219}" type="datetime1">
              <a:rPr lang="cs-CZ" smtClean="0"/>
              <a:t>25. 5. 2016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6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F93CE-FA95-4C95-87AF-345C169361FC}" type="datetime1">
              <a:rPr lang="cs-CZ" smtClean="0"/>
              <a:t>25. 5. 2016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0705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A942E-2697-425A-8A91-83DBE769A5DA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49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F4619-A41C-4017-8CCE-4E44CCA161FE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128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7F9E286-50A9-4DAB-9D97-3A7A4969B050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24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8B8C87A-5B82-4B23-B919-BA4D99F268C2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176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67A9AED-6867-4803-9AF3-439B173CCD44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119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2784340"/>
            <a:ext cx="6858000" cy="817698"/>
          </a:xfrm>
          <a:solidFill>
            <a:srgbClr val="FCC400"/>
          </a:solidFill>
        </p:spPr>
        <p:txBody>
          <a:bodyPr/>
          <a:lstStyle/>
          <a:p>
            <a:r>
              <a:rPr lang="cs-CZ" dirty="0" smtClean="0"/>
              <a:t>Databázové systémy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937577"/>
          </a:xfrm>
          <a:solidFill>
            <a:srgbClr val="FFD324"/>
          </a:solidFill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tx1"/>
                </a:solidFill>
              </a:rPr>
              <a:t>Přednáška </a:t>
            </a:r>
            <a:r>
              <a:rPr lang="cs-CZ" sz="2000" smtClean="0">
                <a:solidFill>
                  <a:schemeClr val="tx1"/>
                </a:solidFill>
              </a:rPr>
              <a:t>– 7. </a:t>
            </a:r>
            <a:r>
              <a:rPr lang="cs-CZ" sz="2000" dirty="0" smtClean="0">
                <a:solidFill>
                  <a:schemeClr val="tx1"/>
                </a:solidFill>
              </a:rPr>
              <a:t>týden</a:t>
            </a:r>
            <a:endParaRPr lang="cs-CZ" sz="2000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76583" cy="93887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563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Historie MS SQL Serveru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SQL Server 2008</a:t>
            </a:r>
          </a:p>
          <a:p>
            <a:pPr lvl="1"/>
            <a:r>
              <a:rPr lang="cs-CZ" sz="2000" dirty="0" smtClean="0"/>
              <a:t>Verze 10.0 pod kódovým označením </a:t>
            </a:r>
            <a:r>
              <a:rPr lang="cs-CZ" sz="2000" dirty="0" err="1" smtClean="0"/>
              <a:t>Katmai</a:t>
            </a:r>
            <a:r>
              <a:rPr lang="cs-CZ" sz="2000" dirty="0" smtClean="0"/>
              <a:t> přinesla:</a:t>
            </a:r>
          </a:p>
          <a:p>
            <a:pPr lvl="2"/>
            <a:r>
              <a:rPr lang="cs-CZ" sz="1600" dirty="0" smtClean="0"/>
              <a:t>Rozšíření T-SQL (MERGE </a:t>
            </a:r>
            <a:r>
              <a:rPr lang="cs-CZ" sz="1600" dirty="0" err="1" smtClean="0"/>
              <a:t>kaluzule</a:t>
            </a:r>
            <a:r>
              <a:rPr lang="cs-CZ" sz="1600" dirty="0" smtClean="0"/>
              <a:t>, mnohonásobný INSERT).</a:t>
            </a:r>
          </a:p>
          <a:p>
            <a:pPr lvl="2"/>
            <a:endParaRPr lang="cs-CZ" sz="1600" dirty="0" smtClean="0"/>
          </a:p>
          <a:p>
            <a:pPr lvl="2"/>
            <a:r>
              <a:rPr lang="cs-CZ" sz="1600" dirty="0" smtClean="0"/>
              <a:t>Nové datové typy (Geografické, Geometrické, Datum a čas).</a:t>
            </a:r>
          </a:p>
          <a:p>
            <a:pPr lvl="2"/>
            <a:endParaRPr lang="cs-CZ" sz="1600" dirty="0" smtClean="0"/>
          </a:p>
          <a:p>
            <a:pPr lvl="2"/>
            <a:r>
              <a:rPr lang="cs-CZ" sz="1600" dirty="0" smtClean="0"/>
              <a:t>Nové vlastnosti (</a:t>
            </a:r>
            <a:r>
              <a:rPr lang="cs-CZ" sz="1600" dirty="0" err="1" smtClean="0"/>
              <a:t>filestream</a:t>
            </a:r>
            <a:r>
              <a:rPr lang="cs-CZ" sz="1600" dirty="0" smtClean="0"/>
              <a:t>).</a:t>
            </a:r>
            <a:endParaRPr lang="cs-CZ" sz="16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989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Historie MS SQL Serveru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SQL Server 2008 R2</a:t>
            </a:r>
          </a:p>
          <a:p>
            <a:pPr lvl="1"/>
            <a:r>
              <a:rPr lang="cs-CZ" sz="2000" dirty="0" smtClean="0"/>
              <a:t>Verze 10.5, kódového označení </a:t>
            </a:r>
            <a:r>
              <a:rPr lang="cs-CZ" sz="2000" dirty="0" err="1" smtClean="0"/>
              <a:t>Kilimanjaro</a:t>
            </a:r>
            <a:r>
              <a:rPr lang="cs-CZ" sz="2000" dirty="0" smtClean="0"/>
              <a:t> byla uvedena v roce 2010.</a:t>
            </a:r>
          </a:p>
          <a:p>
            <a:pPr lvl="1"/>
            <a:endParaRPr lang="cs-CZ" sz="2000" dirty="0"/>
          </a:p>
          <a:p>
            <a:r>
              <a:rPr lang="cs-CZ" sz="2400" dirty="0" smtClean="0"/>
              <a:t>SQL Server 2012</a:t>
            </a:r>
          </a:p>
          <a:p>
            <a:pPr lvl="1"/>
            <a:r>
              <a:rPr lang="cs-CZ" sz="2000" dirty="0" smtClean="0"/>
              <a:t>Verze 11.0, kódové označení </a:t>
            </a:r>
            <a:r>
              <a:rPr lang="cs-CZ" sz="2000" dirty="0" err="1" smtClean="0"/>
              <a:t>Denali</a:t>
            </a:r>
            <a:r>
              <a:rPr lang="cs-CZ" sz="2000" dirty="0" smtClean="0"/>
              <a:t>.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11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875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MS SQL 2014 Edice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MS SQL 2014 je k dostání ve 4 edicích:</a:t>
            </a:r>
          </a:p>
          <a:p>
            <a:pPr lvl="1"/>
            <a:r>
              <a:rPr lang="cs-CZ" sz="2000" dirty="0" smtClean="0"/>
              <a:t>Express</a:t>
            </a:r>
          </a:p>
          <a:p>
            <a:pPr lvl="1"/>
            <a:endParaRPr lang="cs-CZ" sz="2000" dirty="0" smtClean="0"/>
          </a:p>
          <a:p>
            <a:pPr lvl="1"/>
            <a:r>
              <a:rPr lang="cs-CZ" sz="2000" dirty="0" smtClean="0"/>
              <a:t>Standard</a:t>
            </a:r>
          </a:p>
          <a:p>
            <a:pPr lvl="1"/>
            <a:endParaRPr lang="cs-CZ" sz="2000" dirty="0" smtClean="0"/>
          </a:p>
          <a:p>
            <a:pPr lvl="1"/>
            <a:r>
              <a:rPr lang="cs-CZ" sz="2000" dirty="0" smtClean="0"/>
              <a:t>Business </a:t>
            </a:r>
            <a:r>
              <a:rPr lang="cs-CZ" sz="2000" dirty="0" err="1" smtClean="0"/>
              <a:t>Intelligence</a:t>
            </a:r>
            <a:endParaRPr lang="cs-CZ" sz="2000" dirty="0" smtClean="0"/>
          </a:p>
          <a:p>
            <a:pPr lvl="1"/>
            <a:endParaRPr lang="cs-CZ" sz="2000" dirty="0" smtClean="0"/>
          </a:p>
          <a:p>
            <a:pPr lvl="1"/>
            <a:r>
              <a:rPr lang="cs-CZ" sz="2000" dirty="0" smtClean="0"/>
              <a:t>Podnik (</a:t>
            </a:r>
            <a:r>
              <a:rPr lang="cs-CZ" sz="2000" dirty="0" err="1" smtClean="0"/>
              <a:t>Enterprise</a:t>
            </a:r>
            <a:r>
              <a:rPr lang="cs-CZ" sz="2000" dirty="0" smtClean="0"/>
              <a:t>)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501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Edice Express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Tato distribuce může být ještě v dalších verzích:</a:t>
            </a:r>
          </a:p>
          <a:p>
            <a:pPr lvl="1"/>
            <a:r>
              <a:rPr lang="cs-CZ" sz="2000" dirty="0" smtClean="0"/>
              <a:t>SQL Server Express</a:t>
            </a:r>
          </a:p>
          <a:p>
            <a:pPr lvl="1"/>
            <a:endParaRPr lang="cs-CZ" sz="2000" dirty="0" smtClean="0"/>
          </a:p>
          <a:p>
            <a:pPr lvl="1"/>
            <a:r>
              <a:rPr lang="cs-CZ" sz="2000" dirty="0" smtClean="0"/>
              <a:t>SQL Server Express s nástroji</a:t>
            </a:r>
          </a:p>
          <a:p>
            <a:pPr lvl="1"/>
            <a:endParaRPr lang="cs-CZ" sz="2000" dirty="0" smtClean="0"/>
          </a:p>
          <a:p>
            <a:pPr lvl="1"/>
            <a:r>
              <a:rPr lang="cs-CZ" sz="2000" dirty="0" smtClean="0"/>
              <a:t>SQL Server Management Studio</a:t>
            </a:r>
          </a:p>
          <a:p>
            <a:pPr lvl="1"/>
            <a:endParaRPr lang="cs-CZ" sz="2000" dirty="0" smtClean="0"/>
          </a:p>
          <a:p>
            <a:pPr lvl="1"/>
            <a:r>
              <a:rPr lang="cs-CZ" sz="2000" dirty="0" smtClean="0"/>
              <a:t>SQL Server Express </a:t>
            </a:r>
            <a:r>
              <a:rPr lang="cs-CZ" sz="2000" dirty="0" err="1" smtClean="0"/>
              <a:t>LocalDB</a:t>
            </a:r>
            <a:endParaRPr lang="cs-CZ" sz="2000" dirty="0" smtClean="0"/>
          </a:p>
          <a:p>
            <a:pPr marL="342900" lvl="1" indent="0">
              <a:buNone/>
            </a:pPr>
            <a:endParaRPr lang="cs-CZ" sz="2000" dirty="0" smtClean="0"/>
          </a:p>
          <a:p>
            <a:pPr lvl="1"/>
            <a:r>
              <a:rPr lang="cs-CZ" sz="2000" dirty="0" smtClean="0"/>
              <a:t>SQL Server Express s pokročilými službami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428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Edice Express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dirty="0" smtClean="0"/>
              <a:t>SQL Server Express</a:t>
            </a:r>
          </a:p>
          <a:p>
            <a:pPr lvl="1"/>
            <a:r>
              <a:rPr lang="cs-CZ" dirty="0" smtClean="0"/>
              <a:t>Pouze základní databázový server, bez nástrojů a pokročilých služeb.</a:t>
            </a:r>
          </a:p>
          <a:p>
            <a:pPr lvl="1"/>
            <a:endParaRPr lang="cs-CZ" dirty="0"/>
          </a:p>
          <a:p>
            <a:r>
              <a:rPr lang="cs-CZ" dirty="0" smtClean="0"/>
              <a:t>SQL Server Express s nástroji</a:t>
            </a:r>
          </a:p>
          <a:p>
            <a:pPr lvl="1"/>
            <a:r>
              <a:rPr lang="cs-CZ" dirty="0" smtClean="0"/>
              <a:t>Základní databáze SQL a nástroje ke správě instancí.</a:t>
            </a:r>
          </a:p>
          <a:p>
            <a:pPr lvl="1"/>
            <a:r>
              <a:rPr lang="cs-CZ" dirty="0" smtClean="0"/>
              <a:t>Obsahuje: SQL Server Express, </a:t>
            </a:r>
            <a:r>
              <a:rPr lang="cs-CZ" dirty="0" err="1" smtClean="0"/>
              <a:t>LocalDB</a:t>
            </a:r>
            <a:r>
              <a:rPr lang="cs-CZ" dirty="0" smtClean="0"/>
              <a:t>, Azure SQL</a:t>
            </a:r>
          </a:p>
          <a:p>
            <a:pPr lvl="1"/>
            <a:endParaRPr lang="cs-CZ" dirty="0"/>
          </a:p>
          <a:p>
            <a:r>
              <a:rPr lang="cs-CZ" dirty="0" smtClean="0"/>
              <a:t>SQL Management Studio</a:t>
            </a:r>
          </a:p>
          <a:p>
            <a:pPr lvl="1"/>
            <a:r>
              <a:rPr lang="cs-CZ" dirty="0" smtClean="0"/>
              <a:t>Neobsahuje databázi SQL server, ale pouze nástroje ke správě instancí. </a:t>
            </a:r>
          </a:p>
          <a:p>
            <a:pPr lvl="1"/>
            <a:r>
              <a:rPr lang="cs-CZ" dirty="0" smtClean="0"/>
              <a:t>Balíček je využitelný, když už máme server a potřebujeme nástroj pro správu.</a:t>
            </a:r>
          </a:p>
          <a:p>
            <a:pPr lvl="1"/>
            <a:endParaRPr lang="cs-CZ" dirty="0"/>
          </a:p>
          <a:p>
            <a:r>
              <a:rPr lang="cs-CZ" dirty="0" smtClean="0"/>
              <a:t>SQL Server Express </a:t>
            </a:r>
            <a:r>
              <a:rPr lang="cs-CZ" dirty="0" err="1" smtClean="0"/>
              <a:t>LocalDB</a:t>
            </a:r>
            <a:endParaRPr lang="cs-CZ" dirty="0" smtClean="0"/>
          </a:p>
          <a:p>
            <a:pPr lvl="1"/>
            <a:r>
              <a:rPr lang="cs-CZ" dirty="0" smtClean="0"/>
              <a:t>Neobsahuje žádné nástroje pro správu.</a:t>
            </a:r>
          </a:p>
          <a:p>
            <a:pPr lvl="1"/>
            <a:r>
              <a:rPr lang="cs-CZ" dirty="0" smtClean="0"/>
              <a:t>Použijeme, když do aplikace potřebujeme zabudovat službu SQL Server.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790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Edice Express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SQL Server Express s pokročilými službami</a:t>
            </a:r>
          </a:p>
          <a:p>
            <a:pPr lvl="1"/>
            <a:r>
              <a:rPr lang="cs-CZ" sz="2000" dirty="0" smtClean="0"/>
              <a:t>Neobsáhlejší balíček z edice Express, má plnou sadu funkcí.</a:t>
            </a:r>
          </a:p>
          <a:p>
            <a:pPr lvl="1"/>
            <a:endParaRPr lang="cs-CZ" sz="2000" dirty="0" smtClean="0"/>
          </a:p>
          <a:p>
            <a:pPr lvl="1"/>
            <a:r>
              <a:rPr lang="cs-CZ" sz="2000" dirty="0" smtClean="0"/>
              <a:t>Obsahuje modul databáze, všechny nástroje edice Express, služby vytváření sestav, fulltextové vyhledávání…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386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Edice Business </a:t>
            </a:r>
            <a:r>
              <a:rPr lang="cs-CZ" dirty="0" err="1" smtClean="0"/>
              <a:t>Intelligence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sz="2400" dirty="0" smtClean="0"/>
              <a:t>Tato edice je určená pro vybudování a využívání bezpečné, rozšiřitelné a </a:t>
            </a:r>
            <a:r>
              <a:rPr lang="cs-CZ" sz="2400" dirty="0" err="1" smtClean="0"/>
              <a:t>spravovatelné</a:t>
            </a:r>
            <a:r>
              <a:rPr lang="cs-CZ" sz="2400" dirty="0" smtClean="0"/>
              <a:t> řešení BI.</a:t>
            </a:r>
          </a:p>
          <a:p>
            <a:endParaRPr lang="cs-CZ" sz="2400" dirty="0"/>
          </a:p>
          <a:p>
            <a:r>
              <a:rPr lang="cs-CZ" sz="2400" dirty="0" smtClean="0"/>
              <a:t>Business </a:t>
            </a:r>
            <a:r>
              <a:rPr lang="cs-CZ" sz="2400" dirty="0" err="1" smtClean="0"/>
              <a:t>Intelligence</a:t>
            </a:r>
            <a:r>
              <a:rPr lang="cs-CZ" sz="2400" dirty="0" smtClean="0"/>
              <a:t> = získávání obchodně důležitých informací a znalostí potřebných pro fungování a rozhodování podniku. 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 smtClean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398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Edice Business </a:t>
            </a:r>
            <a:r>
              <a:rPr lang="cs-CZ" dirty="0" err="1" smtClean="0"/>
              <a:t>Intelligence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Edice obsahuje:</a:t>
            </a:r>
          </a:p>
          <a:p>
            <a:pPr lvl="1"/>
            <a:r>
              <a:rPr lang="cs-CZ" sz="2000" dirty="0" smtClean="0"/>
              <a:t>Zkoumání a vizualizace dat</a:t>
            </a:r>
          </a:p>
          <a:p>
            <a:pPr lvl="1"/>
            <a:r>
              <a:rPr lang="cs-CZ" sz="2000" dirty="0" smtClean="0"/>
              <a:t>Analytické nástroje</a:t>
            </a:r>
          </a:p>
          <a:p>
            <a:pPr lvl="1"/>
            <a:r>
              <a:rPr lang="cs-CZ" sz="2000" dirty="0" smtClean="0"/>
              <a:t>Funkce pro věrohodná a stabilní data</a:t>
            </a:r>
          </a:p>
          <a:p>
            <a:pPr lvl="1"/>
            <a:r>
              <a:rPr lang="cs-CZ" sz="2000" dirty="0" smtClean="0"/>
              <a:t>Funkce pro dostupnost, zabezpečení a správu dat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383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Edice Standard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sz="2400" dirty="0" smtClean="0"/>
              <a:t>Pro základní správu dat a možnost řešení Business </a:t>
            </a:r>
            <a:r>
              <a:rPr lang="cs-CZ" sz="2400" dirty="0" err="1" smtClean="0"/>
              <a:t>intelligence</a:t>
            </a:r>
            <a:r>
              <a:rPr lang="cs-CZ" sz="2400" dirty="0" smtClean="0"/>
              <a:t> pro méně náročné úlohy.</a:t>
            </a:r>
          </a:p>
          <a:p>
            <a:endParaRPr lang="cs-CZ" sz="2400" dirty="0"/>
          </a:p>
          <a:p>
            <a:r>
              <a:rPr lang="cs-CZ" sz="2400" dirty="0" smtClean="0"/>
              <a:t>Edice nabízí:</a:t>
            </a:r>
          </a:p>
          <a:p>
            <a:pPr lvl="1"/>
            <a:r>
              <a:rPr lang="cs-CZ" sz="2000" dirty="0" smtClean="0"/>
              <a:t>Funkce pro dostupnost a obnovu po havárii</a:t>
            </a:r>
          </a:p>
          <a:p>
            <a:pPr lvl="1"/>
            <a:r>
              <a:rPr lang="cs-CZ" sz="2000" dirty="0" smtClean="0"/>
              <a:t>Reportování a analytické nástroje</a:t>
            </a:r>
          </a:p>
          <a:p>
            <a:pPr lvl="1"/>
            <a:r>
              <a:rPr lang="cs-CZ" sz="2000" dirty="0" smtClean="0"/>
              <a:t>Velká integrace dat</a:t>
            </a:r>
          </a:p>
          <a:p>
            <a:pPr lvl="1"/>
            <a:r>
              <a:rPr lang="cs-CZ" sz="2000" dirty="0" smtClean="0"/>
              <a:t>Služby pro administraci</a:t>
            </a:r>
          </a:p>
          <a:p>
            <a:pPr lvl="1"/>
            <a:r>
              <a:rPr lang="cs-CZ" sz="2000" dirty="0" smtClean="0"/>
              <a:t>Vývojářské nástroje</a:t>
            </a:r>
          </a:p>
          <a:p>
            <a:pPr marL="342900" lvl="1" indent="0">
              <a:buNone/>
            </a:pP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743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Edice Podnik (</a:t>
            </a:r>
            <a:r>
              <a:rPr lang="cs-CZ" dirty="0" err="1" smtClean="0"/>
              <a:t>Enterprise</a:t>
            </a:r>
            <a:r>
              <a:rPr lang="cs-CZ" dirty="0" smtClean="0"/>
              <a:t>)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Nejnadupanější Edice SQL Server poskytuje kompletní funkce pro špičková datová centra.</a:t>
            </a:r>
          </a:p>
          <a:p>
            <a:endParaRPr lang="cs-CZ" dirty="0" smtClean="0"/>
          </a:p>
          <a:p>
            <a:r>
              <a:rPr lang="cs-CZ" dirty="0" smtClean="0"/>
              <a:t>Pro náročné databázové systémy.</a:t>
            </a:r>
          </a:p>
          <a:p>
            <a:endParaRPr lang="cs-CZ" dirty="0"/>
          </a:p>
          <a:p>
            <a:r>
              <a:rPr lang="cs-CZ" dirty="0" smtClean="0"/>
              <a:t>Edice obsahuje vše, co bylo u ostatních edicí, většina služeb je rozšířena.</a:t>
            </a:r>
          </a:p>
          <a:p>
            <a:endParaRPr lang="cs-CZ" dirty="0"/>
          </a:p>
          <a:p>
            <a:r>
              <a:rPr lang="cs-CZ" dirty="0" smtClean="0"/>
              <a:t>Například fyzické pracování lze rozšířit až na 640 logických procesorů a virtuální počítače mohou pracovat s 64 logickými procesory s 1 TB paměti RAM.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363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Obsah přednášky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MS SQL Server 2014</a:t>
            </a:r>
          </a:p>
          <a:p>
            <a:pPr lvl="1"/>
            <a:r>
              <a:rPr lang="cs-CZ" sz="2000" dirty="0" smtClean="0"/>
              <a:t>Historie</a:t>
            </a:r>
          </a:p>
          <a:p>
            <a:pPr lvl="1"/>
            <a:r>
              <a:rPr lang="cs-CZ" sz="2000" dirty="0" smtClean="0"/>
              <a:t>Současně dostupné edice a jejich charakteristiky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24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DĚKUJI ZA POZORNOST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Zástupný symbol pro obsah 14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228" y="2017945"/>
            <a:ext cx="1495589" cy="2277375"/>
          </a:xfrm>
        </p:spPr>
      </p:pic>
      <p:pic>
        <p:nvPicPr>
          <p:cNvPr id="18" name="Zástupný symbol pro obsah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39" y="2017944"/>
            <a:ext cx="1495589" cy="22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Microsoft SQL Server 2014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Relační databázový a analytický systém. </a:t>
            </a:r>
          </a:p>
          <a:p>
            <a:endParaRPr lang="cs-CZ" sz="2400" dirty="0"/>
          </a:p>
          <a:p>
            <a:r>
              <a:rPr lang="cs-CZ" sz="2400" dirty="0" smtClean="0"/>
              <a:t>Nejnovější verze byla představena 1. dubna 2014.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477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Historie MS SQL Serveru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 roce 1988 SQL Server startoval jako společná aplikace vytvořená za spolupráce s firmou </a:t>
            </a:r>
            <a:r>
              <a:rPr lang="cs-CZ" sz="2400" dirty="0" err="1" smtClean="0"/>
              <a:t>Sybase</a:t>
            </a:r>
            <a:r>
              <a:rPr lang="cs-CZ" sz="2400" dirty="0" smtClean="0"/>
              <a:t>.</a:t>
            </a:r>
          </a:p>
          <a:p>
            <a:endParaRPr lang="cs-CZ" sz="2400" dirty="0"/>
          </a:p>
          <a:p>
            <a:r>
              <a:rPr lang="cs-CZ" sz="2400" dirty="0" smtClean="0"/>
              <a:t>SQL SERVER 4.2</a:t>
            </a:r>
          </a:p>
          <a:p>
            <a:pPr lvl="1"/>
            <a:r>
              <a:rPr lang="cs-CZ" sz="2000" dirty="0" smtClean="0"/>
              <a:t>První verze pro platformu Windows NT.</a:t>
            </a:r>
          </a:p>
          <a:p>
            <a:pPr lvl="1"/>
            <a:r>
              <a:rPr lang="cs-CZ" sz="2000" dirty="0" smtClean="0"/>
              <a:t>Vychází v roce 1993.</a:t>
            </a:r>
          </a:p>
          <a:p>
            <a:pPr lvl="1"/>
            <a:r>
              <a:rPr lang="cs-CZ" sz="2000" dirty="0" smtClean="0"/>
              <a:t>Desktopová databázová aplikace s nízkou funkčností, schopnou ukládat a zpracovávat data v malém. </a:t>
            </a:r>
          </a:p>
          <a:p>
            <a:pPr lvl="1"/>
            <a:r>
              <a:rPr lang="cs-CZ" sz="2000" dirty="0" smtClean="0"/>
              <a:t>Databázový systém byl integrován přímo v systému Windows.</a:t>
            </a:r>
          </a:p>
          <a:p>
            <a:pPr lvl="1"/>
            <a:endParaRPr lang="cs-CZ" sz="2000" dirty="0"/>
          </a:p>
          <a:p>
            <a:r>
              <a:rPr lang="cs-CZ" sz="2400" dirty="0" smtClean="0"/>
              <a:t>V roce 1994 Microsoft ukončuje spolupráci s firmou </a:t>
            </a:r>
            <a:r>
              <a:rPr lang="cs-CZ" sz="2400" dirty="0" err="1" smtClean="0"/>
              <a:t>Sybase</a:t>
            </a:r>
            <a:r>
              <a:rPr lang="cs-CZ" sz="2400" dirty="0" smtClean="0"/>
              <a:t> a vydává se vlastní cestou.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65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Historie MS SQL Serveru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SQL Server 6.0</a:t>
            </a:r>
          </a:p>
          <a:p>
            <a:pPr lvl="1"/>
            <a:r>
              <a:rPr lang="cs-CZ" sz="2000" dirty="0" smtClean="0"/>
              <a:t>Vychází v roce 1995 pod kódovým označením SQL 95.</a:t>
            </a:r>
          </a:p>
          <a:p>
            <a:pPr lvl="1"/>
            <a:endParaRPr lang="cs-CZ" sz="2000" dirty="0" smtClean="0"/>
          </a:p>
          <a:p>
            <a:pPr lvl="1"/>
            <a:r>
              <a:rPr lang="cs-CZ" sz="2000" dirty="0" smtClean="0"/>
              <a:t>Znamenala významný krok kupředu – přepsáno jádro databázového </a:t>
            </a:r>
            <a:r>
              <a:rPr lang="cs-CZ" sz="2000" dirty="0" err="1" smtClean="0"/>
              <a:t>enginu</a:t>
            </a:r>
            <a:r>
              <a:rPr lang="cs-CZ" sz="2000" dirty="0" smtClean="0"/>
              <a:t>, což umožnilo lepší výkon a zlepšení funkcí.</a:t>
            </a:r>
          </a:p>
          <a:p>
            <a:pPr lvl="1"/>
            <a:endParaRPr lang="cs-CZ" sz="2000" dirty="0" smtClean="0"/>
          </a:p>
          <a:p>
            <a:pPr lvl="1"/>
            <a:r>
              <a:rPr lang="cs-CZ" sz="2000" dirty="0" smtClean="0"/>
              <a:t>Verze byla určena pro malé firemní databáze.</a:t>
            </a:r>
          </a:p>
          <a:p>
            <a:pPr lvl="1"/>
            <a:endParaRPr lang="cs-CZ" sz="2000" dirty="0" smtClean="0"/>
          </a:p>
          <a:p>
            <a:pPr lvl="1"/>
            <a:r>
              <a:rPr lang="cs-CZ" sz="2000" dirty="0" smtClean="0"/>
              <a:t>Byla možnost pracovat v omezené míře s e-</a:t>
            </a:r>
            <a:r>
              <a:rPr lang="cs-CZ" sz="2000" dirty="0" err="1" smtClean="0"/>
              <a:t>commerce</a:t>
            </a:r>
            <a:r>
              <a:rPr lang="cs-CZ" sz="2000" dirty="0" smtClean="0"/>
              <a:t> a také s intranetovými aplikacemi.</a:t>
            </a:r>
          </a:p>
          <a:p>
            <a:pPr lvl="1"/>
            <a:endParaRPr lang="cs-CZ" sz="2000" dirty="0" smtClean="0"/>
          </a:p>
          <a:p>
            <a:pPr lvl="1"/>
            <a:r>
              <a:rPr lang="cs-CZ" sz="2000" dirty="0" smtClean="0"/>
              <a:t>Stála zlomek ceny oproti konkurentům.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071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Historie MS SQL Serveru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SQL Server 6.5</a:t>
            </a:r>
          </a:p>
          <a:p>
            <a:pPr lvl="1"/>
            <a:r>
              <a:rPr lang="cs-CZ" sz="2000" dirty="0" smtClean="0"/>
              <a:t>V roce 1996 se Microsoft s touto verzí, nesoucí kódové označení Hydra, dostává do popředí databázových systémů.</a:t>
            </a:r>
          </a:p>
          <a:p>
            <a:pPr lvl="1"/>
            <a:endParaRPr lang="cs-CZ" sz="2000" dirty="0"/>
          </a:p>
          <a:p>
            <a:pPr lvl="1"/>
            <a:r>
              <a:rPr lang="cs-CZ" sz="2000" dirty="0" err="1" smtClean="0"/>
              <a:t>Oracle</a:t>
            </a:r>
            <a:r>
              <a:rPr lang="cs-CZ" sz="2000" dirty="0" smtClean="0"/>
              <a:t> reaguje nasazením jejich programů pro platformu NT, jako přímou konkurenci.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910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Historie MS SQL Serveru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SQL Server 7.0</a:t>
            </a:r>
          </a:p>
          <a:p>
            <a:pPr lvl="1"/>
            <a:r>
              <a:rPr lang="cs-CZ" sz="2000" dirty="0" smtClean="0"/>
              <a:t>Uvedena v roce 1998, kódové označení </a:t>
            </a:r>
            <a:r>
              <a:rPr lang="cs-CZ" sz="2000" dirty="0" err="1" smtClean="0"/>
              <a:t>Sphinx</a:t>
            </a:r>
            <a:r>
              <a:rPr lang="cs-CZ" sz="2000" dirty="0" smtClean="0"/>
              <a:t>.</a:t>
            </a:r>
          </a:p>
          <a:p>
            <a:pPr lvl="1"/>
            <a:endParaRPr lang="cs-CZ" sz="2000" dirty="0" smtClean="0"/>
          </a:p>
          <a:p>
            <a:pPr lvl="1"/>
            <a:r>
              <a:rPr lang="cs-CZ" sz="2000" dirty="0" smtClean="0"/>
              <a:t>Přibyla možnost webové databáze. </a:t>
            </a:r>
          </a:p>
          <a:p>
            <a:pPr marL="342900" lvl="1" indent="0">
              <a:buNone/>
            </a:pPr>
            <a:endParaRPr lang="cs-CZ" sz="2000" dirty="0" smtClean="0"/>
          </a:p>
          <a:p>
            <a:pPr lvl="1"/>
            <a:r>
              <a:rPr lang="cs-CZ" sz="2000" dirty="0" smtClean="0"/>
              <a:t>Verze poskytovala například analytické služby a transformaci dat, což byly v té době u konkurenčních firem velmi drahé doplňky.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405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Historie MS SQL Serveru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SQL Server 2000</a:t>
            </a:r>
          </a:p>
          <a:p>
            <a:pPr lvl="1"/>
            <a:r>
              <a:rPr lang="cs-CZ" sz="2000" dirty="0" smtClean="0"/>
              <a:t>32bitová verze 8.0 s kódovým označení </a:t>
            </a:r>
            <a:r>
              <a:rPr lang="cs-CZ" sz="2000" dirty="0" err="1" smtClean="0"/>
              <a:t>Shiloh</a:t>
            </a:r>
            <a:r>
              <a:rPr lang="cs-CZ" sz="2000" dirty="0" smtClean="0"/>
              <a:t> nabízela vylepšený výkon, škálovatelnost a spolehlivost.</a:t>
            </a:r>
          </a:p>
          <a:p>
            <a:pPr lvl="1"/>
            <a:r>
              <a:rPr lang="cs-CZ" sz="2000" dirty="0" smtClean="0"/>
              <a:t>Přibyla podpora on-line obchodních operací.</a:t>
            </a:r>
          </a:p>
          <a:p>
            <a:pPr lvl="1"/>
            <a:r>
              <a:rPr lang="cs-CZ" sz="2000" dirty="0" smtClean="0"/>
              <a:t>Došlo sice k nárůstu cen za jednotlivé edice, stále však byly ceny poloviční než u konkurenčního </a:t>
            </a:r>
            <a:r>
              <a:rPr lang="cs-CZ" sz="2000" dirty="0" err="1" smtClean="0"/>
              <a:t>Oracle</a:t>
            </a:r>
            <a:r>
              <a:rPr lang="cs-CZ" sz="2000" dirty="0" smtClean="0"/>
              <a:t>. Proto Microsoft postupně ovládl trh s databázemi.</a:t>
            </a:r>
          </a:p>
          <a:p>
            <a:pPr lvl="1"/>
            <a:endParaRPr lang="cs-CZ" sz="2000" dirty="0"/>
          </a:p>
          <a:p>
            <a:pPr lvl="1"/>
            <a:r>
              <a:rPr lang="cs-CZ" sz="2000" dirty="0" smtClean="0"/>
              <a:t>Například v roce 2001 měl </a:t>
            </a:r>
            <a:r>
              <a:rPr lang="cs-CZ" sz="2000" dirty="0" err="1" smtClean="0"/>
              <a:t>Oracle</a:t>
            </a:r>
            <a:r>
              <a:rPr lang="cs-CZ" sz="2000" dirty="0" smtClean="0"/>
              <a:t> podíl na trhu s databázemi 34% a SQL Server 40%. O rok později, 2002 byl podíl </a:t>
            </a:r>
            <a:r>
              <a:rPr lang="cs-CZ" sz="2000" dirty="0" err="1" smtClean="0"/>
              <a:t>Misrosoftu</a:t>
            </a:r>
            <a:r>
              <a:rPr lang="cs-CZ" sz="2000" dirty="0" smtClean="0"/>
              <a:t> 45% a </a:t>
            </a:r>
            <a:r>
              <a:rPr lang="cs-CZ" sz="2000" dirty="0" err="1" smtClean="0"/>
              <a:t>Oracle</a:t>
            </a:r>
            <a:r>
              <a:rPr lang="cs-CZ" sz="2000" dirty="0" smtClean="0"/>
              <a:t> klesl na 27%.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45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Historie MS SQL Serveru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SQL Server 2005</a:t>
            </a:r>
          </a:p>
          <a:p>
            <a:pPr lvl="1"/>
            <a:r>
              <a:rPr lang="cs-CZ" sz="2000" dirty="0" smtClean="0"/>
              <a:t>Kódové označení Yukon, verze 9.0</a:t>
            </a:r>
          </a:p>
          <a:p>
            <a:pPr lvl="1"/>
            <a:endParaRPr lang="cs-CZ" sz="2000" dirty="0" smtClean="0"/>
          </a:p>
          <a:p>
            <a:pPr lvl="1"/>
            <a:r>
              <a:rPr lang="cs-CZ" sz="2000" dirty="0" smtClean="0"/>
              <a:t>Nové funkce – schopnost načítat data přes službu </a:t>
            </a:r>
            <a:r>
              <a:rPr lang="cs-CZ" sz="2000" dirty="0" err="1" smtClean="0"/>
              <a:t>integration</a:t>
            </a:r>
            <a:r>
              <a:rPr lang="cs-CZ" sz="2000" dirty="0" smtClean="0"/>
              <a:t> </a:t>
            </a:r>
            <a:r>
              <a:rPr lang="cs-CZ" sz="2000" dirty="0" err="1" smtClean="0"/>
              <a:t>Services</a:t>
            </a:r>
            <a:r>
              <a:rPr lang="cs-CZ" sz="2000" dirty="0" smtClean="0"/>
              <a:t>, </a:t>
            </a:r>
            <a:r>
              <a:rPr lang="cs-CZ" sz="2000" dirty="0" err="1" smtClean="0"/>
              <a:t>analysis</a:t>
            </a:r>
            <a:r>
              <a:rPr lang="cs-CZ" sz="2000" dirty="0" smtClean="0"/>
              <a:t> </a:t>
            </a:r>
            <a:r>
              <a:rPr lang="cs-CZ" sz="2000" dirty="0" err="1" smtClean="0"/>
              <a:t>services</a:t>
            </a:r>
            <a:r>
              <a:rPr lang="cs-CZ" sz="2000" dirty="0" smtClean="0"/>
              <a:t>, Java Database </a:t>
            </a:r>
            <a:r>
              <a:rPr lang="cs-CZ" sz="2000" dirty="0" err="1" smtClean="0"/>
              <a:t>Connectivity</a:t>
            </a:r>
            <a:r>
              <a:rPr lang="cs-CZ" sz="2000" dirty="0" smtClean="0"/>
              <a:t>…</a:t>
            </a:r>
          </a:p>
          <a:p>
            <a:pPr lvl="1"/>
            <a:endParaRPr lang="cs-CZ" sz="2000" dirty="0" smtClean="0"/>
          </a:p>
          <a:p>
            <a:pPr lvl="1"/>
            <a:r>
              <a:rPr lang="cs-CZ" sz="2000" dirty="0" smtClean="0"/>
              <a:t>Největší skok vpřed znamenalo zavedení .NET Framework do SQL pro vytváření specifických objektů pro SQL Server.</a:t>
            </a:r>
            <a:endParaRPr lang="cs-CZ" sz="20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243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2290</TotalTime>
  <Words>887</Words>
  <Application>Microsoft Office PowerPoint</Application>
  <PresentationFormat>Předvádění na obrazovce (4:3)</PresentationFormat>
  <Paragraphs>198</Paragraphs>
  <Slides>20</Slides>
  <Notes>19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20</vt:i4>
      </vt:variant>
    </vt:vector>
  </HeadingPairs>
  <TitlesOfParts>
    <vt:vector size="26" baseType="lpstr">
      <vt:lpstr>Calibri</vt:lpstr>
      <vt:lpstr>Calibri Light</vt:lpstr>
      <vt:lpstr>Wingdings 2</vt:lpstr>
      <vt:lpstr>HDOfficeLightV0</vt:lpstr>
      <vt:lpstr>1_HDOfficeLightV0</vt:lpstr>
      <vt:lpstr>2_HDOfficeLightV0</vt:lpstr>
      <vt:lpstr>Databázové systémy</vt:lpstr>
      <vt:lpstr>Obsah přednášky</vt:lpstr>
      <vt:lpstr>Microsoft SQL Server 2014</vt:lpstr>
      <vt:lpstr>Historie MS SQL Serveru</vt:lpstr>
      <vt:lpstr>Historie MS SQL Serveru</vt:lpstr>
      <vt:lpstr>Historie MS SQL Serveru</vt:lpstr>
      <vt:lpstr>Historie MS SQL Serveru</vt:lpstr>
      <vt:lpstr>Historie MS SQL Serveru</vt:lpstr>
      <vt:lpstr>Historie MS SQL Serveru</vt:lpstr>
      <vt:lpstr>Historie MS SQL Serveru</vt:lpstr>
      <vt:lpstr>Historie MS SQL Serveru</vt:lpstr>
      <vt:lpstr>MS SQL 2014 Edice</vt:lpstr>
      <vt:lpstr>Edice Express</vt:lpstr>
      <vt:lpstr>Edice Express</vt:lpstr>
      <vt:lpstr>Edice Express</vt:lpstr>
      <vt:lpstr>Edice Business Intelligence</vt:lpstr>
      <vt:lpstr>Edice Business Intelligence</vt:lpstr>
      <vt:lpstr>Edice Standard</vt:lpstr>
      <vt:lpstr>Edice Podnik (Enterprise)</vt:lpstr>
      <vt:lpstr>DĚKUJI ZA POZORNOST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Jakub Kolář</dc:creator>
  <cp:lastModifiedBy>Jakub Kolář</cp:lastModifiedBy>
  <cp:revision>26</cp:revision>
  <dcterms:created xsi:type="dcterms:W3CDTF">2016-05-19T05:41:03Z</dcterms:created>
  <dcterms:modified xsi:type="dcterms:W3CDTF">2016-05-25T18:06:09Z</dcterms:modified>
</cp:coreProperties>
</file>