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77" r:id="rId8"/>
    <p:sldId id="264" r:id="rId9"/>
    <p:sldId id="259" r:id="rId10"/>
    <p:sldId id="265" r:id="rId11"/>
    <p:sldId id="267" r:id="rId12"/>
    <p:sldId id="268" r:id="rId13"/>
    <p:sldId id="269" r:id="rId14"/>
    <p:sldId id="270" r:id="rId15"/>
    <p:sldId id="266" r:id="rId16"/>
    <p:sldId id="271" r:id="rId17"/>
    <p:sldId id="272" r:id="rId18"/>
    <p:sldId id="274" r:id="rId19"/>
    <p:sldId id="275" r:id="rId20"/>
    <p:sldId id="273" r:id="rId21"/>
    <p:sldId id="276" r:id="rId22"/>
    <p:sldId id="278" r:id="rId2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72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Databázové systémy I.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cs-CZ" dirty="0" smtClean="0"/>
              <a:t>Přednáška 5: Hledání, nahrazování, řazení a filtrování záznamů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Filtrování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300" dirty="0"/>
              <a:t>V prostředí Access může probíhat filtrování: podle výběru, mimo výběr, podle formuláře nebo pomocí rozšířeného filtru. </a:t>
            </a:r>
            <a:endParaRPr lang="cs-CZ" sz="2300" dirty="0" smtClean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300" dirty="0"/>
          </a:p>
          <a:p>
            <a:r>
              <a:rPr lang="cs-CZ" sz="2300" dirty="0" smtClean="0"/>
              <a:t>Základní filtrování: Tabulka v zobrazení datového listu -&gt; označíme sloupec k filtrování -&gt; klikneme pravým tlačítkem myši -&gt; výběr položek k filtrování.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37" y="2174116"/>
            <a:ext cx="3209925" cy="140017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708" y="4213938"/>
            <a:ext cx="2020584" cy="198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627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Filtrování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 smtClean="0"/>
              <a:t>Filtr podle výběru</a:t>
            </a:r>
          </a:p>
          <a:p>
            <a:r>
              <a:rPr lang="cs-CZ" dirty="0" smtClean="0"/>
              <a:t>Označíme sloupec -&gt; Záložka Domů -&gt; Seřadit a filtrovat -&gt; Výběr.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784" y="2642749"/>
            <a:ext cx="3152775" cy="286702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978" y="2647512"/>
            <a:ext cx="40671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092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Filtrování dat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 smtClean="0"/>
              <a:t>Filtr podle formuláře</a:t>
            </a:r>
          </a:p>
          <a:p>
            <a:r>
              <a:rPr lang="cs-CZ" sz="2400" dirty="0" smtClean="0"/>
              <a:t>Vhodné použít, </a:t>
            </a:r>
            <a:r>
              <a:rPr lang="cs-CZ" sz="2400" dirty="0"/>
              <a:t>pokud potřebujeme do filtru zahrnout podmínku: Nebo</a:t>
            </a:r>
            <a:r>
              <a:rPr lang="cs-CZ" sz="2400" dirty="0" smtClean="0"/>
              <a:t>.</a:t>
            </a:r>
          </a:p>
          <a:p>
            <a:r>
              <a:rPr lang="cs-CZ" sz="2400" dirty="0" smtClean="0"/>
              <a:t>Není </a:t>
            </a:r>
            <a:r>
              <a:rPr lang="cs-CZ" sz="2400" dirty="0"/>
              <a:t>potřeba vytvářet žádný formulář. </a:t>
            </a:r>
            <a:endParaRPr lang="cs-CZ" sz="2400" dirty="0" smtClean="0"/>
          </a:p>
          <a:p>
            <a:r>
              <a:rPr lang="cs-CZ" sz="2400" dirty="0" smtClean="0"/>
              <a:t>Záložka Domů -&gt; Seřadit </a:t>
            </a:r>
            <a:r>
              <a:rPr lang="cs-CZ" sz="2400" dirty="0"/>
              <a:t>a </a:t>
            </a:r>
            <a:r>
              <a:rPr lang="cs-CZ" sz="2400" dirty="0" smtClean="0"/>
              <a:t>filtrovat -&gt; Upřesnit -&gt; Filtr </a:t>
            </a:r>
            <a:r>
              <a:rPr lang="cs-CZ" sz="2400" dirty="0"/>
              <a:t>podle formuláře. </a:t>
            </a:r>
            <a:endParaRPr lang="cs-CZ" sz="2400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  <a:p>
            <a:r>
              <a:rPr lang="cs-CZ" sz="2400" dirty="0" smtClean="0"/>
              <a:t>Výhodou </a:t>
            </a:r>
            <a:r>
              <a:rPr lang="cs-CZ" sz="2400" dirty="0"/>
              <a:t>tohoto druhu filtru je kombinovaná podmínka, která je zadávána najednou. </a:t>
            </a:r>
            <a:endParaRPr lang="cs-CZ" sz="2400" b="1" dirty="0"/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692" y="3355610"/>
            <a:ext cx="2226068" cy="211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4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Filtrování dat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Př. Vyfiltrujeme pouze Autory, kteří mají českou národnost a narodili se v roce 1975 a 1946.</a:t>
            </a:r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sz="2200" dirty="0"/>
          </a:p>
          <a:p>
            <a:r>
              <a:rPr lang="cs-CZ" dirty="0" smtClean="0"/>
              <a:t>Výsledek:</a:t>
            </a:r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975" y="2343588"/>
            <a:ext cx="4210050" cy="8763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6212" y="3257225"/>
            <a:ext cx="4219575" cy="85725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462" y="4981759"/>
            <a:ext cx="555307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49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Filtrování dat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Pomocí rozšířeného filtru</a:t>
            </a:r>
          </a:p>
          <a:p>
            <a:pPr lvl="1"/>
            <a:r>
              <a:rPr lang="cs-CZ" dirty="0" smtClean="0"/>
              <a:t>Záložka domů -&gt; Seřadit a filtrovat -&gt; Upřesnit -&gt; Rozšířený filtr či řazení. </a:t>
            </a:r>
          </a:p>
          <a:p>
            <a:pPr lvl="1"/>
            <a:r>
              <a:rPr lang="cs-CZ" dirty="0" smtClean="0"/>
              <a:t>Tvorba filtru, probíhá stejně jako tvorba dotazů viz. 6. týden výuky.</a:t>
            </a:r>
          </a:p>
          <a:p>
            <a:pPr lvl="1"/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050" y="2845770"/>
            <a:ext cx="30099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22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Filtrování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Spuštění filtru:</a:t>
            </a:r>
          </a:p>
          <a:p>
            <a:pPr lvl="1"/>
            <a:r>
              <a:rPr lang="cs-CZ" dirty="0" smtClean="0"/>
              <a:t>Záložka Domů -&gt; Seřadit a filtrovat -&gt; Přepnout filtr.</a:t>
            </a:r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r>
              <a:rPr lang="cs-CZ" b="1" dirty="0" smtClean="0"/>
              <a:t>Odebrání filtru:</a:t>
            </a:r>
          </a:p>
          <a:p>
            <a:pPr lvl="1"/>
            <a:r>
              <a:rPr lang="cs-CZ" dirty="0" smtClean="0"/>
              <a:t>Pokud máme filtr spuštěný: Záložka Domů -&gt; Seřadit a filtrovat -&gt; Přepnout filtr.</a:t>
            </a:r>
          </a:p>
          <a:p>
            <a:pPr lvl="1"/>
            <a:r>
              <a:rPr lang="cs-CZ" dirty="0" smtClean="0"/>
              <a:t>Záložka Domů -&gt; Seřadit a filtrovat -&gt; Výběr -&gt; Upřesnit -&gt; Vymazat všechny filtry.</a:t>
            </a:r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0" y="2349848"/>
            <a:ext cx="2476500" cy="90487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37" y="4744114"/>
            <a:ext cx="3209925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93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Hledání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Hledání záznamů</a:t>
            </a:r>
          </a:p>
          <a:p>
            <a:pPr lvl="1"/>
            <a:r>
              <a:rPr lang="cs-CZ" dirty="0"/>
              <a:t>Záložka Domů -&gt; Najít -&gt; </a:t>
            </a:r>
            <a:r>
              <a:rPr lang="cs-CZ" dirty="0" smtClean="0"/>
              <a:t>Najít. </a:t>
            </a:r>
          </a:p>
          <a:p>
            <a:pPr lvl="1"/>
            <a:r>
              <a:rPr lang="cs-CZ" dirty="0" smtClean="0"/>
              <a:t>Označíme </a:t>
            </a:r>
            <a:r>
              <a:rPr lang="cs-CZ" dirty="0" smtClean="0"/>
              <a:t>sloupec -&gt; klikneme pravým tlačítkem myši -&gt; Najít.</a:t>
            </a:r>
          </a:p>
          <a:p>
            <a:pPr lvl="1"/>
            <a:r>
              <a:rPr lang="cs-CZ" dirty="0" smtClean="0"/>
              <a:t>Dialogové okno obsahuje:</a:t>
            </a:r>
          </a:p>
          <a:p>
            <a:pPr lvl="2"/>
            <a:r>
              <a:rPr lang="cs-CZ" sz="1900" dirty="0" smtClean="0"/>
              <a:t>Najít: hodnota, kterou hledáme.</a:t>
            </a:r>
          </a:p>
          <a:p>
            <a:pPr lvl="2"/>
            <a:r>
              <a:rPr lang="cs-CZ" sz="1900" dirty="0" smtClean="0"/>
              <a:t>Oblast hledání: určuje, jestli chceme hledat v konkrétním poli nebo v celém dokumentu.</a:t>
            </a:r>
          </a:p>
          <a:p>
            <a:pPr lvl="2"/>
            <a:r>
              <a:rPr lang="cs-CZ" sz="1900" dirty="0" smtClean="0"/>
              <a:t>Porovnat: umožňuje porovnání jakékoli části pole, celého pole nebo začátku pole.</a:t>
            </a:r>
          </a:p>
          <a:p>
            <a:pPr lvl="2"/>
            <a:r>
              <a:rPr lang="cs-CZ" sz="1900" dirty="0" smtClean="0"/>
              <a:t>Hledat: určuje jestli se má hledat nahoru, dolů nebo vše.</a:t>
            </a:r>
            <a:endParaRPr lang="cs-CZ" sz="1900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261" y="4422710"/>
            <a:ext cx="4527478" cy="1752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229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Hledání </a:t>
            </a:r>
            <a:r>
              <a:rPr lang="cs-CZ" dirty="0" smtClean="0"/>
              <a:t>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>
              <a:spcBef>
                <a:spcPts val="1000"/>
              </a:spcBef>
            </a:pPr>
            <a:r>
              <a:rPr lang="cs-CZ" dirty="0" smtClean="0"/>
              <a:t>Př. Vyhledejte veškeré záznamy, které obsahují Jméno Autora John.</a:t>
            </a:r>
          </a:p>
          <a:p>
            <a:pPr marL="685800" lvl="2">
              <a:spcBef>
                <a:spcPts val="1000"/>
              </a:spcBef>
            </a:pPr>
            <a:r>
              <a:rPr lang="cs-CZ" dirty="0" smtClean="0"/>
              <a:t>Označíme sloupec.</a:t>
            </a:r>
          </a:p>
          <a:p>
            <a:pPr marL="685800" lvl="2">
              <a:spcBef>
                <a:spcPts val="1000"/>
              </a:spcBef>
            </a:pPr>
            <a:r>
              <a:rPr lang="cs-CZ" dirty="0" smtClean="0"/>
              <a:t>Klikneme pravým tlačítkem myši -&gt; Najít.</a:t>
            </a:r>
          </a:p>
          <a:p>
            <a:pPr marL="685800" lvl="2">
              <a:spcBef>
                <a:spcPts val="1000"/>
              </a:spcBef>
            </a:pPr>
            <a:r>
              <a:rPr lang="cs-CZ" dirty="0" smtClean="0"/>
              <a:t>Najít: John; Oblast hledání: aktuální pole; Porovnat: jakákoli část pole; Hledat: vše.</a:t>
            </a:r>
          </a:p>
          <a:p>
            <a:pPr marL="0" lvl="1" indent="0">
              <a:spcBef>
                <a:spcPts val="1000"/>
              </a:spcBef>
              <a:buNone/>
            </a:pPr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r>
              <a:rPr lang="cs-CZ" sz="2000" dirty="0"/>
              <a:t>Klikneme na Najít další.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612" y="3189631"/>
            <a:ext cx="543877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10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Hledání </a:t>
            </a:r>
            <a:r>
              <a:rPr lang="cs-CZ" dirty="0" smtClean="0"/>
              <a:t>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850" y="1716153"/>
            <a:ext cx="54483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437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Nahrazování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/>
              <a:t>Nahrazování záznamů</a:t>
            </a:r>
          </a:p>
          <a:p>
            <a:pPr lvl="1"/>
            <a:r>
              <a:rPr lang="cs-CZ" dirty="0" smtClean="0"/>
              <a:t>Záložka Domů -&gt; Najít -&gt; Nahradit.</a:t>
            </a:r>
          </a:p>
          <a:p>
            <a:pPr lvl="1"/>
            <a:r>
              <a:rPr lang="cs-CZ" dirty="0" smtClean="0"/>
              <a:t>Označíme sloupec -&gt; klikneme na něj pravým tlačítkem myši -&gt; Najít -&gt; záložka Nahradit.</a:t>
            </a:r>
          </a:p>
          <a:p>
            <a:pPr lvl="1"/>
            <a:r>
              <a:rPr lang="cs-CZ" dirty="0" smtClean="0"/>
              <a:t>Dialogové okno </a:t>
            </a:r>
            <a:r>
              <a:rPr lang="cs-CZ" dirty="0" smtClean="0"/>
              <a:t>obsahuje </a:t>
            </a:r>
            <a:r>
              <a:rPr lang="cs-CZ" dirty="0" smtClean="0"/>
              <a:t>kromě polí zahrnutých v záložce </a:t>
            </a:r>
            <a:r>
              <a:rPr lang="cs-CZ" dirty="0" smtClean="0"/>
              <a:t>Najít </a:t>
            </a:r>
            <a:r>
              <a:rPr lang="cs-CZ" dirty="0" smtClean="0"/>
              <a:t>dále: </a:t>
            </a:r>
          </a:p>
          <a:p>
            <a:pPr lvl="2"/>
            <a:r>
              <a:rPr lang="cs-CZ" dirty="0" smtClean="0"/>
              <a:t>Nahradit: hodnota, </a:t>
            </a:r>
            <a:r>
              <a:rPr lang="cs-CZ" dirty="0"/>
              <a:t>kterou chceme tu původní nahradit. </a:t>
            </a:r>
            <a:endParaRPr lang="cs-CZ" dirty="0" smtClean="0"/>
          </a:p>
          <a:p>
            <a:pPr lvl="2"/>
            <a:r>
              <a:rPr lang="cs-CZ" dirty="0" smtClean="0"/>
              <a:t>Dále </a:t>
            </a:r>
            <a:r>
              <a:rPr lang="cs-CZ" dirty="0"/>
              <a:t>se zde nachází další dvě tlačítka Nahradit a Nahradit vše.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375" y="4128579"/>
            <a:ext cx="542925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391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Řazení dat</a:t>
            </a:r>
          </a:p>
          <a:p>
            <a:r>
              <a:rPr lang="cs-CZ" dirty="0" smtClean="0"/>
              <a:t>Filtrování dat</a:t>
            </a:r>
          </a:p>
          <a:p>
            <a:r>
              <a:rPr lang="cs-CZ" dirty="0" smtClean="0"/>
              <a:t>Hledání a nahrazování dat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3913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Nahrazování dat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Př. Nahraďte jméno John jménem Jan.</a:t>
            </a:r>
          </a:p>
          <a:p>
            <a:pPr lvl="1"/>
            <a:r>
              <a:rPr lang="cs-CZ" dirty="0" smtClean="0"/>
              <a:t>Označíme sloupec Jméno autora. </a:t>
            </a:r>
          </a:p>
          <a:p>
            <a:pPr lvl="1"/>
            <a:r>
              <a:rPr lang="cs-CZ" dirty="0" smtClean="0"/>
              <a:t>Klikneme pravým tlačítkem myši -&gt; Najít -&gt; záložka Nahradit.</a:t>
            </a:r>
          </a:p>
          <a:p>
            <a:pPr lvl="1"/>
            <a:r>
              <a:rPr lang="cs-CZ" dirty="0" smtClean="0"/>
              <a:t>Najít: John; Nahradit: Jan; Oblast hledání: aktuální pole; Porovnat: Jakákoli část pole; Hledat: vše.</a:t>
            </a:r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Klikneme na tlačítko Najít další, abychom viděli jakých dat se změna týká.</a:t>
            </a:r>
          </a:p>
          <a:p>
            <a:pPr lvl="1"/>
            <a:r>
              <a:rPr lang="cs-CZ" dirty="0" smtClean="0"/>
              <a:t>Tlačítko Nahradit nebo Nahradit vše.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245" y="3215793"/>
            <a:ext cx="4753510" cy="186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31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Nahrazování dat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087" y="1692341"/>
            <a:ext cx="54578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15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dirty="0" smtClean="0"/>
              <a:t>Děkuji za pozornost.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3879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Řazení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300" dirty="0"/>
              <a:t>Řazení dat může probíhat pomocí jednoho nebo více sloupců. </a:t>
            </a:r>
            <a:endParaRPr lang="cs-CZ" sz="2300" dirty="0" smtClean="0"/>
          </a:p>
          <a:p>
            <a:r>
              <a:rPr lang="cs-CZ" sz="2300" b="1" dirty="0" smtClean="0"/>
              <a:t>Řazení dat podle jednoho sloupce:</a:t>
            </a:r>
          </a:p>
          <a:p>
            <a:pPr marL="0" indent="0">
              <a:buNone/>
            </a:pPr>
            <a:r>
              <a:rPr lang="cs-CZ" sz="2300" b="1" dirty="0" smtClean="0"/>
              <a:t>První způsob:</a:t>
            </a:r>
          </a:p>
          <a:p>
            <a:pPr lvl="1"/>
            <a:r>
              <a:rPr lang="cs-CZ" sz="2100" dirty="0" smtClean="0"/>
              <a:t>Otevřeme tabulku v zobrazení datového listu.</a:t>
            </a:r>
          </a:p>
          <a:p>
            <a:pPr lvl="1"/>
            <a:r>
              <a:rPr lang="cs-CZ" sz="2100" dirty="0" smtClean="0"/>
              <a:t>Označíme sloupec</a:t>
            </a:r>
            <a:r>
              <a:rPr lang="cs-CZ" sz="2100" dirty="0"/>
              <a:t>.</a:t>
            </a:r>
            <a:endParaRPr lang="cs-CZ" sz="2100" dirty="0" smtClean="0"/>
          </a:p>
          <a:p>
            <a:pPr marL="0" indent="0">
              <a:buNone/>
            </a:pPr>
            <a:endParaRPr lang="cs-CZ" sz="2100" dirty="0" smtClean="0"/>
          </a:p>
          <a:p>
            <a:pPr marL="0" indent="0">
              <a:buNone/>
            </a:pPr>
            <a:endParaRPr lang="cs-CZ" sz="2100" dirty="0" smtClean="0"/>
          </a:p>
          <a:p>
            <a:pPr lvl="1"/>
            <a:r>
              <a:rPr lang="cs-CZ" sz="2100" dirty="0" smtClean="0"/>
              <a:t>Klikneme na označený sloupec pravým tlačítkem myši -&gt; Vybereme jednu z možností: Řadit od A po Ž / Řadit od Ž po A. </a:t>
            </a:r>
          </a:p>
          <a:p>
            <a:pPr marL="0" indent="0">
              <a:buNone/>
            </a:pPr>
            <a:endParaRPr lang="cs-CZ" sz="25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661" y="3168297"/>
            <a:ext cx="2698678" cy="1158394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901" y="4685841"/>
            <a:ext cx="1917842" cy="1534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59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Řazení dat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 smtClean="0"/>
              <a:t>Druhý způsob:</a:t>
            </a:r>
          </a:p>
          <a:p>
            <a:pPr lvl="1"/>
            <a:r>
              <a:rPr lang="cs-CZ" dirty="0" smtClean="0"/>
              <a:t>Označíme sloupec. </a:t>
            </a:r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Záložka Domů -&gt; Seřadit a filtrovat -&gt; Vzestupně / Sestupně.</a:t>
            </a:r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735" y="2075917"/>
            <a:ext cx="3336530" cy="143219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735" y="3919566"/>
            <a:ext cx="3336530" cy="232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74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Řazení dat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/>
              <a:t>Řazení dat </a:t>
            </a:r>
            <a:r>
              <a:rPr lang="cs-CZ" b="1" dirty="0" smtClean="0"/>
              <a:t>podle více sloupců:</a:t>
            </a:r>
          </a:p>
          <a:p>
            <a:pPr lvl="1"/>
            <a:r>
              <a:rPr lang="cs-CZ" dirty="0" smtClean="0"/>
              <a:t>Řazené sloupce musí být umístěny vedle sebe.</a:t>
            </a:r>
          </a:p>
          <a:p>
            <a:pPr lvl="1"/>
            <a:r>
              <a:rPr lang="cs-CZ" dirty="0" smtClean="0"/>
              <a:t>Pokud </a:t>
            </a:r>
            <a:r>
              <a:rPr lang="cs-CZ" dirty="0"/>
              <a:t>řadíme tabulku pomocí více sloupců, řazení začíná levým sloupcem. Tento sloupec je seřazen, pokud jsou ve sloupci stejné údaje, pokračuje se řazením podle dalšího sloupce. </a:t>
            </a:r>
            <a:endParaRPr lang="cs-CZ" dirty="0" smtClean="0"/>
          </a:p>
          <a:p>
            <a:pPr lvl="1"/>
            <a:r>
              <a:rPr lang="cs-CZ" dirty="0" smtClean="0"/>
              <a:t>V</a:t>
            </a:r>
            <a:r>
              <a:rPr lang="cs-CZ" dirty="0"/>
              <a:t> jednoduchém řazení nelze jeden sloupec řadit sestupně a druhý vzestupně, abychom mohli takové řazení povést, použijeme tzv. Rozšířený filtr či řazení.</a:t>
            </a:r>
            <a:endParaRPr lang="cs-CZ" dirty="0" smtClean="0"/>
          </a:p>
          <a:p>
            <a:pPr lvl="1"/>
            <a:endParaRPr lang="cs-CZ" sz="2100" dirty="0" smtClean="0"/>
          </a:p>
          <a:p>
            <a:pPr lvl="1"/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8953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Řazení dat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2500" b="1" dirty="0"/>
              <a:t>První způsob</a:t>
            </a:r>
          </a:p>
          <a:p>
            <a:pPr lvl="1"/>
            <a:r>
              <a:rPr lang="cs-CZ" sz="2100" dirty="0"/>
              <a:t>Vybereme sloupce: najedeme myší na záhlaví sloupců, při stisknutí levého tlačítka myši táhneme kurzor přes dané sloupce</a:t>
            </a:r>
            <a:r>
              <a:rPr lang="cs-CZ" sz="2100" dirty="0" smtClean="0"/>
              <a:t>.</a:t>
            </a:r>
          </a:p>
          <a:p>
            <a:pPr lvl="1"/>
            <a:endParaRPr lang="cs-CZ" sz="2100" dirty="0" smtClean="0"/>
          </a:p>
          <a:p>
            <a:pPr lvl="1"/>
            <a:endParaRPr lang="cs-CZ" sz="2100" dirty="0" smtClean="0"/>
          </a:p>
          <a:p>
            <a:pPr lvl="1"/>
            <a:endParaRPr lang="cs-CZ" sz="2100" dirty="0"/>
          </a:p>
          <a:p>
            <a:pPr lvl="1"/>
            <a:endParaRPr lang="cs-CZ" sz="2100" dirty="0"/>
          </a:p>
          <a:p>
            <a:pPr lvl="1"/>
            <a:r>
              <a:rPr lang="cs-CZ" sz="2100" dirty="0" smtClean="0"/>
              <a:t>Klikneme </a:t>
            </a:r>
            <a:r>
              <a:rPr lang="cs-CZ" sz="2100" dirty="0"/>
              <a:t>pravým tlačítkem myši -&gt; Řadit od A po Ž / Řadit od Ž po A.</a:t>
            </a:r>
          </a:p>
          <a:p>
            <a:pPr lvl="1"/>
            <a:endParaRPr lang="cs-CZ" sz="2100" dirty="0"/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endParaRPr lang="cs-CZ" b="1" dirty="0" smtClean="0"/>
          </a:p>
          <a:p>
            <a:pPr lvl="1"/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984" y="2573253"/>
            <a:ext cx="3274032" cy="142382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850" y="4349901"/>
            <a:ext cx="31623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4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Řazení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500" b="1" dirty="0"/>
              <a:t>Druhý způsob:</a:t>
            </a:r>
          </a:p>
          <a:p>
            <a:pPr lvl="1"/>
            <a:r>
              <a:rPr lang="cs-CZ" sz="2300" dirty="0"/>
              <a:t>Označíme sloupec. </a:t>
            </a:r>
          </a:p>
          <a:p>
            <a:pPr lvl="1"/>
            <a:r>
              <a:rPr lang="cs-CZ" sz="2300" dirty="0" smtClean="0"/>
              <a:t>Záložka </a:t>
            </a:r>
            <a:r>
              <a:rPr lang="cs-CZ" sz="2300" dirty="0"/>
              <a:t>Domů -&gt; Seřadit a filtrovat -&gt; Vzestupně / Sestupně</a:t>
            </a:r>
            <a:r>
              <a:rPr lang="cs-CZ" sz="2300" dirty="0" smtClean="0"/>
              <a:t>.</a:t>
            </a:r>
          </a:p>
          <a:p>
            <a:pPr lvl="1"/>
            <a:endParaRPr lang="cs-CZ" sz="2300" dirty="0"/>
          </a:p>
          <a:p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387" y="2770800"/>
            <a:ext cx="44672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16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Řazení dat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Odstranění řazení: </a:t>
            </a:r>
          </a:p>
          <a:p>
            <a:pPr lvl="1"/>
            <a:r>
              <a:rPr lang="cs-CZ" dirty="0" smtClean="0"/>
              <a:t>Záložka Domů -&gt; Seřadit a filtrovat -&gt; Odebrat řazení. </a:t>
            </a:r>
          </a:p>
          <a:p>
            <a:pPr lvl="1"/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362" y="2447543"/>
            <a:ext cx="41052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67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Filtrování dat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/>
              <a:t>Pomocí filtrů lze zobrazovat jen data, která potřebujeme, ostatní jsou </a:t>
            </a:r>
            <a:r>
              <a:rPr lang="cs-CZ" dirty="0" smtClean="0"/>
              <a:t>skryta</a:t>
            </a:r>
            <a:r>
              <a:rPr lang="cs-CZ" dirty="0"/>
              <a:t>, ne smazána. </a:t>
            </a:r>
            <a:endParaRPr lang="cs-CZ" dirty="0" smtClean="0"/>
          </a:p>
          <a:p>
            <a:pPr marL="228600" lvl="1">
              <a:spcBef>
                <a:spcPts val="1000"/>
              </a:spcBef>
            </a:pPr>
            <a:r>
              <a:rPr lang="cs-CZ" sz="2700" dirty="0" smtClean="0"/>
              <a:t>Pokud </a:t>
            </a:r>
            <a:r>
              <a:rPr lang="cs-CZ" sz="2700" dirty="0"/>
              <a:t>sloupce obsahují data číselného formátu, k dispozici jsou tzv. číselné filtry: </a:t>
            </a:r>
          </a:p>
          <a:p>
            <a:pPr marL="685800" lvl="2">
              <a:spcBef>
                <a:spcPts val="1000"/>
              </a:spcBef>
            </a:pPr>
            <a:r>
              <a:rPr lang="cs-CZ" dirty="0" smtClean="0"/>
              <a:t>Rovná </a:t>
            </a:r>
            <a:r>
              <a:rPr lang="cs-CZ" dirty="0"/>
              <a:t>se, </a:t>
            </a:r>
            <a:endParaRPr lang="cs-CZ" dirty="0" smtClean="0"/>
          </a:p>
          <a:p>
            <a:pPr marL="685800" lvl="2">
              <a:spcBef>
                <a:spcPts val="1000"/>
              </a:spcBef>
            </a:pPr>
            <a:r>
              <a:rPr lang="cs-CZ" dirty="0" smtClean="0"/>
              <a:t>Nerovná </a:t>
            </a:r>
            <a:r>
              <a:rPr lang="cs-CZ" dirty="0"/>
              <a:t>se, </a:t>
            </a:r>
            <a:endParaRPr lang="cs-CZ" dirty="0" smtClean="0"/>
          </a:p>
          <a:p>
            <a:pPr marL="685800" lvl="2">
              <a:spcBef>
                <a:spcPts val="1000"/>
              </a:spcBef>
            </a:pPr>
            <a:r>
              <a:rPr lang="cs-CZ" dirty="0" smtClean="0"/>
              <a:t>Menší </a:t>
            </a:r>
            <a:r>
              <a:rPr lang="cs-CZ" dirty="0"/>
              <a:t>než, </a:t>
            </a:r>
            <a:endParaRPr lang="cs-CZ" dirty="0" smtClean="0"/>
          </a:p>
          <a:p>
            <a:pPr marL="685800" lvl="2">
              <a:spcBef>
                <a:spcPts val="1000"/>
              </a:spcBef>
            </a:pPr>
            <a:r>
              <a:rPr lang="cs-CZ" dirty="0" smtClean="0"/>
              <a:t>Větší než, </a:t>
            </a:r>
          </a:p>
          <a:p>
            <a:pPr marL="685800" lvl="2">
              <a:spcBef>
                <a:spcPts val="1000"/>
              </a:spcBef>
            </a:pPr>
            <a:r>
              <a:rPr lang="cs-CZ" dirty="0" smtClean="0"/>
              <a:t>Mezi</a:t>
            </a:r>
            <a:r>
              <a:rPr lang="cs-CZ" dirty="0"/>
              <a:t>. </a:t>
            </a:r>
            <a:endParaRPr lang="cs-CZ" dirty="0" smtClean="0"/>
          </a:p>
          <a:p>
            <a:pPr marL="228600" lvl="1">
              <a:spcBef>
                <a:spcPts val="1000"/>
              </a:spcBef>
            </a:pPr>
            <a:r>
              <a:rPr lang="cs-CZ" sz="2700" dirty="0"/>
              <a:t>Na data textového formátu lze požít textové filtry: </a:t>
            </a:r>
          </a:p>
          <a:p>
            <a:pPr marL="685800" lvl="2">
              <a:spcBef>
                <a:spcPts val="1000"/>
              </a:spcBef>
            </a:pPr>
            <a:r>
              <a:rPr lang="cs-CZ" dirty="0" smtClean="0"/>
              <a:t>Rovná </a:t>
            </a:r>
            <a:r>
              <a:rPr lang="cs-CZ" dirty="0"/>
              <a:t>se, </a:t>
            </a:r>
            <a:endParaRPr lang="cs-CZ" dirty="0" smtClean="0"/>
          </a:p>
          <a:p>
            <a:pPr marL="685800" lvl="2">
              <a:spcBef>
                <a:spcPts val="1000"/>
              </a:spcBef>
            </a:pPr>
            <a:r>
              <a:rPr lang="cs-CZ" dirty="0" smtClean="0"/>
              <a:t>Nerovná </a:t>
            </a:r>
            <a:r>
              <a:rPr lang="cs-CZ" dirty="0"/>
              <a:t>se, </a:t>
            </a:r>
            <a:endParaRPr lang="cs-CZ" dirty="0" smtClean="0"/>
          </a:p>
          <a:p>
            <a:pPr marL="685800" lvl="2">
              <a:spcBef>
                <a:spcPts val="1000"/>
              </a:spcBef>
            </a:pPr>
            <a:r>
              <a:rPr lang="cs-CZ" dirty="0" smtClean="0"/>
              <a:t>Začíná </a:t>
            </a:r>
            <a:r>
              <a:rPr lang="cs-CZ" dirty="0"/>
              <a:t>na, </a:t>
            </a:r>
            <a:endParaRPr lang="cs-CZ" dirty="0" smtClean="0"/>
          </a:p>
          <a:p>
            <a:pPr marL="685800" lvl="2">
              <a:spcBef>
                <a:spcPts val="1000"/>
              </a:spcBef>
            </a:pPr>
            <a:r>
              <a:rPr lang="cs-CZ" dirty="0" smtClean="0"/>
              <a:t>Nezačíná </a:t>
            </a:r>
            <a:r>
              <a:rPr lang="cs-CZ" dirty="0"/>
              <a:t>na, </a:t>
            </a:r>
            <a:endParaRPr lang="cs-CZ" dirty="0" smtClean="0"/>
          </a:p>
          <a:p>
            <a:pPr marL="685800" lvl="2">
              <a:spcBef>
                <a:spcPts val="1000"/>
              </a:spcBef>
            </a:pPr>
            <a:r>
              <a:rPr lang="cs-CZ" dirty="0" smtClean="0"/>
              <a:t>Obsahuje</a:t>
            </a:r>
            <a:r>
              <a:rPr lang="cs-CZ" dirty="0"/>
              <a:t>, </a:t>
            </a:r>
            <a:endParaRPr lang="cs-CZ" dirty="0" smtClean="0"/>
          </a:p>
          <a:p>
            <a:pPr marL="685800" lvl="2">
              <a:spcBef>
                <a:spcPts val="1000"/>
              </a:spcBef>
            </a:pPr>
            <a:r>
              <a:rPr lang="cs-CZ" dirty="0" smtClean="0"/>
              <a:t>Neobsahuje</a:t>
            </a:r>
            <a:r>
              <a:rPr lang="cs-CZ" dirty="0"/>
              <a:t>, </a:t>
            </a:r>
            <a:endParaRPr lang="cs-CZ" dirty="0" smtClean="0"/>
          </a:p>
          <a:p>
            <a:pPr marL="685800" lvl="2">
              <a:spcBef>
                <a:spcPts val="1000"/>
              </a:spcBef>
            </a:pPr>
            <a:r>
              <a:rPr lang="cs-CZ" dirty="0" smtClean="0"/>
              <a:t>Má </a:t>
            </a:r>
            <a:r>
              <a:rPr lang="cs-CZ" dirty="0"/>
              <a:t>na konci, </a:t>
            </a:r>
            <a:endParaRPr lang="cs-CZ" dirty="0" smtClean="0"/>
          </a:p>
          <a:p>
            <a:pPr marL="685800" lvl="2">
              <a:spcBef>
                <a:spcPts val="1000"/>
              </a:spcBef>
            </a:pPr>
            <a:r>
              <a:rPr lang="cs-CZ" dirty="0" smtClean="0"/>
              <a:t>Nemá </a:t>
            </a:r>
            <a:r>
              <a:rPr lang="cs-CZ" dirty="0"/>
              <a:t>na konci. </a:t>
            </a:r>
          </a:p>
        </p:txBody>
      </p:sp>
    </p:spTree>
    <p:extLst>
      <p:ext uri="{BB962C8B-B14F-4D97-AF65-F5344CB8AC3E}">
        <p14:creationId xmlns:p14="http://schemas.microsoft.com/office/powerpoint/2010/main" val="379088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359</TotalTime>
  <Words>684</Words>
  <Application>Microsoft Office PowerPoint</Application>
  <PresentationFormat>Vlastní</PresentationFormat>
  <Paragraphs>143</Paragraphs>
  <Slides>22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22</vt:i4>
      </vt:variant>
    </vt:vector>
  </HeadingPairs>
  <TitlesOfParts>
    <vt:vector size="23" baseType="lpstr">
      <vt:lpstr>sablona</vt:lpstr>
      <vt:lpstr>Databázové systémy I.</vt:lpstr>
      <vt:lpstr>Obsah:</vt:lpstr>
      <vt:lpstr>Řazení dat</vt:lpstr>
      <vt:lpstr>Řazení dat</vt:lpstr>
      <vt:lpstr>Řazení dat</vt:lpstr>
      <vt:lpstr>Řazení dat</vt:lpstr>
      <vt:lpstr>Řazení dat</vt:lpstr>
      <vt:lpstr>Řazení dat</vt:lpstr>
      <vt:lpstr>Filtrování dat</vt:lpstr>
      <vt:lpstr>Filtrování dat</vt:lpstr>
      <vt:lpstr>Filtrování dat</vt:lpstr>
      <vt:lpstr>Filtrování dat</vt:lpstr>
      <vt:lpstr>Filtrování dat</vt:lpstr>
      <vt:lpstr>Filtrování dat</vt:lpstr>
      <vt:lpstr>Filtrování dat</vt:lpstr>
      <vt:lpstr>Hledání dat</vt:lpstr>
      <vt:lpstr>Hledání dat</vt:lpstr>
      <vt:lpstr>Hledání dat</vt:lpstr>
      <vt:lpstr>Nahrazování dat</vt:lpstr>
      <vt:lpstr>Nahrazování dat</vt:lpstr>
      <vt:lpstr>Nahrazování dat</vt:lpstr>
      <vt:lpstr>Děkuji za pozornost.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48</cp:revision>
  <dcterms:created xsi:type="dcterms:W3CDTF">2014-04-03T14:51:59Z</dcterms:created>
  <dcterms:modified xsi:type="dcterms:W3CDTF">2014-04-14T08:25:47Z</dcterms:modified>
</cp:coreProperties>
</file>