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63" r:id="rId5"/>
    <p:sldId id="285" r:id="rId6"/>
    <p:sldId id="266" r:id="rId7"/>
    <p:sldId id="267" r:id="rId8"/>
    <p:sldId id="268" r:id="rId9"/>
    <p:sldId id="269" r:id="rId10"/>
    <p:sldId id="286" r:id="rId11"/>
    <p:sldId id="270" r:id="rId12"/>
    <p:sldId id="264" r:id="rId13"/>
    <p:sldId id="287" r:id="rId14"/>
    <p:sldId id="297" r:id="rId15"/>
    <p:sldId id="288" r:id="rId16"/>
    <p:sldId id="289" r:id="rId17"/>
    <p:sldId id="290" r:id="rId18"/>
    <p:sldId id="282" r:id="rId19"/>
    <p:sldId id="265" r:id="rId20"/>
    <p:sldId id="291" r:id="rId21"/>
    <p:sldId id="274" r:id="rId22"/>
    <p:sldId id="292" r:id="rId23"/>
    <p:sldId id="275" r:id="rId24"/>
    <p:sldId id="276" r:id="rId25"/>
    <p:sldId id="293" r:id="rId26"/>
    <p:sldId id="277" r:id="rId27"/>
    <p:sldId id="294" r:id="rId28"/>
    <p:sldId id="278" r:id="rId29"/>
    <p:sldId id="273" r:id="rId30"/>
    <p:sldId id="295" r:id="rId31"/>
    <p:sldId id="280" r:id="rId32"/>
    <p:sldId id="296" r:id="rId33"/>
    <p:sldId id="281" r:id="rId34"/>
    <p:sldId id="283" r:id="rId35"/>
    <p:sldId id="271" r:id="rId36"/>
    <p:sldId id="262" r:id="rId37"/>
    <p:sldId id="258" r:id="rId3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81" autoAdjust="0"/>
    <p:restoredTop sz="94660"/>
  </p:normalViewPr>
  <p:slideViewPr>
    <p:cSldViewPr snapToGrid="0">
      <p:cViewPr>
        <p:scale>
          <a:sx n="93" d="100"/>
          <a:sy n="93" d="100"/>
        </p:scale>
        <p:origin x="18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Přednáška 9: Ovládací prvky a jejich formátování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Dialogové okno, jestli chceme vytvořit tlačítko s textem nebo obrázkem -&gt; Další.</a:t>
            </a:r>
          </a:p>
          <a:p>
            <a:pPr lvl="1"/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137" y="2227507"/>
            <a:ext cx="46577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06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Přidání názvu tlačítka -&gt; Dokončit.</a:t>
            </a:r>
          </a:p>
          <a:p>
            <a:pPr marL="457200" lvl="1" indent="0">
              <a:buNone/>
            </a:pPr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137" y="2155589"/>
            <a:ext cx="46577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44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Hypertextový odkaz</a:t>
            </a:r>
          </a:p>
          <a:p>
            <a:pPr lvl="1"/>
            <a:r>
              <a:rPr lang="cs-CZ" dirty="0" smtClean="0"/>
              <a:t>Klikneme na tlačítko hypertextový odkaz:      -&gt; otevřeno dialogové okno Vložit hypertextový odkaz.</a:t>
            </a:r>
          </a:p>
          <a:p>
            <a:pPr lvl="1"/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178" y="1959761"/>
            <a:ext cx="447675" cy="3905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700" y="2661743"/>
            <a:ext cx="63246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80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Zadáme např. emailovou adresu -&gt; po kliknutí na emailovou adresu jsme adresování na tvorbu emailu</a:t>
            </a:r>
            <a:r>
              <a:rPr lang="cs-CZ" dirty="0" smtClean="0"/>
              <a:t>. </a:t>
            </a:r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048" y="2188395"/>
            <a:ext cx="3933904" cy="385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50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282" y="1446180"/>
            <a:ext cx="6849436" cy="462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82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Skupina voleb</a:t>
            </a:r>
          </a:p>
          <a:p>
            <a:pPr lvl="1"/>
            <a:r>
              <a:rPr lang="cs-CZ" dirty="0"/>
              <a:t>Seskupuje ovládací prvky typu: Zaškrtávací tlačítko, Přepínač a Přepínací tlačítko. Tohoto ovládacího prvku je využito, pokud chceme vybrat vždy pouze jeden druh.</a:t>
            </a:r>
          </a:p>
          <a:p>
            <a:pPr lvl="1"/>
            <a:r>
              <a:rPr lang="cs-CZ" dirty="0"/>
              <a:t>Klikneme na tlačítko skupina voleb: </a:t>
            </a:r>
            <a:r>
              <a:rPr lang="cs-CZ" dirty="0" smtClean="0"/>
              <a:t>     -&gt; </a:t>
            </a:r>
            <a:r>
              <a:rPr lang="cs-CZ" dirty="0"/>
              <a:t>po vložení do formuláře je otevřen Průvodce skupinou voleb kde zadáme názvy jednotlivých štítků -&gt; </a:t>
            </a:r>
            <a:r>
              <a:rPr lang="cs-CZ" dirty="0" smtClean="0"/>
              <a:t>Další.</a:t>
            </a:r>
            <a:endParaRPr lang="cs-CZ" dirty="0"/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249" y="2993422"/>
            <a:ext cx="428625" cy="4191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840" y="3703192"/>
            <a:ext cx="4034320" cy="228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21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Nastavení výchozí hodnoty -&gt; </a:t>
            </a:r>
            <a:r>
              <a:rPr lang="cs-CZ" dirty="0" smtClean="0"/>
              <a:t>Další.</a:t>
            </a:r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Přiřazení </a:t>
            </a:r>
            <a:r>
              <a:rPr lang="cs-CZ" dirty="0"/>
              <a:t>hodnot jednotlivým volbám -&gt; </a:t>
            </a:r>
            <a:r>
              <a:rPr lang="cs-CZ" dirty="0" smtClean="0"/>
              <a:t>Další.</a:t>
            </a:r>
            <a:endParaRPr lang="cs-CZ" dirty="0"/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420" y="1923037"/>
            <a:ext cx="3541160" cy="1984526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995" y="4263776"/>
            <a:ext cx="3434010" cy="194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Výběr typu ovládacího prvku -&gt; </a:t>
            </a:r>
            <a:r>
              <a:rPr lang="cs-CZ" dirty="0" smtClean="0"/>
              <a:t>Další.</a:t>
            </a:r>
            <a:endParaRPr lang="cs-CZ" dirty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r>
              <a:rPr lang="cs-CZ" dirty="0"/>
              <a:t>Nastavení titulku skupiny voleb -&gt; </a:t>
            </a:r>
            <a:r>
              <a:rPr lang="cs-CZ" dirty="0" smtClean="0"/>
              <a:t>Dokončit.</a:t>
            </a: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762" y="2147887"/>
            <a:ext cx="45624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60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/>
              <a:t>Zaškrtávací tlačítko</a:t>
            </a:r>
          </a:p>
          <a:p>
            <a:pPr lvl="1"/>
            <a:r>
              <a:rPr lang="cs-CZ" dirty="0"/>
              <a:t>Klikneme na ikonu zaškrtávací políčko: </a:t>
            </a:r>
            <a:r>
              <a:rPr lang="cs-CZ" dirty="0" smtClean="0"/>
              <a:t>     - </a:t>
            </a:r>
            <a:r>
              <a:rPr lang="cs-CZ" dirty="0"/>
              <a:t>používá se se skupinou voleb. </a:t>
            </a:r>
          </a:p>
          <a:p>
            <a:pPr marL="0" indent="0">
              <a:buNone/>
            </a:pPr>
            <a:r>
              <a:rPr lang="cs-CZ" b="1" dirty="0"/>
              <a:t>Přepínací tlačítko</a:t>
            </a:r>
          </a:p>
          <a:p>
            <a:pPr lvl="1"/>
            <a:r>
              <a:rPr lang="cs-CZ" dirty="0"/>
              <a:t>Klikneme na ikonu Přepínací tlačítko: </a:t>
            </a:r>
            <a:r>
              <a:rPr lang="cs-CZ" dirty="0" smtClean="0"/>
              <a:t>     -  </a:t>
            </a:r>
            <a:r>
              <a:rPr lang="cs-CZ" dirty="0"/>
              <a:t>používá se se skupinou voleb.</a:t>
            </a:r>
          </a:p>
          <a:p>
            <a:pPr marL="0" indent="0">
              <a:buNone/>
            </a:pPr>
            <a:r>
              <a:rPr lang="cs-CZ" b="1" dirty="0" smtClean="0"/>
              <a:t>Přepínač</a:t>
            </a:r>
          </a:p>
          <a:p>
            <a:pPr lvl="1"/>
            <a:r>
              <a:rPr lang="cs-CZ" dirty="0" smtClean="0"/>
              <a:t>Klikneme na ikonu Přepínač:      - používá se se skupinou voleb.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771" y="1990583"/>
            <a:ext cx="400050" cy="3905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268" y="2900207"/>
            <a:ext cx="381000" cy="40005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461" y="3794045"/>
            <a:ext cx="39052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07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500" b="1" dirty="0"/>
              <a:t>Konec </a:t>
            </a:r>
            <a:r>
              <a:rPr lang="cs-CZ" sz="2500" b="1" dirty="0" smtClean="0"/>
              <a:t>stránky</a:t>
            </a:r>
          </a:p>
          <a:p>
            <a:pPr lvl="1"/>
            <a:r>
              <a:rPr lang="cs-CZ" sz="2100" dirty="0" smtClean="0"/>
              <a:t>Používá se pro </a:t>
            </a:r>
            <a:r>
              <a:rPr lang="cs-CZ" sz="2100" dirty="0" smtClean="0"/>
              <a:t>vícestránkové </a:t>
            </a:r>
            <a:r>
              <a:rPr lang="cs-CZ" sz="2100" dirty="0" smtClean="0"/>
              <a:t>formuláře, sestavy.</a:t>
            </a:r>
          </a:p>
          <a:p>
            <a:pPr lvl="1"/>
            <a:r>
              <a:rPr lang="cs-CZ" sz="2100" dirty="0" smtClean="0"/>
              <a:t>Ikona:  </a:t>
            </a:r>
            <a:endParaRPr lang="cs-CZ" sz="2100" dirty="0"/>
          </a:p>
          <a:p>
            <a:pPr marL="0" indent="0">
              <a:buNone/>
            </a:pPr>
            <a:r>
              <a:rPr lang="cs-CZ" sz="2500" b="1" dirty="0"/>
              <a:t>Pole se </a:t>
            </a:r>
            <a:r>
              <a:rPr lang="cs-CZ" sz="2500" b="1" dirty="0" smtClean="0"/>
              <a:t>seznamem</a:t>
            </a:r>
          </a:p>
          <a:p>
            <a:pPr lvl="1"/>
            <a:r>
              <a:rPr lang="cs-CZ" sz="2100" dirty="0" smtClean="0"/>
              <a:t>Rozbalovací seznam, kdy po </a:t>
            </a:r>
            <a:r>
              <a:rPr lang="cs-CZ" sz="2100" dirty="0"/>
              <a:t>jeho otevření vidíme všechny </a:t>
            </a:r>
            <a:r>
              <a:rPr lang="cs-CZ" sz="2100" dirty="0" smtClean="0"/>
              <a:t>dostupná </a:t>
            </a:r>
            <a:r>
              <a:rPr lang="cs-CZ" sz="2100" dirty="0"/>
              <a:t>data. </a:t>
            </a:r>
          </a:p>
          <a:p>
            <a:pPr lvl="1"/>
            <a:r>
              <a:rPr lang="cs-CZ" sz="2100" dirty="0" smtClean="0"/>
              <a:t>Klikneme na ikonu pole se seznamem:      - po vložení do formuláře otevřen Průvodce polem se seznamem -&gt; Další.</a:t>
            </a:r>
          </a:p>
          <a:p>
            <a:pPr lvl="1"/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745" y="2258456"/>
            <a:ext cx="428625" cy="40957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650" y="3429692"/>
            <a:ext cx="409575" cy="40957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517" y="4023879"/>
            <a:ext cx="3458966" cy="215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02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</a:p>
          <a:p>
            <a:r>
              <a:rPr lang="cs-CZ" dirty="0" smtClean="0"/>
              <a:t>Formátování ovládacích prvků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8003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Výběr tabulky nebo dotazu -&gt; Další.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187" y="2061569"/>
            <a:ext cx="53816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79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Výběr polí, která obsahují zadávané hodnoty -&gt; Další.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662" y="2041770"/>
            <a:ext cx="54006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50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Výběr řazení -&gt; </a:t>
            </a:r>
            <a:r>
              <a:rPr lang="cs-CZ" dirty="0" smtClean="0"/>
              <a:t>Další.</a:t>
            </a:r>
            <a:endParaRPr lang="cs-CZ" dirty="0"/>
          </a:p>
          <a:p>
            <a:pPr lvl="1"/>
            <a:r>
              <a:rPr lang="cs-CZ" dirty="0"/>
              <a:t>Nastavení šířky sloupce -&gt; Dokončit.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662" y="2380812"/>
            <a:ext cx="54006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66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r>
              <a:rPr lang="cs-CZ" dirty="0" smtClean="0"/>
              <a:t>Podoba </a:t>
            </a:r>
            <a:r>
              <a:rPr lang="cs-CZ" dirty="0"/>
              <a:t>ve formulářovém zobrazení: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962" y="2767012"/>
            <a:ext cx="441007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07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Graf</a:t>
            </a:r>
            <a:endParaRPr lang="cs-CZ" b="1" dirty="0"/>
          </a:p>
          <a:p>
            <a:pPr lvl="1"/>
            <a:r>
              <a:rPr lang="cs-CZ" dirty="0" smtClean="0"/>
              <a:t>Klikneme na ikonu Graf:     -&gt; po vložení je otevřen Průvodce grafem -&gt; Výběr tabulky / dotazu -&gt; </a:t>
            </a:r>
            <a:r>
              <a:rPr lang="cs-CZ" dirty="0" smtClean="0"/>
              <a:t>Další. </a:t>
            </a:r>
            <a:endParaRPr lang="cs-CZ" dirty="0" smtClean="0"/>
          </a:p>
          <a:p>
            <a:pPr lvl="1"/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400" y="1954999"/>
            <a:ext cx="409575" cy="4000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199" y="2711229"/>
            <a:ext cx="5431602" cy="326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86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Výběr polí pro tvorbu grafu -&gt; Další.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637" y="2024967"/>
            <a:ext cx="58007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54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Výběr typu grafu -&gt; Další.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350" y="2040003"/>
            <a:ext cx="58293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46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Nastavení rozložení grafu -&gt; Další.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687" y="2041501"/>
            <a:ext cx="57626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17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/>
            <a:r>
              <a:rPr lang="cs-CZ" dirty="0"/>
              <a:t>Výběr pole spojující dokument a graf -&gt; Další.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Pojmenování </a:t>
            </a:r>
            <a:r>
              <a:rPr lang="cs-CZ" dirty="0"/>
              <a:t>grafu -&gt; Vybrání zda zobrazit legendu -&gt; Dokončit.</a:t>
            </a:r>
          </a:p>
          <a:p>
            <a:pPr marL="0" indent="0">
              <a:buNone/>
            </a:pPr>
            <a:r>
              <a:rPr lang="cs-CZ" b="1" dirty="0" smtClean="0"/>
              <a:t>Čára</a:t>
            </a:r>
          </a:p>
          <a:p>
            <a:pPr lvl="1"/>
            <a:r>
              <a:rPr lang="cs-CZ" dirty="0" smtClean="0"/>
              <a:t>Pouze grafický prvek.</a:t>
            </a:r>
            <a:endParaRPr lang="cs-CZ" dirty="0"/>
          </a:p>
          <a:p>
            <a:pPr lvl="1"/>
            <a:r>
              <a:rPr lang="cs-CZ" dirty="0" smtClean="0"/>
              <a:t>Klikneme na ikonu Čára:      -&gt; tažením nakreslíme čáru.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196" y="1893379"/>
            <a:ext cx="4157608" cy="2516446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390" y="5763157"/>
            <a:ext cx="3993220" cy="44813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920" y="5396789"/>
            <a:ext cx="40957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57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Seznam</a:t>
            </a:r>
          </a:p>
          <a:p>
            <a:pPr lvl="1"/>
            <a:r>
              <a:rPr lang="cs-CZ" dirty="0" smtClean="0"/>
              <a:t>Podobný </a:t>
            </a:r>
            <a:r>
              <a:rPr lang="cs-CZ" dirty="0"/>
              <a:t>prvku pole se seznamem, ale u tohoto seznamu lze vidět všechny hodnoty určené k výběru.</a:t>
            </a:r>
            <a:endParaRPr lang="cs-CZ" dirty="0" smtClean="0"/>
          </a:p>
          <a:p>
            <a:pPr lvl="1"/>
            <a:r>
              <a:rPr lang="cs-CZ" dirty="0" smtClean="0"/>
              <a:t>Klikneme na ikonu Seznam:      -&gt; po vložení do formuláře je otevřen Průvodce seznamem -&gt; Výběr hodnot -&gt; Další.</a:t>
            </a:r>
          </a:p>
          <a:p>
            <a:pPr lvl="1"/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411" y="2678941"/>
            <a:ext cx="400050" cy="3905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374" y="3415630"/>
            <a:ext cx="4219252" cy="261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23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200" dirty="0" smtClean="0"/>
              <a:t>Do </a:t>
            </a:r>
            <a:r>
              <a:rPr lang="cs-CZ" sz="2200" dirty="0"/>
              <a:t>záhlaví a zápatí formuláře lze vložit ovládací prvky: </a:t>
            </a:r>
            <a:endParaRPr lang="cs-CZ" sz="2200" dirty="0" smtClean="0"/>
          </a:p>
          <a:p>
            <a:pPr lvl="1"/>
            <a:r>
              <a:rPr lang="cs-CZ" sz="1600" dirty="0" smtClean="0"/>
              <a:t>Logo,</a:t>
            </a:r>
            <a:endParaRPr lang="cs-CZ" sz="1600" dirty="0" smtClean="0"/>
          </a:p>
          <a:p>
            <a:pPr lvl="1"/>
            <a:r>
              <a:rPr lang="cs-CZ" sz="1600" dirty="0" smtClean="0"/>
              <a:t>Název,</a:t>
            </a:r>
            <a:endParaRPr lang="cs-CZ" sz="1600" dirty="0" smtClean="0"/>
          </a:p>
          <a:p>
            <a:pPr lvl="1"/>
            <a:r>
              <a:rPr lang="cs-CZ" sz="1600" dirty="0" smtClean="0"/>
              <a:t>Datum </a:t>
            </a:r>
            <a:r>
              <a:rPr lang="cs-CZ" sz="1600" dirty="0"/>
              <a:t>a </a:t>
            </a:r>
            <a:r>
              <a:rPr lang="cs-CZ" sz="1600" dirty="0" smtClean="0"/>
              <a:t>čas.</a:t>
            </a:r>
            <a:endParaRPr lang="cs-CZ" sz="1600" dirty="0" smtClean="0"/>
          </a:p>
          <a:p>
            <a:r>
              <a:rPr lang="cs-CZ" sz="2200" dirty="0" smtClean="0"/>
              <a:t>Do detailu </a:t>
            </a:r>
            <a:r>
              <a:rPr lang="cs-CZ" sz="2200" dirty="0"/>
              <a:t>lze vkládat různé ovládací prvky, mezi které patři: </a:t>
            </a:r>
            <a:endParaRPr lang="cs-CZ" sz="2200" dirty="0" smtClean="0"/>
          </a:p>
          <a:p>
            <a:pPr lvl="1"/>
            <a:r>
              <a:rPr lang="cs-CZ" sz="1600" dirty="0" smtClean="0"/>
              <a:t>Textové </a:t>
            </a:r>
            <a:r>
              <a:rPr lang="cs-CZ" sz="1600" dirty="0"/>
              <a:t>pole, </a:t>
            </a:r>
            <a:r>
              <a:rPr lang="cs-CZ" sz="1600" dirty="0" smtClean="0"/>
              <a:t>Popisek</a:t>
            </a:r>
            <a:r>
              <a:rPr lang="cs-CZ" sz="1600" dirty="0"/>
              <a:t>, </a:t>
            </a:r>
            <a:r>
              <a:rPr lang="cs-CZ" sz="1600" dirty="0" smtClean="0"/>
              <a:t>Tlačítko</a:t>
            </a:r>
            <a:r>
              <a:rPr lang="cs-CZ" sz="1600" dirty="0"/>
              <a:t>, </a:t>
            </a:r>
            <a:r>
              <a:rPr lang="cs-CZ" sz="1600" dirty="0" smtClean="0"/>
              <a:t>Karta</a:t>
            </a:r>
            <a:r>
              <a:rPr lang="cs-CZ" sz="1600" dirty="0"/>
              <a:t>, </a:t>
            </a:r>
            <a:r>
              <a:rPr lang="cs-CZ" sz="1600" dirty="0" smtClean="0"/>
              <a:t>Hypertextový </a:t>
            </a:r>
            <a:r>
              <a:rPr lang="cs-CZ" sz="1600" dirty="0"/>
              <a:t>odkaz, </a:t>
            </a:r>
            <a:r>
              <a:rPr lang="cs-CZ" sz="1600" dirty="0" smtClean="0"/>
              <a:t>Navigace</a:t>
            </a:r>
            <a:r>
              <a:rPr lang="cs-CZ" sz="1600" dirty="0"/>
              <a:t>, </a:t>
            </a:r>
            <a:r>
              <a:rPr lang="cs-CZ" sz="1600" dirty="0" smtClean="0"/>
              <a:t>Skupina </a:t>
            </a:r>
            <a:r>
              <a:rPr lang="cs-CZ" sz="1600" dirty="0"/>
              <a:t>voleb, </a:t>
            </a:r>
            <a:r>
              <a:rPr lang="cs-CZ" sz="1600" dirty="0" smtClean="0"/>
              <a:t>Konec </a:t>
            </a:r>
            <a:r>
              <a:rPr lang="cs-CZ" sz="1600" dirty="0"/>
              <a:t>stránky, </a:t>
            </a:r>
            <a:r>
              <a:rPr lang="cs-CZ" sz="1600" dirty="0" smtClean="0"/>
              <a:t>Pole </a:t>
            </a:r>
            <a:r>
              <a:rPr lang="cs-CZ" sz="1600" dirty="0"/>
              <a:t>se seznamem, </a:t>
            </a:r>
            <a:r>
              <a:rPr lang="cs-CZ" sz="1600" dirty="0" smtClean="0"/>
              <a:t>Graf</a:t>
            </a:r>
            <a:r>
              <a:rPr lang="cs-CZ" sz="1600" dirty="0"/>
              <a:t>, </a:t>
            </a:r>
            <a:r>
              <a:rPr lang="cs-CZ" sz="1600" dirty="0" smtClean="0"/>
              <a:t>Čára</a:t>
            </a:r>
            <a:r>
              <a:rPr lang="cs-CZ" sz="1600" dirty="0"/>
              <a:t>, </a:t>
            </a:r>
            <a:r>
              <a:rPr lang="cs-CZ" sz="1600" dirty="0" smtClean="0"/>
              <a:t>Přepínací </a:t>
            </a:r>
            <a:r>
              <a:rPr lang="cs-CZ" sz="1600" dirty="0"/>
              <a:t>tlačítko, </a:t>
            </a:r>
            <a:r>
              <a:rPr lang="cs-CZ" sz="1600" dirty="0" smtClean="0"/>
              <a:t>Seznam</a:t>
            </a:r>
            <a:r>
              <a:rPr lang="cs-CZ" sz="1600" dirty="0"/>
              <a:t>, </a:t>
            </a:r>
            <a:r>
              <a:rPr lang="cs-CZ" sz="1600" dirty="0" smtClean="0"/>
              <a:t>Obdélník</a:t>
            </a:r>
            <a:r>
              <a:rPr lang="cs-CZ" sz="1600" dirty="0"/>
              <a:t>, </a:t>
            </a:r>
            <a:r>
              <a:rPr lang="cs-CZ" sz="1600" dirty="0" smtClean="0"/>
              <a:t>Zaškrtávací </a:t>
            </a:r>
            <a:r>
              <a:rPr lang="cs-CZ" sz="1600" dirty="0"/>
              <a:t>tlačítko, Rámeček nevázaného objektu, Příloha, Přepínač, </a:t>
            </a:r>
            <a:r>
              <a:rPr lang="cs-CZ" sz="1600" dirty="0" err="1"/>
              <a:t>Podformulář</a:t>
            </a:r>
            <a:r>
              <a:rPr lang="cs-CZ" sz="1600" dirty="0"/>
              <a:t> nebo podsestava, Rámeček vázaného objektu, Obrázek. </a:t>
            </a:r>
            <a:endParaRPr lang="cs-CZ" sz="1600" dirty="0" smtClean="0"/>
          </a:p>
          <a:p>
            <a:r>
              <a:rPr lang="cs-CZ" sz="2200" dirty="0" smtClean="0"/>
              <a:t>Tlačítko </a:t>
            </a:r>
            <a:r>
              <a:rPr lang="cs-CZ" sz="2200" dirty="0"/>
              <a:t>Použít průvodce ovládacích prvků, které nalezneme pod všemi ovládacími prvky, ovlivňuje prvky při jejich vkládání. Pokud je neaktivní musíme prvek nastavit pomocí jeho vlastností</a:t>
            </a:r>
            <a:r>
              <a:rPr lang="cs-CZ" sz="2200" dirty="0" smtClean="0"/>
              <a:t>.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309" y="4607207"/>
            <a:ext cx="3849382" cy="127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9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Výběr Tabulky / Dotazu -&gt; </a:t>
            </a:r>
            <a:r>
              <a:rPr lang="cs-CZ" dirty="0" smtClean="0"/>
              <a:t>Další.</a:t>
            </a:r>
            <a:endParaRPr lang="cs-CZ" dirty="0"/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187" y="1942294"/>
            <a:ext cx="53816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20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Výběr polí obsahující hodnoty -&gt; Další.</a:t>
            </a:r>
          </a:p>
          <a:p>
            <a:pPr marL="457200" lvl="1" indent="0">
              <a:buNone/>
            </a:pPr>
            <a:endParaRPr lang="cs-CZ" dirty="0" smtClean="0"/>
          </a:p>
          <a:p>
            <a:pPr marL="457200" lvl="1" indent="0">
              <a:buNone/>
            </a:pPr>
            <a:endParaRPr lang="cs-CZ" dirty="0"/>
          </a:p>
          <a:p>
            <a:pPr marL="457200" lvl="1" indent="0">
              <a:buNone/>
            </a:pPr>
            <a:endParaRPr lang="cs-CZ" dirty="0" smtClean="0"/>
          </a:p>
          <a:p>
            <a:pPr marL="457200" lvl="1" indent="0">
              <a:buNone/>
            </a:pPr>
            <a:endParaRPr lang="cs-CZ" dirty="0"/>
          </a:p>
          <a:p>
            <a:pPr marL="457200" lvl="1" indent="0">
              <a:buNone/>
            </a:pPr>
            <a:endParaRPr lang="cs-CZ" dirty="0" smtClean="0"/>
          </a:p>
          <a:p>
            <a:pPr marL="457200" lvl="1" indent="0">
              <a:buNone/>
            </a:pPr>
            <a:endParaRPr lang="cs-CZ" dirty="0"/>
          </a:p>
          <a:p>
            <a:pPr marL="457200" lvl="1" indent="0">
              <a:buNone/>
            </a:pPr>
            <a:endParaRPr lang="cs-CZ" dirty="0" smtClean="0"/>
          </a:p>
          <a:p>
            <a:pPr marL="457200" lvl="1" indent="0">
              <a:buNone/>
            </a:pPr>
            <a:endParaRPr lang="cs-CZ" dirty="0"/>
          </a:p>
          <a:p>
            <a:pPr lvl="1"/>
            <a:r>
              <a:rPr lang="cs-CZ" dirty="0" smtClean="0"/>
              <a:t>Výběr </a:t>
            </a:r>
            <a:r>
              <a:rPr lang="cs-CZ" dirty="0"/>
              <a:t>řazení -&gt; Další -&gt; nastavení šířky sloupce prvku -&gt; Další -&gt; Další -&gt; Titulek pro seznam -&gt; Dokončit. 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149" y="1933981"/>
            <a:ext cx="4835702" cy="301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20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Výsledek ve formulářovém zobrazení:</a:t>
            </a:r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marL="0" indent="0">
              <a:buNone/>
            </a:pPr>
            <a:r>
              <a:rPr lang="cs-CZ" b="1" dirty="0"/>
              <a:t>Obdélník</a:t>
            </a:r>
          </a:p>
          <a:p>
            <a:pPr lvl="1"/>
            <a:r>
              <a:rPr lang="cs-CZ" dirty="0"/>
              <a:t>Pouze grafický prvek. </a:t>
            </a:r>
          </a:p>
          <a:p>
            <a:pPr lvl="1"/>
            <a:r>
              <a:rPr lang="cs-CZ" dirty="0"/>
              <a:t>Klikneme na ikonu Obdélník: </a:t>
            </a:r>
            <a:r>
              <a:rPr lang="cs-CZ" dirty="0" smtClean="0"/>
              <a:t>    -&gt; </a:t>
            </a:r>
            <a:r>
              <a:rPr lang="cs-CZ" dirty="0"/>
              <a:t>obdélník nakreslíme.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512" y="2027609"/>
            <a:ext cx="1704975" cy="8096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950" y="3998027"/>
            <a:ext cx="381000" cy="36195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387" y="4603175"/>
            <a:ext cx="446722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4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b="1" dirty="0"/>
              <a:t>Rámeček nevázaného </a:t>
            </a:r>
            <a:r>
              <a:rPr lang="cs-CZ" b="1" dirty="0" smtClean="0"/>
              <a:t>objektu</a:t>
            </a:r>
            <a:endParaRPr lang="cs-CZ" b="1" dirty="0"/>
          </a:p>
          <a:p>
            <a:pPr lvl="1"/>
            <a:r>
              <a:rPr lang="cs-CZ" dirty="0" smtClean="0"/>
              <a:t>Použití pouze v kombinaci s datovým typem Objekt OLE.</a:t>
            </a:r>
          </a:p>
          <a:p>
            <a:pPr lvl="1"/>
            <a:r>
              <a:rPr lang="cs-CZ" dirty="0" smtClean="0"/>
              <a:t>Není </a:t>
            </a:r>
            <a:r>
              <a:rPr lang="cs-CZ" dirty="0"/>
              <a:t>vázán na data v tabulkách, pokud zobrazujeme formulář, je po celou dobu stejný i když pracujeme s různými záznamy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Ikona:</a:t>
            </a:r>
          </a:p>
          <a:p>
            <a:pPr marL="0" indent="0">
              <a:buNone/>
            </a:pPr>
            <a:r>
              <a:rPr lang="cs-CZ" b="1" dirty="0"/>
              <a:t>Rámeček vázaného objektu</a:t>
            </a:r>
          </a:p>
          <a:p>
            <a:pPr lvl="1"/>
            <a:r>
              <a:rPr lang="cs-CZ" dirty="0"/>
              <a:t>Použití pouze v kombinaci s datovým typem Objekt OLE.</a:t>
            </a:r>
          </a:p>
          <a:p>
            <a:pPr lvl="1"/>
            <a:r>
              <a:rPr lang="cs-CZ" dirty="0"/>
              <a:t>Je měněn podle záznamu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Ikona: </a:t>
            </a:r>
          </a:p>
          <a:p>
            <a:pPr marL="0" indent="0">
              <a:buNone/>
            </a:pPr>
            <a:r>
              <a:rPr lang="cs-CZ" b="1" dirty="0" smtClean="0"/>
              <a:t>Příloha</a:t>
            </a:r>
          </a:p>
          <a:p>
            <a:pPr lvl="1"/>
            <a:r>
              <a:rPr lang="cs-CZ" dirty="0"/>
              <a:t>Tento prvek musí být propojen s datovým typem Příloha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Ikona:</a:t>
            </a: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60" y="2915238"/>
            <a:ext cx="390525" cy="3905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60" y="4445338"/>
            <a:ext cx="409575" cy="37147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897" y="5637890"/>
            <a:ext cx="400050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73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b="1" dirty="0" err="1"/>
              <a:t>Podformulář</a:t>
            </a:r>
            <a:r>
              <a:rPr lang="cs-CZ" b="1" dirty="0"/>
              <a:t> nebo podsestava</a:t>
            </a:r>
          </a:p>
          <a:p>
            <a:pPr lvl="1"/>
            <a:r>
              <a:rPr lang="cs-CZ" dirty="0"/>
              <a:t>Umožňuje do formuláře vložit </a:t>
            </a:r>
            <a:r>
              <a:rPr lang="cs-CZ" dirty="0" err="1"/>
              <a:t>podformulář</a:t>
            </a:r>
            <a:r>
              <a:rPr lang="cs-CZ" dirty="0"/>
              <a:t> nebo podsestavu, které lze vytvořit z existujících tabulek a dotazů, nebo lze použít existující formulář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Klikneme na ikonu </a:t>
            </a:r>
            <a:r>
              <a:rPr lang="cs-CZ" dirty="0" err="1" smtClean="0"/>
              <a:t>Podformulář</a:t>
            </a:r>
            <a:r>
              <a:rPr lang="cs-CZ" dirty="0" smtClean="0"/>
              <a:t> nebo podsestava:     -&gt; Otevřen průvodce </a:t>
            </a:r>
            <a:r>
              <a:rPr lang="cs-CZ" dirty="0" err="1" smtClean="0"/>
              <a:t>podformulářem</a:t>
            </a:r>
            <a:r>
              <a:rPr lang="cs-CZ" dirty="0" smtClean="0"/>
              <a:t> -&gt; Výběr tabulky / dotazu / formuláře -&gt; Další.</a:t>
            </a:r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Výběr polí -&gt; Dokončit. </a:t>
            </a: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192" y="2431551"/>
            <a:ext cx="371475" cy="381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035" y="3141866"/>
            <a:ext cx="3869930" cy="2546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84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b="1" dirty="0"/>
              <a:t>Obrázek</a:t>
            </a:r>
          </a:p>
          <a:p>
            <a:pPr lvl="1"/>
            <a:r>
              <a:rPr lang="cs-CZ" dirty="0"/>
              <a:t>J</a:t>
            </a:r>
            <a:r>
              <a:rPr lang="cs-CZ" dirty="0" smtClean="0"/>
              <a:t>e </a:t>
            </a:r>
            <a:r>
              <a:rPr lang="cs-CZ" dirty="0"/>
              <a:t>prvek, který slouží k vkládání obrázků do formuláře.</a:t>
            </a:r>
          </a:p>
          <a:p>
            <a:pPr lvl="1"/>
            <a:r>
              <a:rPr lang="cs-CZ" dirty="0"/>
              <a:t>Klikneme na ikonu obrázek: </a:t>
            </a:r>
            <a:r>
              <a:rPr lang="cs-CZ" dirty="0" smtClean="0"/>
              <a:t>     -&gt; </a:t>
            </a:r>
            <a:r>
              <a:rPr lang="cs-CZ" dirty="0"/>
              <a:t>otevřeno dialogové okno pro výběr obrázku.</a:t>
            </a:r>
          </a:p>
          <a:p>
            <a:pPr marL="0" indent="0">
              <a:buNone/>
            </a:pPr>
            <a:r>
              <a:rPr lang="cs-CZ" b="1" dirty="0" smtClean="0"/>
              <a:t>Karta</a:t>
            </a:r>
          </a:p>
          <a:p>
            <a:pPr lvl="1"/>
            <a:r>
              <a:rPr lang="cs-CZ" dirty="0" smtClean="0"/>
              <a:t>Lze </a:t>
            </a:r>
            <a:r>
              <a:rPr lang="cs-CZ" dirty="0"/>
              <a:t>využít při vkládání záznamů do více tabulek, nebo pokud má tabulka mnoho polí, tak je rozdělíme na karty.</a:t>
            </a:r>
          </a:p>
          <a:p>
            <a:pPr lvl="1"/>
            <a:r>
              <a:rPr lang="cs-CZ" dirty="0" smtClean="0"/>
              <a:t>Ikona: </a:t>
            </a:r>
          </a:p>
          <a:p>
            <a:pPr marL="0" indent="0">
              <a:buNone/>
            </a:pPr>
            <a:r>
              <a:rPr lang="cs-CZ" b="1" dirty="0" smtClean="0"/>
              <a:t>Navigace</a:t>
            </a:r>
          </a:p>
          <a:p>
            <a:pPr lvl="1"/>
            <a:r>
              <a:rPr lang="cs-CZ" dirty="0" smtClean="0"/>
              <a:t>Je </a:t>
            </a:r>
            <a:r>
              <a:rPr lang="cs-CZ" dirty="0"/>
              <a:t>nutnou součástí formuláře s navigací. Pomocí navigace můžeme do formuláře vkládat další formuláře. Po vložení je zde záložka s původním názvem Přidat nový. Pokud tento název změníme na název jiného formuláře, je tento formulář automaticky vložen. Další formuláře můžeme vkládat také přetažením z navigačního okna.</a:t>
            </a:r>
          </a:p>
          <a:p>
            <a:pPr lvl="1"/>
            <a:r>
              <a:rPr lang="cs-CZ" dirty="0" smtClean="0"/>
              <a:t>Ikona: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802" y="2190536"/>
            <a:ext cx="400050" cy="381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484" y="3579098"/>
            <a:ext cx="409575" cy="42862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484" y="5475001"/>
            <a:ext cx="4381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22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Formátování ovládacích prvků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Ovládacím prvkům lze nastavovat různé vlastnosti. </a:t>
            </a:r>
            <a:endParaRPr lang="cs-CZ" dirty="0" smtClean="0"/>
          </a:p>
          <a:p>
            <a:pPr lvl="1"/>
            <a:r>
              <a:rPr lang="cs-CZ" dirty="0" smtClean="0"/>
              <a:t>Formátové vlastnosti: </a:t>
            </a:r>
            <a:r>
              <a:rPr lang="cs-CZ" dirty="0"/>
              <a:t>Nalezneme zde: šířku a výšku ovládacího prvku, umístnění ovládacího prvku (vlastnosti Nahoře, Vlevo), barvu pozadí, barvu popředí a barvu okraje, styl a šířku okraje, typ písma atd. </a:t>
            </a:r>
            <a:endParaRPr lang="cs-CZ" dirty="0" smtClean="0"/>
          </a:p>
          <a:p>
            <a:pPr lvl="1"/>
            <a:r>
              <a:rPr lang="cs-CZ" dirty="0" smtClean="0"/>
              <a:t>Datové vlastnosti: </a:t>
            </a:r>
            <a:r>
              <a:rPr lang="cs-CZ" dirty="0"/>
              <a:t>V této skupině budeme nejvíce potřebovat vlastnost Zdroj ovládacího prvku. </a:t>
            </a:r>
            <a:endParaRPr lang="cs-CZ" dirty="0" smtClean="0"/>
          </a:p>
          <a:p>
            <a:pPr lvl="1"/>
            <a:r>
              <a:rPr lang="cs-CZ" dirty="0" smtClean="0"/>
              <a:t>Událostní vlastnosti: Určují </a:t>
            </a:r>
            <a:r>
              <a:rPr lang="cs-CZ" dirty="0"/>
              <a:t>chování prvku po vykonání nějaké akce. Např. co se stane při kliknutí, při úhozu na klávesu, při stisknutí tlačítka myši na ovládací prvek. </a:t>
            </a:r>
            <a:endParaRPr lang="cs-CZ" dirty="0" smtClean="0"/>
          </a:p>
          <a:p>
            <a:pPr lvl="1"/>
            <a:r>
              <a:rPr lang="cs-CZ" dirty="0" smtClean="0"/>
              <a:t>Jiné vlastnosti: Nachází </a:t>
            </a:r>
            <a:r>
              <a:rPr lang="cs-CZ" dirty="0"/>
              <a:t>se zde pořadové číslo prvku a nastavení přístupu klávesou Enter. </a:t>
            </a:r>
            <a:endParaRPr lang="cs-CZ" dirty="0" smtClean="0"/>
          </a:p>
          <a:p>
            <a:r>
              <a:rPr lang="cs-CZ" dirty="0"/>
              <a:t>Ovládacím prvkům můžeme nastavovat zarovnání textu, barvu pozadí, barvu písma atd. </a:t>
            </a:r>
          </a:p>
        </p:txBody>
      </p:sp>
    </p:spTree>
    <p:extLst>
      <p:ext uri="{BB962C8B-B14F-4D97-AF65-F5344CB8AC3E}">
        <p14:creationId xmlns:p14="http://schemas.microsoft.com/office/powerpoint/2010/main" val="342813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dirty="0" smtClean="0"/>
              <a:t>Děkuji za pozornost.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8851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 smtClean="0"/>
              <a:t>Nástroje návrhu formuláře -&gt; Návrh -&gt; Záhlavní nebo </a:t>
            </a:r>
            <a:r>
              <a:rPr lang="cs-CZ" dirty="0" smtClean="0"/>
              <a:t>zápatí.</a:t>
            </a: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b="1" dirty="0" smtClean="0"/>
              <a:t>Logo </a:t>
            </a:r>
          </a:p>
          <a:p>
            <a:pPr lvl="1"/>
            <a:r>
              <a:rPr lang="cs-CZ" dirty="0" smtClean="0"/>
              <a:t>Po kliknutí na Logo -&gt; otevřeno dialogové okno pro výběr obrázku </a:t>
            </a:r>
            <a:r>
              <a:rPr lang="cs-CZ" dirty="0" smtClean="0"/>
              <a:t>loga.</a:t>
            </a:r>
            <a:endParaRPr lang="cs-CZ" dirty="0" smtClean="0"/>
          </a:p>
          <a:p>
            <a:pPr lvl="1"/>
            <a:r>
              <a:rPr lang="cs-CZ" dirty="0" smtClean="0"/>
              <a:t>V seznamu vlastností nalezneme různé úpravy loga: výška, šířka, nastavení okrajů atd. </a:t>
            </a:r>
          </a:p>
          <a:p>
            <a:pPr lvl="1"/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022" y="1957027"/>
            <a:ext cx="6643956" cy="97133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322" y="3798108"/>
            <a:ext cx="2349356" cy="207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29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Vložené </a:t>
            </a:r>
            <a:r>
              <a:rPr lang="cs-CZ" dirty="0"/>
              <a:t>logo:</a:t>
            </a:r>
          </a:p>
          <a:p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b="1" dirty="0"/>
              <a:t>Název</a:t>
            </a:r>
          </a:p>
          <a:p>
            <a:pPr lvl="1"/>
            <a:r>
              <a:rPr lang="cs-CZ" dirty="0"/>
              <a:t>Název -&gt; lze napsat jakýkoli </a:t>
            </a:r>
            <a:r>
              <a:rPr lang="cs-CZ" dirty="0" smtClean="0"/>
              <a:t>název.</a:t>
            </a:r>
            <a:endParaRPr lang="cs-CZ" dirty="0"/>
          </a:p>
          <a:p>
            <a:pPr lvl="1"/>
            <a:r>
              <a:rPr lang="cs-CZ" dirty="0"/>
              <a:t>Zobrazení názvu:</a:t>
            </a:r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1964948"/>
            <a:ext cx="4419600" cy="91440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675" y="4449758"/>
            <a:ext cx="443865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74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Datum </a:t>
            </a:r>
            <a:r>
              <a:rPr lang="cs-CZ" b="1" dirty="0"/>
              <a:t>a </a:t>
            </a:r>
            <a:r>
              <a:rPr lang="cs-CZ" b="1" dirty="0" smtClean="0"/>
              <a:t>čas</a:t>
            </a:r>
          </a:p>
          <a:p>
            <a:pPr lvl="1"/>
            <a:r>
              <a:rPr lang="cs-CZ" dirty="0" smtClean="0"/>
              <a:t>Datum a čas -&gt; otevřeno dialogové okno pro výběr formátu data a času.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025" y="2432987"/>
            <a:ext cx="26479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69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cs-CZ" dirty="0"/>
              <a:t>Zobrazení data: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Zobrazení </a:t>
            </a:r>
            <a:r>
              <a:rPr lang="cs-CZ" dirty="0"/>
              <a:t>záhlaví ve formulářovém zobrazení:</a:t>
            </a:r>
          </a:p>
          <a:p>
            <a:pPr marL="0" indent="0">
              <a:buNone/>
            </a:pPr>
            <a:r>
              <a:rPr lang="cs-CZ" dirty="0"/>
              <a:t> 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512" y="4381373"/>
            <a:ext cx="4752975" cy="7048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912" y="2119058"/>
            <a:ext cx="444817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52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Nástroje návrhu formuláře -&gt; Návrh -&gt; Ovládací </a:t>
            </a:r>
            <a:r>
              <a:rPr lang="cs-CZ" dirty="0" smtClean="0"/>
              <a:t>prvky.</a:t>
            </a:r>
            <a:endParaRPr lang="cs-CZ" dirty="0"/>
          </a:p>
          <a:p>
            <a:pPr marL="0" indent="0">
              <a:buNone/>
            </a:pPr>
            <a:r>
              <a:rPr lang="cs-CZ" b="1" dirty="0"/>
              <a:t>Textové </a:t>
            </a:r>
            <a:r>
              <a:rPr lang="cs-CZ" b="1" dirty="0" smtClean="0"/>
              <a:t>pole</a:t>
            </a:r>
          </a:p>
          <a:p>
            <a:pPr lvl="1"/>
            <a:r>
              <a:rPr lang="cs-CZ" dirty="0" smtClean="0"/>
              <a:t>Základní ovládací prvek.</a:t>
            </a:r>
            <a:endParaRPr lang="cs-CZ" dirty="0"/>
          </a:p>
          <a:p>
            <a:pPr lvl="1"/>
            <a:r>
              <a:rPr lang="cs-CZ" dirty="0" smtClean="0"/>
              <a:t>Klikneme na ikonu textového pole:      -&gt; v podrobnostech formuláře vytváříme pole -&gt;                               -&gt; spolu s textovým polem je přidán i popisek.</a:t>
            </a:r>
          </a:p>
          <a:p>
            <a:pPr lvl="1"/>
            <a:r>
              <a:rPr lang="cs-CZ" dirty="0" smtClean="0"/>
              <a:t>V seznamu vlastností musíme přidat zdroj dat: Typ výběru textové pole -&gt; Datové -&gt; Zdroj ovládacího prvku.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212" y="2874896"/>
            <a:ext cx="409575" cy="40957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711" y="3228975"/>
            <a:ext cx="2495550" cy="40005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440" y="4263172"/>
            <a:ext cx="5863120" cy="188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70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Ovládací prvky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 smtClean="0"/>
              <a:t>Tlačítko</a:t>
            </a:r>
          </a:p>
          <a:p>
            <a:pPr lvl="1"/>
            <a:r>
              <a:rPr lang="cs-CZ" dirty="0"/>
              <a:t>U</a:t>
            </a:r>
            <a:r>
              <a:rPr lang="cs-CZ" dirty="0" smtClean="0"/>
              <a:t>možňuje </a:t>
            </a:r>
            <a:r>
              <a:rPr lang="cs-CZ" dirty="0"/>
              <a:t>spouštění základních </a:t>
            </a:r>
            <a:r>
              <a:rPr lang="cs-CZ" dirty="0" smtClean="0"/>
              <a:t>akcí.</a:t>
            </a:r>
            <a:endParaRPr lang="cs-CZ" dirty="0"/>
          </a:p>
          <a:p>
            <a:pPr lvl="1"/>
            <a:r>
              <a:rPr lang="cs-CZ" dirty="0" smtClean="0"/>
              <a:t>Klikneme na ovládací prvek tlačítko:      -&gt; tažením myši v podrobnostech formuláře vytvoříme tlačítko -&gt; otevřeno dialogové okno pro výběr akce -&gt; Další.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marL="0" indent="0">
              <a:buNone/>
            </a:pPr>
            <a:endParaRPr lang="cs-CZ" dirty="0"/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966" y="2356434"/>
            <a:ext cx="409575" cy="4191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810" y="3078930"/>
            <a:ext cx="4486380" cy="287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27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242</TotalTime>
  <Words>866</Words>
  <Application>Microsoft Office PowerPoint</Application>
  <PresentationFormat>Vlastní</PresentationFormat>
  <Paragraphs>215</Paragraphs>
  <Slides>37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37</vt:i4>
      </vt:variant>
    </vt:vector>
  </HeadingPairs>
  <TitlesOfParts>
    <vt:vector size="38" baseType="lpstr">
      <vt:lpstr>sablona</vt:lpstr>
      <vt:lpstr>Databázové systémy I.</vt:lpstr>
      <vt:lpstr>Obsah: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Ovládací prvky</vt:lpstr>
      <vt:lpstr>Formátování ovládacích prvků</vt:lpstr>
      <vt:lpstr>Děkuji za pozornost.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49</cp:revision>
  <dcterms:created xsi:type="dcterms:W3CDTF">2014-04-03T14:51:59Z</dcterms:created>
  <dcterms:modified xsi:type="dcterms:W3CDTF">2014-04-14T09:02:57Z</dcterms:modified>
</cp:coreProperties>
</file>