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8" r:id="rId14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A00"/>
    <a:srgbClr val="FFFF65"/>
    <a:srgbClr val="FFFF00"/>
    <a:srgbClr val="D1F93D"/>
    <a:srgbClr val="FFCF37"/>
    <a:srgbClr val="DAF8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93" d="100"/>
          <a:sy n="93" d="100"/>
        </p:scale>
        <p:origin x="-72" y="-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912812"/>
          </a:xfrm>
          <a:ln>
            <a:noFill/>
          </a:ln>
          <a:effectLst>
            <a:softEdge rad="228600"/>
          </a:effectLst>
        </p:spPr>
        <p:txBody>
          <a:bodyPr bIns="216000" anchor="ctr"/>
          <a:lstStyle>
            <a:lvl1pPr marL="0" indent="0" algn="ctr">
              <a:buNone/>
              <a:defRPr sz="24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13.4.2014</a:t>
            </a:fld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4026" y="1015435"/>
            <a:ext cx="10523948" cy="2342128"/>
          </a:xfrm>
          <a:ln>
            <a:noFill/>
          </a:ln>
          <a:effectLst>
            <a:reflection endPos="0" dist="50800" dir="5400000" sy="-100000" algn="bl" rotWithShape="0"/>
            <a:softEdge rad="635000"/>
          </a:effectLst>
        </p:spPr>
        <p:txBody>
          <a:bodyPr tIns="46800" anchor="ctr">
            <a:normAutofit/>
          </a:bodyPr>
          <a:lstStyle>
            <a:lvl1pPr algn="ctr">
              <a:defRPr sz="500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1243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13.4.2014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5804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effectLst>
            <a:reflection endPos="0" dist="50800" dir="5400000" sy="-100000" algn="bl" rotWithShape="0"/>
            <a:softEdge rad="127000"/>
          </a:effectLst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13.4.2014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4853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13.4.2014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364369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13.4.2014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82810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>
            <a:reflection endPos="0" dist="50800" dir="5400000" sy="-100000" algn="bl" rotWithShape="0"/>
            <a:softEdge rad="406400"/>
          </a:effectLst>
        </p:spPr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2881" y="1208071"/>
            <a:ext cx="5972174" cy="521518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43608" y="1196953"/>
            <a:ext cx="5972400" cy="52164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13.4.2014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9809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13.4.2014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18967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13.4.2014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78528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13.4.2014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73516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13.4.2014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62267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13.4.2014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541893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313" y="100013"/>
            <a:ext cx="11763384" cy="1371600"/>
          </a:xfrm>
          <a:prstGeom prst="rect">
            <a:avLst/>
          </a:prstGeom>
          <a:solidFill>
            <a:srgbClr val="FFCA00"/>
          </a:solidFill>
          <a:ln>
            <a:noFill/>
          </a:ln>
          <a:effectLst>
            <a:reflection endPos="0" dist="50800" dir="5400000" sy="-100000" algn="bl" rotWithShape="0"/>
            <a:softEdge rad="41910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313" y="1314450"/>
            <a:ext cx="11763374" cy="4919485"/>
          </a:xfrm>
          <a:prstGeom prst="rect">
            <a:avLst/>
          </a:prstGeom>
          <a:solidFill>
            <a:srgbClr val="FFCA00"/>
          </a:solidFill>
          <a:effectLst>
            <a:softEdge rad="203200"/>
          </a:effectLst>
        </p:spPr>
        <p:txBody>
          <a:bodyPr vert="horz" lIns="288000" tIns="25200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en-US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8" t="20600" r="7678" b="16076"/>
          <a:stretch/>
        </p:blipFill>
        <p:spPr>
          <a:xfrm>
            <a:off x="4486276" y="6262498"/>
            <a:ext cx="3215274" cy="56469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402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319ADD07-C79A-4A39-826A-891FF6A4B7C0}" type="datetimeFigureOut">
              <a:rPr lang="cs-CZ" smtClean="0"/>
              <a:pPr/>
              <a:t>13.4.2014</a:t>
            </a:fld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228600" indent="-228600" algn="r">
              <a:buFont typeface="+mj-lt"/>
              <a:buAutoNum type="arabicPeriod"/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95717830-BDFA-4A48-9DE2-13162A807B15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35000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Databázové systémy I.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Přednáška 2: Vytváření tabulek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752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Vlastnosti datových typů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cs-CZ" b="1" dirty="0"/>
              <a:t>Výchozí hodnota</a:t>
            </a:r>
            <a:r>
              <a:rPr lang="cs-CZ" dirty="0"/>
              <a:t> </a:t>
            </a:r>
            <a:endParaRPr lang="cs-CZ" dirty="0" smtClean="0"/>
          </a:p>
          <a:p>
            <a:pPr lvl="1"/>
            <a:r>
              <a:rPr lang="cs-CZ" dirty="0" smtClean="0"/>
              <a:t>Pole</a:t>
            </a:r>
            <a:r>
              <a:rPr lang="cs-CZ" dirty="0"/>
              <a:t>, které se automaticky vyplňuje při nových hodnotách. </a:t>
            </a:r>
            <a:endParaRPr lang="cs-CZ" dirty="0" smtClean="0"/>
          </a:p>
          <a:p>
            <a:pPr lvl="1"/>
            <a:r>
              <a:rPr lang="cs-CZ" dirty="0" smtClean="0"/>
              <a:t>Dostupná u </a:t>
            </a:r>
            <a:r>
              <a:rPr lang="cs-CZ" dirty="0"/>
              <a:t>datových typů: krátký text, dlouhý text, číslo, datum a čas, ano/ne, měna, hypertextový odkaz. </a:t>
            </a:r>
            <a:endParaRPr lang="cs-CZ" dirty="0" smtClean="0"/>
          </a:p>
          <a:p>
            <a:r>
              <a:rPr lang="cs-CZ" b="1" dirty="0" smtClean="0"/>
              <a:t>Ověřovací </a:t>
            </a:r>
            <a:r>
              <a:rPr lang="cs-CZ" b="1" dirty="0"/>
              <a:t>pravidlo</a:t>
            </a:r>
            <a:r>
              <a:rPr lang="cs-CZ" dirty="0"/>
              <a:t> </a:t>
            </a:r>
            <a:endParaRPr lang="cs-CZ" dirty="0" smtClean="0"/>
          </a:p>
          <a:p>
            <a:pPr lvl="1"/>
            <a:r>
              <a:rPr lang="cs-CZ" dirty="0" smtClean="0"/>
              <a:t>Výraz</a:t>
            </a:r>
            <a:r>
              <a:rPr lang="cs-CZ" dirty="0"/>
              <a:t>, který uživatele omezuje při vkládání </a:t>
            </a:r>
            <a:r>
              <a:rPr lang="cs-CZ" dirty="0" smtClean="0"/>
              <a:t>dat – použití tvůrce </a:t>
            </a:r>
            <a:r>
              <a:rPr lang="cs-CZ" dirty="0"/>
              <a:t>výrazů. </a:t>
            </a:r>
            <a:endParaRPr lang="cs-CZ" dirty="0" smtClean="0"/>
          </a:p>
          <a:p>
            <a:pPr lvl="1"/>
            <a:r>
              <a:rPr lang="cs-CZ" dirty="0" smtClean="0"/>
              <a:t>Ověřovací </a:t>
            </a:r>
            <a:r>
              <a:rPr lang="cs-CZ" dirty="0"/>
              <a:t>pravidlo je ve spojení s vlastností </a:t>
            </a:r>
            <a:r>
              <a:rPr lang="cs-CZ" b="1" dirty="0"/>
              <a:t>Ověřovací text</a:t>
            </a:r>
            <a:r>
              <a:rPr lang="cs-CZ" dirty="0"/>
              <a:t>, který je zobrazen, pokud zadáme hodnotu nepovolenou ověřovacím </a:t>
            </a:r>
            <a:r>
              <a:rPr lang="cs-CZ" dirty="0" smtClean="0"/>
              <a:t>pravidlem.</a:t>
            </a:r>
          </a:p>
          <a:p>
            <a:pPr lvl="1"/>
            <a:r>
              <a:rPr lang="cs-CZ" dirty="0" smtClean="0"/>
              <a:t>K</a:t>
            </a:r>
            <a:r>
              <a:rPr lang="cs-CZ" dirty="0"/>
              <a:t> dispozici u datových typů: krátký text, dlouhý text, číslo, datum a čas, ano/ne, měna, hypertextový odkaz. </a:t>
            </a:r>
            <a:endParaRPr lang="cs-CZ" dirty="0" smtClean="0"/>
          </a:p>
          <a:p>
            <a:r>
              <a:rPr lang="cs-CZ" b="1" dirty="0" smtClean="0"/>
              <a:t>Je </a:t>
            </a:r>
            <a:r>
              <a:rPr lang="cs-CZ" b="1" dirty="0"/>
              <a:t>nutno zadat</a:t>
            </a:r>
            <a:r>
              <a:rPr lang="cs-CZ" dirty="0"/>
              <a:t> </a:t>
            </a:r>
            <a:endParaRPr lang="cs-CZ" dirty="0" smtClean="0"/>
          </a:p>
          <a:p>
            <a:pPr lvl="1"/>
            <a:r>
              <a:rPr lang="cs-CZ" dirty="0"/>
              <a:t>V</a:t>
            </a:r>
            <a:r>
              <a:rPr lang="cs-CZ" dirty="0" smtClean="0"/>
              <a:t>olba </a:t>
            </a:r>
            <a:r>
              <a:rPr lang="cs-CZ" dirty="0"/>
              <a:t>mezi ano/ne. </a:t>
            </a:r>
            <a:endParaRPr lang="cs-CZ" dirty="0" smtClean="0"/>
          </a:p>
          <a:p>
            <a:pPr lvl="1"/>
            <a:r>
              <a:rPr lang="cs-CZ" dirty="0" smtClean="0"/>
              <a:t>Pokud </a:t>
            </a:r>
            <a:r>
              <a:rPr lang="cs-CZ" dirty="0"/>
              <a:t>nastavíme na Ano, musíme při zadávání údajů do tabulky toto pole nutně vyplnit. </a:t>
            </a:r>
            <a:endParaRPr lang="cs-CZ" dirty="0" smtClean="0"/>
          </a:p>
          <a:p>
            <a:pPr lvl="1"/>
            <a:r>
              <a:rPr lang="cs-CZ" dirty="0" smtClean="0"/>
              <a:t>U </a:t>
            </a:r>
            <a:r>
              <a:rPr lang="cs-CZ" dirty="0"/>
              <a:t>datových typů: krátký text, dlouhý text, příloha, číslo, datum a čas, ano/ne, měna, hypertextový odkaz. </a:t>
            </a:r>
            <a:endParaRPr lang="cs-CZ" dirty="0" smtClean="0"/>
          </a:p>
          <a:p>
            <a:r>
              <a:rPr lang="cs-CZ" b="1" dirty="0" smtClean="0"/>
              <a:t>Povolit </a:t>
            </a:r>
            <a:r>
              <a:rPr lang="cs-CZ" b="1" dirty="0"/>
              <a:t>nulovou délku</a:t>
            </a:r>
            <a:r>
              <a:rPr lang="cs-CZ" dirty="0"/>
              <a:t> </a:t>
            </a:r>
            <a:endParaRPr lang="cs-CZ" dirty="0" smtClean="0"/>
          </a:p>
          <a:p>
            <a:pPr lvl="1"/>
            <a:r>
              <a:rPr lang="cs-CZ" dirty="0"/>
              <a:t>V</a:t>
            </a:r>
            <a:r>
              <a:rPr lang="cs-CZ" dirty="0" smtClean="0"/>
              <a:t>olba </a:t>
            </a:r>
            <a:r>
              <a:rPr lang="cs-CZ" dirty="0"/>
              <a:t>mezi </a:t>
            </a:r>
            <a:r>
              <a:rPr lang="cs-CZ" dirty="0" smtClean="0"/>
              <a:t>ano/ne.</a:t>
            </a:r>
          </a:p>
          <a:p>
            <a:pPr lvl="1"/>
            <a:r>
              <a:rPr lang="cs-CZ" dirty="0" smtClean="0"/>
              <a:t>Do </a:t>
            </a:r>
            <a:r>
              <a:rPr lang="cs-CZ" dirty="0"/>
              <a:t>takového pole nemusí byt při zadávání dat nic vloženo. </a:t>
            </a:r>
            <a:endParaRPr lang="cs-CZ" dirty="0" smtClean="0"/>
          </a:p>
          <a:p>
            <a:pPr lvl="1"/>
            <a:r>
              <a:rPr lang="cs-CZ" dirty="0" smtClean="0"/>
              <a:t>K</a:t>
            </a:r>
            <a:r>
              <a:rPr lang="cs-CZ" dirty="0"/>
              <a:t> dispozici u typů: krátký a dlouhý text, ano/ne, hypertextový odkaz. </a:t>
            </a:r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3321217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Vlastnosti datových typů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cs-CZ" b="1" dirty="0"/>
              <a:t>Indexovat</a:t>
            </a:r>
            <a:r>
              <a:rPr lang="cs-CZ" dirty="0"/>
              <a:t> </a:t>
            </a:r>
          </a:p>
          <a:p>
            <a:pPr lvl="1"/>
            <a:r>
              <a:rPr lang="cs-CZ" dirty="0" smtClean="0"/>
              <a:t>Volba </a:t>
            </a:r>
            <a:r>
              <a:rPr lang="cs-CZ" dirty="0"/>
              <a:t>mezi ne, ano (bez duplicity), ano (duplicita povolena). </a:t>
            </a:r>
            <a:endParaRPr lang="cs-CZ" dirty="0" smtClean="0"/>
          </a:p>
          <a:p>
            <a:pPr lvl="1"/>
            <a:r>
              <a:rPr lang="cs-CZ" dirty="0" smtClean="0"/>
              <a:t>Urychlení </a:t>
            </a:r>
            <a:r>
              <a:rPr lang="cs-CZ" dirty="0"/>
              <a:t>vyhledávání a řazení. </a:t>
            </a:r>
          </a:p>
          <a:p>
            <a:pPr lvl="1"/>
            <a:r>
              <a:rPr lang="cs-CZ" dirty="0"/>
              <a:t>Dostupné u: krátký text, dlouhý text, automatické číslo, číslo, datum a čas, ano/ne, měna, hypertextový odkaz.</a:t>
            </a:r>
          </a:p>
          <a:p>
            <a:r>
              <a:rPr lang="cs-CZ" b="1" dirty="0" smtClean="0"/>
              <a:t>Pouze </a:t>
            </a:r>
            <a:r>
              <a:rPr lang="cs-CZ" b="1" dirty="0"/>
              <a:t>přidat</a:t>
            </a:r>
            <a:r>
              <a:rPr lang="cs-CZ" dirty="0"/>
              <a:t> </a:t>
            </a:r>
          </a:p>
          <a:p>
            <a:pPr lvl="1"/>
            <a:r>
              <a:rPr lang="cs-CZ" dirty="0" smtClean="0"/>
              <a:t>Tato </a:t>
            </a:r>
            <a:r>
              <a:rPr lang="cs-CZ" dirty="0"/>
              <a:t>vlastnost slouží k uchovávání historie daného pole. </a:t>
            </a:r>
            <a:endParaRPr lang="cs-CZ" dirty="0" smtClean="0"/>
          </a:p>
          <a:p>
            <a:pPr lvl="1"/>
            <a:r>
              <a:rPr lang="cs-CZ" dirty="0" smtClean="0"/>
              <a:t>U </a:t>
            </a:r>
            <a:r>
              <a:rPr lang="cs-CZ" dirty="0"/>
              <a:t>datového typu Dlouhý text a Hypertextový odkaz. </a:t>
            </a:r>
          </a:p>
          <a:p>
            <a:r>
              <a:rPr lang="cs-CZ" b="1" dirty="0" smtClean="0"/>
              <a:t>Nové </a:t>
            </a:r>
            <a:r>
              <a:rPr lang="cs-CZ" b="1" dirty="0"/>
              <a:t>hodnoty</a:t>
            </a:r>
            <a:r>
              <a:rPr lang="cs-CZ" dirty="0"/>
              <a:t> </a:t>
            </a:r>
            <a:endParaRPr lang="cs-CZ" dirty="0" smtClean="0"/>
          </a:p>
          <a:p>
            <a:pPr lvl="1"/>
            <a:r>
              <a:rPr lang="cs-CZ" dirty="0" smtClean="0"/>
              <a:t>Použití pouze </a:t>
            </a:r>
            <a:r>
              <a:rPr lang="cs-CZ" dirty="0"/>
              <a:t>u datového typu automatické číslo. </a:t>
            </a:r>
            <a:endParaRPr lang="cs-CZ" dirty="0" smtClean="0"/>
          </a:p>
          <a:p>
            <a:pPr lvl="1"/>
            <a:r>
              <a:rPr lang="cs-CZ" dirty="0" smtClean="0"/>
              <a:t>Vlastnost</a:t>
            </a:r>
            <a:r>
              <a:rPr lang="cs-CZ" dirty="0"/>
              <a:t>, která nastavuje přírůstek nebo náhodnou hodnotu. </a:t>
            </a:r>
            <a:endParaRPr lang="cs-CZ" dirty="0" smtClean="0"/>
          </a:p>
          <a:p>
            <a:pPr lvl="2"/>
            <a:r>
              <a:rPr lang="cs-CZ" dirty="0" smtClean="0"/>
              <a:t>Přírůstek </a:t>
            </a:r>
            <a:r>
              <a:rPr lang="cs-CZ" dirty="0"/>
              <a:t>znamená, že nově vytvoření záznam v tabulce bude o jedničku větší než předchozí záznam. </a:t>
            </a:r>
            <a:endParaRPr lang="cs-CZ" dirty="0" smtClean="0"/>
          </a:p>
          <a:p>
            <a:pPr lvl="2"/>
            <a:r>
              <a:rPr lang="cs-CZ" dirty="0" smtClean="0"/>
              <a:t>Náhodný </a:t>
            </a:r>
            <a:r>
              <a:rPr lang="cs-CZ" dirty="0"/>
              <a:t>nastavuje náhodnou hodnotu. </a:t>
            </a:r>
            <a:endParaRPr lang="cs-CZ" dirty="0" smtClean="0"/>
          </a:p>
          <a:p>
            <a:r>
              <a:rPr lang="cs-CZ" b="1" dirty="0" smtClean="0"/>
              <a:t>Počet </a:t>
            </a:r>
            <a:r>
              <a:rPr lang="cs-CZ" b="1" dirty="0"/>
              <a:t>desetinných míst</a:t>
            </a:r>
            <a:r>
              <a:rPr lang="cs-CZ" dirty="0"/>
              <a:t> </a:t>
            </a:r>
          </a:p>
          <a:p>
            <a:pPr lvl="1"/>
            <a:r>
              <a:rPr lang="cs-CZ" dirty="0" smtClean="0"/>
              <a:t>Vlastnost </a:t>
            </a:r>
            <a:r>
              <a:rPr lang="cs-CZ" dirty="0"/>
              <a:t>lze nastavit pouze u datových typů Číslo a Měna. </a:t>
            </a:r>
            <a:endParaRPr lang="cs-CZ" dirty="0" smtClean="0"/>
          </a:p>
          <a:p>
            <a:pPr lvl="1"/>
            <a:r>
              <a:rPr lang="cs-CZ" dirty="0" smtClean="0"/>
              <a:t>Rozsah </a:t>
            </a:r>
            <a:r>
              <a:rPr lang="cs-CZ" dirty="0"/>
              <a:t>je primárně nastaven na automatický počet, ale lze jej změnit v rozsahu 0-15. </a:t>
            </a:r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347104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Vlastnosti datových typů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b="1" dirty="0"/>
              <a:t>Zobrazit výběr dat</a:t>
            </a:r>
            <a:r>
              <a:rPr lang="cs-CZ" dirty="0"/>
              <a:t> </a:t>
            </a:r>
          </a:p>
          <a:p>
            <a:pPr lvl="1"/>
            <a:r>
              <a:rPr lang="cs-CZ" dirty="0"/>
              <a:t>Pokud tuto vlastnost nastavíme na hodnotu Pro data, při zadávání dat do tabulky se vedle pole zobrazí ikona kalendáře, odkud můžeme vybrat vhodné datum. </a:t>
            </a:r>
          </a:p>
          <a:p>
            <a:pPr lvl="1"/>
            <a:r>
              <a:rPr lang="cs-CZ" dirty="0"/>
              <a:t>Pouze u datového typu Datum a čas.</a:t>
            </a:r>
          </a:p>
          <a:p>
            <a:r>
              <a:rPr lang="cs-CZ" b="1" dirty="0" smtClean="0"/>
              <a:t>Komprese </a:t>
            </a:r>
            <a:r>
              <a:rPr lang="cs-CZ" b="1" dirty="0"/>
              <a:t>kódu </a:t>
            </a:r>
            <a:r>
              <a:rPr lang="cs-CZ" b="1" dirty="0" err="1"/>
              <a:t>Unicode</a:t>
            </a:r>
            <a:r>
              <a:rPr lang="cs-CZ" dirty="0"/>
              <a:t> </a:t>
            </a:r>
            <a:endParaRPr lang="cs-CZ" dirty="0" smtClean="0"/>
          </a:p>
          <a:p>
            <a:pPr lvl="1"/>
            <a:r>
              <a:rPr lang="cs-CZ" dirty="0" smtClean="0"/>
              <a:t>Nastavení</a:t>
            </a:r>
            <a:r>
              <a:rPr lang="cs-CZ" dirty="0"/>
              <a:t>, kdy texty jsou ukládány ve 2 bajtech (podpora všech znaků). </a:t>
            </a:r>
            <a:endParaRPr lang="cs-CZ" dirty="0" smtClean="0"/>
          </a:p>
          <a:p>
            <a:pPr lvl="1"/>
            <a:r>
              <a:rPr lang="cs-CZ" dirty="0" smtClean="0"/>
              <a:t>K</a:t>
            </a:r>
            <a:r>
              <a:rPr lang="cs-CZ" dirty="0"/>
              <a:t> dispozici u typů: krátký a dlouhý text, hypertextový odkaz. </a:t>
            </a:r>
            <a:endParaRPr lang="cs-CZ" dirty="0" smtClean="0"/>
          </a:p>
          <a:p>
            <a:r>
              <a:rPr lang="cs-CZ" b="1" dirty="0" smtClean="0"/>
              <a:t>Režim </a:t>
            </a:r>
            <a:r>
              <a:rPr lang="cs-CZ" b="1" dirty="0"/>
              <a:t>editoru IME</a:t>
            </a:r>
            <a:r>
              <a:rPr lang="cs-CZ" dirty="0"/>
              <a:t> </a:t>
            </a:r>
            <a:endParaRPr lang="cs-CZ" dirty="0" smtClean="0"/>
          </a:p>
          <a:p>
            <a:pPr lvl="1"/>
            <a:r>
              <a:rPr lang="cs-CZ" dirty="0" smtClean="0"/>
              <a:t>Spojený s podporou asijských </a:t>
            </a:r>
            <a:r>
              <a:rPr lang="cs-CZ" dirty="0"/>
              <a:t>verzí. </a:t>
            </a:r>
            <a:endParaRPr lang="cs-CZ" dirty="0" smtClean="0"/>
          </a:p>
          <a:p>
            <a:pPr lvl="1"/>
            <a:r>
              <a:rPr lang="cs-CZ" dirty="0" smtClean="0"/>
              <a:t>U </a:t>
            </a:r>
            <a:r>
              <a:rPr lang="cs-CZ" dirty="0"/>
              <a:t>datových typů: krátký text, dlouhý text, datum a čas, hypertextový odkaz. </a:t>
            </a:r>
            <a:endParaRPr lang="cs-CZ" dirty="0" smtClean="0"/>
          </a:p>
          <a:p>
            <a:r>
              <a:rPr lang="cs-CZ" b="1" dirty="0" smtClean="0"/>
              <a:t>Zarovnání </a:t>
            </a:r>
            <a:r>
              <a:rPr lang="cs-CZ" b="1" dirty="0"/>
              <a:t>textu</a:t>
            </a:r>
            <a:r>
              <a:rPr lang="cs-CZ" dirty="0"/>
              <a:t> </a:t>
            </a:r>
            <a:endParaRPr lang="cs-CZ" dirty="0" smtClean="0"/>
          </a:p>
          <a:p>
            <a:pPr lvl="1"/>
            <a:r>
              <a:rPr lang="cs-CZ" dirty="0"/>
              <a:t>M</a:t>
            </a:r>
            <a:r>
              <a:rPr lang="cs-CZ" dirty="0" smtClean="0"/>
              <a:t>ožnosti zarovnání: </a:t>
            </a:r>
            <a:r>
              <a:rPr lang="cs-CZ" dirty="0"/>
              <a:t>na střed, vlevo, vpravo a rozmístit. </a:t>
            </a:r>
            <a:endParaRPr lang="cs-CZ" dirty="0" smtClean="0"/>
          </a:p>
          <a:p>
            <a:pPr lvl="1"/>
            <a:r>
              <a:rPr lang="cs-CZ" dirty="0" smtClean="0"/>
              <a:t>Vlastnost </a:t>
            </a:r>
            <a:r>
              <a:rPr lang="cs-CZ" dirty="0"/>
              <a:t>dostupná téměř u všech datových typů kromě přílohy a průvodce vyhledáváním. </a:t>
            </a:r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175518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cs-CZ" dirty="0" smtClean="0"/>
              <a:t>Děkuji za pozornost.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50456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Obsah: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Vytváření tabulek</a:t>
            </a:r>
          </a:p>
          <a:p>
            <a:r>
              <a:rPr lang="cs-CZ" dirty="0" smtClean="0"/>
              <a:t>Zobrazení tabulek</a:t>
            </a:r>
          </a:p>
          <a:p>
            <a:r>
              <a:rPr lang="cs-CZ" dirty="0" smtClean="0"/>
              <a:t>Datové typy a jejich vlastnosti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25303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Vytváření tabulek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Záložka Vytvoření -&gt; Tabulky -&gt; Tabulka nebo Návrh </a:t>
            </a:r>
            <a:r>
              <a:rPr lang="cs-CZ" dirty="0" smtClean="0"/>
              <a:t>tabulky.</a:t>
            </a:r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r>
              <a:rPr lang="cs-CZ" dirty="0" smtClean="0"/>
              <a:t>Tabulky lze vytvořit také pomocí importu dat.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140" y="2210987"/>
            <a:ext cx="10058400" cy="1127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97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Zobrazení tabulek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500" b="1" dirty="0" smtClean="0"/>
              <a:t>Návrhové zobrazení</a:t>
            </a:r>
          </a:p>
          <a:p>
            <a:pPr lvl="1"/>
            <a:r>
              <a:rPr lang="cs-CZ" sz="2000" dirty="0"/>
              <a:t>U</a:t>
            </a:r>
            <a:r>
              <a:rPr lang="cs-CZ" sz="2000" dirty="0" smtClean="0"/>
              <a:t>možňuje </a:t>
            </a:r>
            <a:r>
              <a:rPr lang="cs-CZ" sz="2000" dirty="0"/>
              <a:t>měnit strukturu </a:t>
            </a:r>
            <a:r>
              <a:rPr lang="cs-CZ" sz="2000" dirty="0" smtClean="0"/>
              <a:t>tabulky.</a:t>
            </a:r>
          </a:p>
          <a:p>
            <a:endParaRPr lang="cs-CZ" dirty="0"/>
          </a:p>
          <a:p>
            <a:pPr lvl="1"/>
            <a:endParaRPr lang="cs-CZ" dirty="0" smtClean="0"/>
          </a:p>
          <a:p>
            <a:pPr lvl="1"/>
            <a:endParaRPr lang="cs-CZ" dirty="0" smtClean="0"/>
          </a:p>
          <a:p>
            <a:r>
              <a:rPr lang="cs-CZ" sz="2500" b="1" dirty="0" smtClean="0"/>
              <a:t>Zobrazení datový list</a:t>
            </a:r>
            <a:endParaRPr lang="cs-CZ" sz="2500" b="1" dirty="0"/>
          </a:p>
          <a:p>
            <a:pPr lvl="1"/>
            <a:r>
              <a:rPr lang="cs-CZ" sz="2000" dirty="0"/>
              <a:t>U</a:t>
            </a:r>
            <a:r>
              <a:rPr lang="cs-CZ" sz="2000" dirty="0" smtClean="0"/>
              <a:t>možňuje </a:t>
            </a:r>
            <a:r>
              <a:rPr lang="cs-CZ" sz="2000" dirty="0"/>
              <a:t>práci s konkrétními daty. </a:t>
            </a:r>
            <a:endParaRPr lang="cs-CZ" sz="2000" dirty="0" smtClean="0"/>
          </a:p>
          <a:p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002" y="2261925"/>
            <a:ext cx="4321996" cy="1635518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3228" y="4344581"/>
            <a:ext cx="3705544" cy="1888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816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Datové typy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b="1" dirty="0" smtClean="0"/>
              <a:t>Krátký </a:t>
            </a:r>
            <a:r>
              <a:rPr lang="cs-CZ" b="1" dirty="0"/>
              <a:t>text</a:t>
            </a:r>
            <a:r>
              <a:rPr lang="cs-CZ" dirty="0"/>
              <a:t> </a:t>
            </a:r>
            <a:endParaRPr lang="cs-CZ" dirty="0" smtClean="0"/>
          </a:p>
          <a:p>
            <a:pPr lvl="1"/>
            <a:r>
              <a:rPr lang="cs-CZ" dirty="0"/>
              <a:t>U</a:t>
            </a:r>
            <a:r>
              <a:rPr lang="cs-CZ" dirty="0" smtClean="0"/>
              <a:t>niverzální </a:t>
            </a:r>
            <a:r>
              <a:rPr lang="cs-CZ" dirty="0"/>
              <a:t>typ, který lze použít na všechny typy dat. </a:t>
            </a:r>
            <a:endParaRPr lang="cs-CZ" dirty="0" smtClean="0"/>
          </a:p>
          <a:p>
            <a:pPr lvl="1"/>
            <a:r>
              <a:rPr lang="cs-CZ" dirty="0" smtClean="0"/>
              <a:t>Lze </a:t>
            </a:r>
            <a:r>
              <a:rPr lang="cs-CZ" dirty="0"/>
              <a:t>vkládat téměř vše (písmena, číslice, speciální znaky) mimo </a:t>
            </a:r>
            <a:r>
              <a:rPr lang="cs-CZ" dirty="0" smtClean="0"/>
              <a:t>obrázků.</a:t>
            </a:r>
          </a:p>
          <a:p>
            <a:pPr lvl="1"/>
            <a:r>
              <a:rPr lang="cs-CZ" dirty="0" smtClean="0"/>
              <a:t>Maximální délka 255 znaků.</a:t>
            </a:r>
          </a:p>
          <a:p>
            <a:r>
              <a:rPr lang="cs-CZ" b="1" dirty="0" smtClean="0"/>
              <a:t>Dlouhý </a:t>
            </a:r>
            <a:r>
              <a:rPr lang="cs-CZ" b="1" dirty="0"/>
              <a:t>text</a:t>
            </a:r>
            <a:r>
              <a:rPr lang="cs-CZ" dirty="0"/>
              <a:t> </a:t>
            </a:r>
            <a:endParaRPr lang="cs-CZ" dirty="0" smtClean="0"/>
          </a:p>
          <a:p>
            <a:pPr lvl="1"/>
            <a:r>
              <a:rPr lang="cs-CZ" dirty="0"/>
              <a:t>P</a:t>
            </a:r>
            <a:r>
              <a:rPr lang="cs-CZ" dirty="0" smtClean="0"/>
              <a:t>oužití u </a:t>
            </a:r>
            <a:r>
              <a:rPr lang="cs-CZ" dirty="0"/>
              <a:t>polí, kde nestačí 255 znaků. </a:t>
            </a:r>
            <a:endParaRPr lang="cs-CZ" dirty="0" smtClean="0"/>
          </a:p>
          <a:p>
            <a:pPr lvl="1"/>
            <a:r>
              <a:rPr lang="cs-CZ" dirty="0" smtClean="0"/>
              <a:t>Obvykle </a:t>
            </a:r>
            <a:r>
              <a:rPr lang="cs-CZ" dirty="0"/>
              <a:t>se používá pro psaní poznámek. </a:t>
            </a:r>
            <a:endParaRPr lang="cs-CZ" dirty="0" smtClean="0"/>
          </a:p>
          <a:p>
            <a:r>
              <a:rPr lang="cs-CZ" b="1" dirty="0" smtClean="0"/>
              <a:t>Číslo</a:t>
            </a:r>
            <a:r>
              <a:rPr lang="cs-CZ" dirty="0" smtClean="0"/>
              <a:t> </a:t>
            </a:r>
          </a:p>
          <a:p>
            <a:pPr lvl="1"/>
            <a:r>
              <a:rPr lang="cs-CZ" dirty="0" smtClean="0"/>
              <a:t>Lze ukládat čísla</a:t>
            </a:r>
            <a:r>
              <a:rPr lang="cs-CZ" dirty="0"/>
              <a:t>, která jsou určena k matematickým </a:t>
            </a:r>
            <a:r>
              <a:rPr lang="cs-CZ" dirty="0" smtClean="0"/>
              <a:t>výpočtům.</a:t>
            </a:r>
          </a:p>
          <a:p>
            <a:r>
              <a:rPr lang="cs-CZ" b="1" dirty="0" smtClean="0"/>
              <a:t>Datum </a:t>
            </a:r>
            <a:r>
              <a:rPr lang="cs-CZ" b="1" dirty="0"/>
              <a:t>a čas </a:t>
            </a:r>
            <a:endParaRPr lang="cs-CZ" b="1" dirty="0" smtClean="0"/>
          </a:p>
          <a:p>
            <a:pPr lvl="1"/>
            <a:r>
              <a:rPr lang="cs-CZ" dirty="0"/>
              <a:t>P</a:t>
            </a:r>
            <a:r>
              <a:rPr lang="cs-CZ" dirty="0" smtClean="0"/>
              <a:t>omocí </a:t>
            </a:r>
            <a:r>
              <a:rPr lang="cs-CZ" dirty="0"/>
              <a:t>něj lze ukládat datum a čas ve zvoleném formátu. </a:t>
            </a:r>
            <a:endParaRPr lang="cs-CZ" dirty="0" smtClean="0"/>
          </a:p>
          <a:p>
            <a:r>
              <a:rPr lang="cs-CZ" b="1" dirty="0"/>
              <a:t>Měna</a:t>
            </a:r>
            <a:r>
              <a:rPr lang="cs-CZ" dirty="0"/>
              <a:t> </a:t>
            </a:r>
          </a:p>
          <a:p>
            <a:pPr lvl="1"/>
            <a:r>
              <a:rPr lang="cs-CZ" dirty="0"/>
              <a:t>Automatické doplnění jednotky, která je definovaná ve vlastnosti Formát. </a:t>
            </a:r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3504048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Datové typy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cs-CZ" b="1" dirty="0" smtClean="0"/>
              <a:t>Automatické </a:t>
            </a:r>
            <a:r>
              <a:rPr lang="cs-CZ" b="1" dirty="0"/>
              <a:t>číslo </a:t>
            </a:r>
            <a:endParaRPr lang="cs-CZ" b="1" dirty="0" smtClean="0"/>
          </a:p>
          <a:p>
            <a:pPr lvl="1"/>
            <a:r>
              <a:rPr lang="cs-CZ" dirty="0" smtClean="0"/>
              <a:t>Číslo</a:t>
            </a:r>
            <a:r>
              <a:rPr lang="cs-CZ" dirty="0"/>
              <a:t>, které Access automaticky doplňuje při přidání nového údaje do tabulky. </a:t>
            </a:r>
            <a:endParaRPr lang="cs-CZ" dirty="0" smtClean="0"/>
          </a:p>
          <a:p>
            <a:r>
              <a:rPr lang="cs-CZ" b="1" dirty="0" smtClean="0"/>
              <a:t>Ano/Ne </a:t>
            </a:r>
          </a:p>
          <a:p>
            <a:pPr lvl="1"/>
            <a:r>
              <a:rPr lang="cs-CZ" dirty="0" smtClean="0"/>
              <a:t>Vhodné </a:t>
            </a:r>
            <a:r>
              <a:rPr lang="cs-CZ" dirty="0"/>
              <a:t>použít tam, kde lze vybírat pouze mezi dvěma </a:t>
            </a:r>
            <a:r>
              <a:rPr lang="cs-CZ" dirty="0" smtClean="0"/>
              <a:t>možnostmi.</a:t>
            </a:r>
          </a:p>
          <a:p>
            <a:r>
              <a:rPr lang="cs-CZ" b="1" dirty="0" smtClean="0"/>
              <a:t>Objekt </a:t>
            </a:r>
            <a:r>
              <a:rPr lang="cs-CZ" b="1" dirty="0"/>
              <a:t>OLE</a:t>
            </a:r>
            <a:r>
              <a:rPr lang="cs-CZ" dirty="0"/>
              <a:t> </a:t>
            </a:r>
            <a:endParaRPr lang="cs-CZ" dirty="0" smtClean="0"/>
          </a:p>
          <a:p>
            <a:pPr lvl="1"/>
            <a:r>
              <a:rPr lang="cs-CZ" dirty="0" smtClean="0"/>
              <a:t>Umožňuje </a:t>
            </a:r>
            <a:r>
              <a:rPr lang="cs-CZ" dirty="0"/>
              <a:t>vložit pouze obrázky</a:t>
            </a:r>
            <a:r>
              <a:rPr lang="cs-CZ" dirty="0" smtClean="0"/>
              <a:t>.</a:t>
            </a:r>
          </a:p>
          <a:p>
            <a:r>
              <a:rPr lang="cs-CZ" b="1" dirty="0" smtClean="0"/>
              <a:t>Hypertextový </a:t>
            </a:r>
            <a:r>
              <a:rPr lang="cs-CZ" b="1" dirty="0"/>
              <a:t>odkaz </a:t>
            </a:r>
            <a:endParaRPr lang="cs-CZ" b="1" dirty="0" smtClean="0"/>
          </a:p>
          <a:p>
            <a:pPr lvl="1"/>
            <a:r>
              <a:rPr lang="cs-CZ" dirty="0" smtClean="0"/>
              <a:t>Umožňuje </a:t>
            </a:r>
            <a:r>
              <a:rPr lang="cs-CZ" dirty="0"/>
              <a:t>vkládat www stránky, emaily a URL cesty. </a:t>
            </a:r>
            <a:endParaRPr lang="cs-CZ" dirty="0" smtClean="0"/>
          </a:p>
          <a:p>
            <a:r>
              <a:rPr lang="cs-CZ" b="1" dirty="0" smtClean="0"/>
              <a:t>Příloha </a:t>
            </a:r>
          </a:p>
          <a:p>
            <a:pPr lvl="1"/>
            <a:r>
              <a:rPr lang="cs-CZ" dirty="0" smtClean="0"/>
              <a:t>Do </a:t>
            </a:r>
            <a:r>
              <a:rPr lang="cs-CZ" dirty="0"/>
              <a:t>takového pole lze ukládat např. obrázky, dokumenty, grafy.</a:t>
            </a:r>
            <a:r>
              <a:rPr lang="cs-CZ" b="1" dirty="0"/>
              <a:t> </a:t>
            </a:r>
            <a:endParaRPr lang="cs-CZ" b="1" dirty="0" smtClean="0"/>
          </a:p>
          <a:p>
            <a:r>
              <a:rPr lang="cs-CZ" b="1" dirty="0" smtClean="0"/>
              <a:t>Průvodce </a:t>
            </a:r>
            <a:r>
              <a:rPr lang="cs-CZ" b="1" dirty="0"/>
              <a:t>vyhledáváním</a:t>
            </a:r>
            <a:r>
              <a:rPr lang="cs-CZ" dirty="0"/>
              <a:t> </a:t>
            </a:r>
            <a:endParaRPr lang="cs-CZ" dirty="0" smtClean="0"/>
          </a:p>
          <a:p>
            <a:pPr lvl="1"/>
            <a:r>
              <a:rPr lang="cs-CZ" dirty="0"/>
              <a:t>D</a:t>
            </a:r>
            <a:r>
              <a:rPr lang="cs-CZ" dirty="0" smtClean="0"/>
              <a:t>atový </a:t>
            </a:r>
            <a:r>
              <a:rPr lang="cs-CZ" dirty="0"/>
              <a:t>typ, který vytvoří seznam, ze kterého si lze vybrat určité hodnoty. </a:t>
            </a:r>
          </a:p>
        </p:txBody>
      </p:sp>
    </p:spTree>
    <p:extLst>
      <p:ext uri="{BB962C8B-B14F-4D97-AF65-F5344CB8AC3E}">
        <p14:creationId xmlns:p14="http://schemas.microsoft.com/office/powerpoint/2010/main" val="3555266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Vlastnosti datových typů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cs-CZ" b="1" dirty="0"/>
              <a:t>Velikost pole</a:t>
            </a:r>
            <a:r>
              <a:rPr lang="cs-CZ" dirty="0"/>
              <a:t> </a:t>
            </a:r>
            <a:endParaRPr lang="cs-CZ" dirty="0" smtClean="0"/>
          </a:p>
          <a:p>
            <a:pPr lvl="1"/>
            <a:r>
              <a:rPr lang="cs-CZ" dirty="0"/>
              <a:t>U</a:t>
            </a:r>
            <a:r>
              <a:rPr lang="cs-CZ" dirty="0" smtClean="0"/>
              <a:t>rčuje</a:t>
            </a:r>
            <a:r>
              <a:rPr lang="cs-CZ" b="1" dirty="0" smtClean="0"/>
              <a:t> </a:t>
            </a:r>
            <a:r>
              <a:rPr lang="cs-CZ" dirty="0"/>
              <a:t>počet znaků, které lze do pole maximálně zapsat. </a:t>
            </a:r>
            <a:endParaRPr lang="cs-CZ" dirty="0" smtClean="0"/>
          </a:p>
          <a:p>
            <a:pPr lvl="1"/>
            <a:r>
              <a:rPr lang="cs-CZ" dirty="0" smtClean="0"/>
              <a:t>U datových </a:t>
            </a:r>
            <a:r>
              <a:rPr lang="cs-CZ" dirty="0"/>
              <a:t>typů: krátký text, automatické číslo, číslo. </a:t>
            </a:r>
            <a:endParaRPr lang="cs-CZ" dirty="0" smtClean="0"/>
          </a:p>
          <a:p>
            <a:r>
              <a:rPr lang="cs-CZ" b="1" dirty="0" smtClean="0"/>
              <a:t>Formát</a:t>
            </a:r>
            <a:r>
              <a:rPr lang="cs-CZ" dirty="0" smtClean="0"/>
              <a:t> </a:t>
            </a:r>
          </a:p>
          <a:p>
            <a:pPr lvl="1"/>
            <a:r>
              <a:rPr lang="cs-CZ" dirty="0"/>
              <a:t>U</a:t>
            </a:r>
            <a:r>
              <a:rPr lang="cs-CZ" dirty="0" smtClean="0"/>
              <a:t>rčuje</a:t>
            </a:r>
            <a:r>
              <a:rPr lang="cs-CZ" dirty="0"/>
              <a:t>, jak budou data zobrazována. </a:t>
            </a:r>
            <a:endParaRPr lang="cs-CZ" dirty="0" smtClean="0"/>
          </a:p>
          <a:p>
            <a:pPr lvl="1"/>
            <a:r>
              <a:rPr lang="cs-CZ" dirty="0" smtClean="0"/>
              <a:t>Dostupné </a:t>
            </a:r>
            <a:r>
              <a:rPr lang="cs-CZ" dirty="0"/>
              <a:t>u datových typů: krátký text, dlouhý text, automatické číslo, číslo, datum a čas, ano/ne, měna, hypertextový odkaz, počítané. </a:t>
            </a:r>
            <a:endParaRPr lang="cs-CZ" dirty="0" smtClean="0"/>
          </a:p>
          <a:p>
            <a:pPr lvl="2"/>
            <a:r>
              <a:rPr lang="cs-CZ" dirty="0" smtClean="0"/>
              <a:t>U </a:t>
            </a:r>
            <a:r>
              <a:rPr lang="cs-CZ" dirty="0"/>
              <a:t>datového typu Automatické číslo a Číslo lze nastavit formáty: obecné číslo, procenta, vědecký aj. </a:t>
            </a:r>
            <a:endParaRPr lang="cs-CZ" dirty="0" smtClean="0"/>
          </a:p>
          <a:p>
            <a:pPr lvl="2"/>
            <a:r>
              <a:rPr lang="cs-CZ" dirty="0" smtClean="0"/>
              <a:t>U </a:t>
            </a:r>
            <a:r>
              <a:rPr lang="cs-CZ" dirty="0"/>
              <a:t>datového typu Ano/Ne lze vybrat z možností Pravda/Nepravda, </a:t>
            </a:r>
            <a:r>
              <a:rPr lang="cs-CZ" dirty="0" smtClean="0"/>
              <a:t>Ano/Ne, Zapnuto/Vypnuto</a:t>
            </a:r>
            <a:r>
              <a:rPr lang="cs-CZ" dirty="0"/>
              <a:t>. </a:t>
            </a:r>
            <a:endParaRPr lang="cs-CZ" dirty="0" smtClean="0"/>
          </a:p>
          <a:p>
            <a:r>
              <a:rPr lang="cs-CZ" b="1" dirty="0"/>
              <a:t>Formát textu </a:t>
            </a:r>
          </a:p>
          <a:p>
            <a:pPr lvl="1"/>
            <a:r>
              <a:rPr lang="cs-CZ" dirty="0"/>
              <a:t>P</a:t>
            </a:r>
            <a:r>
              <a:rPr lang="cs-CZ" dirty="0" smtClean="0"/>
              <a:t>okud </a:t>
            </a:r>
            <a:r>
              <a:rPr lang="cs-CZ" dirty="0"/>
              <a:t>do tohoto pole budeme ukládat pouze text, nastavíme jej na Prostý text. Pokud potřebujeme text uložit ve formátu HTML, zvolíme RTF. </a:t>
            </a:r>
          </a:p>
          <a:p>
            <a:pPr lvl="1"/>
            <a:r>
              <a:rPr lang="cs-CZ" dirty="0"/>
              <a:t>Vlastnost dostupná u datového typu Dlouhý text. </a:t>
            </a:r>
          </a:p>
          <a:p>
            <a:endParaRPr lang="cs-CZ" dirty="0" smtClean="0"/>
          </a:p>
          <a:p>
            <a:pPr marL="457200" lvl="1" indent="0">
              <a:buNone/>
            </a:pPr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67379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Vlastnosti datových typů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/>
              <a:t>Vstupní maska</a:t>
            </a:r>
            <a:r>
              <a:rPr lang="cs-CZ" dirty="0"/>
              <a:t> </a:t>
            </a:r>
            <a:endParaRPr lang="cs-CZ" dirty="0" smtClean="0"/>
          </a:p>
          <a:p>
            <a:pPr lvl="1"/>
            <a:r>
              <a:rPr lang="cs-CZ" dirty="0"/>
              <a:t>U</a:t>
            </a:r>
            <a:r>
              <a:rPr lang="cs-CZ" dirty="0" smtClean="0"/>
              <a:t>rčuje</a:t>
            </a:r>
            <a:r>
              <a:rPr lang="cs-CZ" dirty="0"/>
              <a:t>, jaké hodnoty lze do pole zadat a jakým způsobem budou uloženy v tabulce. Jednotlivé masky lze měnit. Nachází se u datových typů: krátký text, číslo, datum a čas, měna. </a:t>
            </a:r>
            <a:endParaRPr lang="cs-CZ" dirty="0" smtClean="0"/>
          </a:p>
          <a:p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75" y="2983501"/>
            <a:ext cx="489585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749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Vlastnosti datových typů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/>
              <a:t>Titulek</a:t>
            </a:r>
            <a:r>
              <a:rPr lang="cs-CZ" dirty="0"/>
              <a:t> </a:t>
            </a:r>
            <a:endParaRPr lang="cs-CZ" dirty="0" smtClean="0"/>
          </a:p>
          <a:p>
            <a:pPr lvl="1"/>
            <a:r>
              <a:rPr lang="cs-CZ" dirty="0" smtClean="0"/>
              <a:t>V</a:t>
            </a:r>
            <a:r>
              <a:rPr lang="cs-CZ" dirty="0"/>
              <a:t> Datovém zobrazení mění název sloupce, pokud titulek nevyplníme, název sloupce zůstává stejný jako v návrhovém zobrazení. </a:t>
            </a:r>
            <a:endParaRPr lang="cs-CZ" dirty="0" smtClean="0"/>
          </a:p>
          <a:p>
            <a:pPr lvl="1"/>
            <a:r>
              <a:rPr lang="cs-CZ" dirty="0" smtClean="0"/>
              <a:t>Dostupný </a:t>
            </a:r>
            <a:r>
              <a:rPr lang="cs-CZ" dirty="0"/>
              <a:t>u všech datových typů kromě průvodce vyhledáváním. </a:t>
            </a:r>
          </a:p>
          <a:p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83" y="3224947"/>
            <a:ext cx="4657725" cy="2257425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075" y="4221443"/>
            <a:ext cx="4657725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182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ablona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nova_sablona2" id="{79CBB75E-4C11-4548-8687-E8ABA7DC151C}" vid="{D15B5427-84EE-48BE-A86D-2DB196CDC63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sablona</Template>
  <TotalTime>252</TotalTime>
  <Words>489</Words>
  <Application>Microsoft Office PowerPoint</Application>
  <PresentationFormat>Vlastní</PresentationFormat>
  <Paragraphs>113</Paragraphs>
  <Slides>13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4" baseType="lpstr">
      <vt:lpstr>sablona</vt:lpstr>
      <vt:lpstr>Databázové systémy I.</vt:lpstr>
      <vt:lpstr>Obsah:</vt:lpstr>
      <vt:lpstr>Vytváření tabulek</vt:lpstr>
      <vt:lpstr>Zobrazení tabulek</vt:lpstr>
      <vt:lpstr>Datové typy</vt:lpstr>
      <vt:lpstr>Datové typy</vt:lpstr>
      <vt:lpstr>Vlastnosti datových typů</vt:lpstr>
      <vt:lpstr>Vlastnosti datových typů</vt:lpstr>
      <vt:lpstr>Vlastnosti datových typů</vt:lpstr>
      <vt:lpstr>Vlastnosti datových typů</vt:lpstr>
      <vt:lpstr>Vlastnosti datových typů</vt:lpstr>
      <vt:lpstr>Vlastnosti datových typů</vt:lpstr>
      <vt:lpstr>Děkuji za pozornost.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Lucie Habartová</dc:creator>
  <cp:lastModifiedBy>Lucie Habartová</cp:lastModifiedBy>
  <cp:revision>23</cp:revision>
  <dcterms:created xsi:type="dcterms:W3CDTF">2014-04-03T14:51:59Z</dcterms:created>
  <dcterms:modified xsi:type="dcterms:W3CDTF">2014-04-13T18:41:44Z</dcterms:modified>
</cp:coreProperties>
</file>