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65" r:id="rId3"/>
    <p:sldId id="257" r:id="rId4"/>
    <p:sldId id="266" r:id="rId5"/>
    <p:sldId id="280" r:id="rId6"/>
    <p:sldId id="267" r:id="rId7"/>
    <p:sldId id="258" r:id="rId8"/>
    <p:sldId id="268" r:id="rId9"/>
    <p:sldId id="259" r:id="rId10"/>
    <p:sldId id="269" r:id="rId11"/>
    <p:sldId id="270" r:id="rId12"/>
    <p:sldId id="260" r:id="rId13"/>
    <p:sldId id="271" r:id="rId14"/>
    <p:sldId id="261" r:id="rId15"/>
    <p:sldId id="273" r:id="rId16"/>
    <p:sldId id="274" r:id="rId17"/>
    <p:sldId id="275" r:id="rId18"/>
    <p:sldId id="276" r:id="rId19"/>
    <p:sldId id="272" r:id="rId20"/>
    <p:sldId id="277" r:id="rId21"/>
    <p:sldId id="278" r:id="rId22"/>
    <p:sldId id="262" r:id="rId23"/>
    <p:sldId id="281" r:id="rId24"/>
    <p:sldId id="279" r:id="rId25"/>
    <p:sldId id="264" r:id="rId26"/>
  </p:sldIdLst>
  <p:sldSz cx="12192000" cy="6858000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A00"/>
    <a:srgbClr val="FFFF65"/>
    <a:srgbClr val="FFFF00"/>
    <a:srgbClr val="D1F93D"/>
    <a:srgbClr val="FFCF37"/>
    <a:srgbClr val="DAF82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>
        <p:scale>
          <a:sx n="93" d="100"/>
          <a:sy n="93" d="100"/>
        </p:scale>
        <p:origin x="-72" y="-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912812"/>
          </a:xfrm>
          <a:ln>
            <a:noFill/>
          </a:ln>
          <a:effectLst>
            <a:softEdge rad="228600"/>
          </a:effectLst>
        </p:spPr>
        <p:txBody>
          <a:bodyPr bIns="216000" anchor="ctr"/>
          <a:lstStyle>
            <a:lvl1pPr marL="0" indent="0" algn="ctr">
              <a:buNone/>
              <a:defRPr sz="2400"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 smtClean="0"/>
              <a:t>Kliknutím lze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16.4.2014</a:t>
            </a:fld>
            <a:endParaRPr lang="cs-CZ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34026" y="1015435"/>
            <a:ext cx="10523948" cy="2342128"/>
          </a:xfrm>
          <a:ln>
            <a:noFill/>
          </a:ln>
          <a:effectLst>
            <a:reflection endPos="0" dist="50800" dir="5400000" sy="-100000" algn="bl" rotWithShape="0"/>
            <a:softEdge rad="635000"/>
          </a:effectLst>
        </p:spPr>
        <p:txBody>
          <a:bodyPr tIns="46800" anchor="ctr">
            <a:normAutofit/>
          </a:bodyPr>
          <a:lstStyle>
            <a:lvl1pPr algn="ctr">
              <a:defRPr sz="5000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12430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16.4.2014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958040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effectLst>
            <a:reflection endPos="0" dist="50800" dir="5400000" sy="-100000" algn="bl" rotWithShape="0"/>
            <a:softEdge rad="127000"/>
          </a:effectLst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16.4.2014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748535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16.4.2014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364369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16.4.2014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182810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effectLst>
            <a:reflection endPos="0" dist="50800" dir="5400000" sy="-100000" algn="bl" rotWithShape="0"/>
            <a:softEdge rad="406400"/>
          </a:effectLst>
        </p:spPr>
        <p:txBody>
          <a:bodyPr/>
          <a:lstStyle>
            <a:lvl1pPr>
              <a:defRPr>
                <a:effectLst/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42881" y="1208071"/>
            <a:ext cx="5972174" cy="5215185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43608" y="1196953"/>
            <a:ext cx="5972400" cy="5216400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16.4.2014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198097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16.4.2014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318967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16.4.2014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578528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16.4.2014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173516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16.4.2014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562267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16.4.2014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541893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14313" y="100013"/>
            <a:ext cx="11763384" cy="1371600"/>
          </a:xfrm>
          <a:prstGeom prst="rect">
            <a:avLst/>
          </a:prstGeom>
          <a:solidFill>
            <a:srgbClr val="FFCA00"/>
          </a:solidFill>
          <a:ln>
            <a:noFill/>
          </a:ln>
          <a:effectLst>
            <a:reflection endPos="0" dist="50800" dir="5400000" sy="-100000" algn="bl" rotWithShape="0"/>
            <a:softEdge rad="419100"/>
          </a:effectLst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dirty="0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4313" y="1314450"/>
            <a:ext cx="11763374" cy="4919485"/>
          </a:xfrm>
          <a:prstGeom prst="rect">
            <a:avLst/>
          </a:prstGeom>
          <a:solidFill>
            <a:srgbClr val="FFCA00"/>
          </a:solidFill>
          <a:effectLst>
            <a:softEdge rad="203200"/>
          </a:effectLst>
        </p:spPr>
        <p:txBody>
          <a:bodyPr vert="horz" lIns="288000" tIns="252000" rIns="91440" bIns="45720" rtlCol="0">
            <a:normAutofit/>
          </a:bodyPr>
          <a:lstStyle/>
          <a:p>
            <a:pPr lvl="0"/>
            <a:r>
              <a:rPr lang="cs-CZ" dirty="0" smtClean="0"/>
              <a:t>Kliknutím lze upravit styly předlohy textu.</a:t>
            </a:r>
          </a:p>
          <a:p>
            <a:pPr lvl="1"/>
            <a:r>
              <a:rPr lang="cs-CZ" dirty="0" smtClean="0"/>
              <a:t>Druhá úroveň</a:t>
            </a:r>
          </a:p>
          <a:p>
            <a:pPr lvl="2"/>
            <a:r>
              <a:rPr lang="cs-CZ" dirty="0" smtClean="0"/>
              <a:t>Třetí úroveň</a:t>
            </a:r>
          </a:p>
          <a:p>
            <a:pPr lvl="3"/>
            <a:r>
              <a:rPr lang="cs-CZ" dirty="0" smtClean="0"/>
              <a:t>Čtvrtá úroveň</a:t>
            </a:r>
          </a:p>
          <a:p>
            <a:pPr lvl="4"/>
            <a:r>
              <a:rPr lang="cs-CZ" dirty="0" smtClean="0"/>
              <a:t>Pátá úroveň</a:t>
            </a:r>
            <a:endParaRPr lang="en-US" dirty="0"/>
          </a:p>
        </p:txBody>
      </p:sp>
      <p:pic>
        <p:nvPicPr>
          <p:cNvPr id="7" name="Obrázek 6"/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78" t="20600" r="7678" b="16076"/>
          <a:stretch/>
        </p:blipFill>
        <p:spPr>
          <a:xfrm>
            <a:off x="4486276" y="6262498"/>
            <a:ext cx="3215274" cy="56469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4026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+mj-lt"/>
              </a:defRPr>
            </a:lvl1pPr>
          </a:lstStyle>
          <a:p>
            <a:fld id="{319ADD07-C79A-4A39-826A-891FF6A4B7C0}" type="datetimeFigureOut">
              <a:rPr lang="cs-CZ" smtClean="0"/>
              <a:pPr/>
              <a:t>16.4.2014</a:t>
            </a:fld>
            <a:endParaRPr lang="cs-CZ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228600" indent="-228600" algn="r">
              <a:buFont typeface="+mj-lt"/>
              <a:buAutoNum type="arabicPeriod"/>
              <a:defRPr sz="1200">
                <a:solidFill>
                  <a:schemeClr val="tx1">
                    <a:tint val="75000"/>
                  </a:schemeClr>
                </a:solidFill>
                <a:latin typeface="+mj-lt"/>
              </a:defRPr>
            </a:lvl1pPr>
          </a:lstStyle>
          <a:p>
            <a:fld id="{95717830-BDFA-4A48-9DE2-13162A807B15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3350006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»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»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»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»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Databázové systémy I.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 dirty="0" smtClean="0"/>
              <a:t>Přednáška 8: Formuláře a jejich formátování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77527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Vytváření formulářů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cs-CZ" b="1" dirty="0"/>
              <a:t>Vytváření automatických formulářů</a:t>
            </a:r>
          </a:p>
          <a:p>
            <a:r>
              <a:rPr lang="cs-CZ" sz="2200" b="1" dirty="0"/>
              <a:t>Rozdělený formulář </a:t>
            </a:r>
            <a:r>
              <a:rPr lang="cs-CZ" sz="2200" dirty="0" smtClean="0"/>
              <a:t>:Typ </a:t>
            </a:r>
            <a:r>
              <a:rPr lang="cs-CZ" sz="2200" dirty="0"/>
              <a:t>formuláře, který je po vytvoření rozdělen na dvě části. V horní části formulář zobrazuje informace o jednom záznamu, ve spodní části je umístěn datový list, který obsahuje všechny záznamy</a:t>
            </a:r>
            <a:r>
              <a:rPr lang="cs-CZ" sz="2200" dirty="0" smtClean="0"/>
              <a:t>.</a:t>
            </a:r>
          </a:p>
          <a:p>
            <a:pPr lvl="1"/>
            <a:r>
              <a:rPr lang="cs-CZ" sz="1800" dirty="0" smtClean="0"/>
              <a:t>Vytvoření:</a:t>
            </a:r>
          </a:p>
          <a:p>
            <a:pPr lvl="2"/>
            <a:r>
              <a:rPr lang="cs-CZ" sz="1500" dirty="0" smtClean="0"/>
              <a:t>Označíme tabulku -&gt; Záložka Vytvoření -&gt; Formuláře -&gt; Další formuláře -&gt; Rozdělený formulář. </a:t>
            </a:r>
          </a:p>
          <a:p>
            <a:pPr lvl="1"/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0747" y="3795617"/>
            <a:ext cx="5390506" cy="20612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2198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Vytváření formulářů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Rozdělený formulář:</a:t>
            </a:r>
          </a:p>
          <a:p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9075" y="1630428"/>
            <a:ext cx="4133850" cy="4295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989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Vytváření formulářů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cs-CZ" b="1" dirty="0"/>
              <a:t>Vytváření automatických formulářů</a:t>
            </a:r>
          </a:p>
          <a:p>
            <a:r>
              <a:rPr lang="cs-CZ" sz="2500" b="1" dirty="0" smtClean="0"/>
              <a:t>Formulář </a:t>
            </a:r>
            <a:r>
              <a:rPr lang="cs-CZ" sz="2500" b="1" dirty="0"/>
              <a:t>Více </a:t>
            </a:r>
            <a:r>
              <a:rPr lang="cs-CZ" sz="2500" b="1" dirty="0" smtClean="0"/>
              <a:t>položek:</a:t>
            </a:r>
          </a:p>
          <a:p>
            <a:pPr lvl="1"/>
            <a:r>
              <a:rPr lang="cs-CZ" sz="1900" dirty="0" smtClean="0"/>
              <a:t>Umožňuje </a:t>
            </a:r>
            <a:r>
              <a:rPr lang="cs-CZ" sz="1900" dirty="0"/>
              <a:t>zobrazování více položek najednou. </a:t>
            </a:r>
            <a:endParaRPr lang="cs-CZ" sz="1900" dirty="0" smtClean="0"/>
          </a:p>
          <a:p>
            <a:pPr lvl="1"/>
            <a:r>
              <a:rPr lang="cs-CZ" sz="1900" dirty="0" smtClean="0"/>
              <a:t>Označíme tabulku -&gt; Záložka Vytvoření -&gt; Formuláře -&gt; Další formuláře -&gt; Více položek.</a:t>
            </a:r>
          </a:p>
          <a:p>
            <a:pPr lvl="1"/>
            <a:r>
              <a:rPr lang="cs-CZ" sz="1900" dirty="0" smtClean="0"/>
              <a:t>Výsledek:</a:t>
            </a:r>
          </a:p>
          <a:p>
            <a:pPr lvl="1"/>
            <a:endParaRPr lang="cs-CZ" dirty="0"/>
          </a:p>
          <a:p>
            <a:endParaRPr lang="cs-CZ" dirty="0" smtClean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9389" y="3076069"/>
            <a:ext cx="3993222" cy="3089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7933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Vytváření formulářů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b="1" dirty="0"/>
              <a:t>Vytváření automatických formulářů</a:t>
            </a:r>
          </a:p>
          <a:p>
            <a:r>
              <a:rPr lang="cs-CZ" b="1" dirty="0"/>
              <a:t>Formulář datový list </a:t>
            </a:r>
            <a:endParaRPr lang="cs-CZ" b="1" dirty="0" smtClean="0"/>
          </a:p>
          <a:p>
            <a:pPr lvl="1"/>
            <a:r>
              <a:rPr lang="cs-CZ" dirty="0" smtClean="0"/>
              <a:t>Umožňuje </a:t>
            </a:r>
            <a:r>
              <a:rPr lang="cs-CZ" dirty="0"/>
              <a:t>zobrazit záznamy ve formě datového listu. Zobrazení je tedy stejné, jako když otevřeme tabulku v zobrazení Datového listu. </a:t>
            </a:r>
            <a:endParaRPr lang="cs-CZ" dirty="0" smtClean="0"/>
          </a:p>
          <a:p>
            <a:pPr lvl="1"/>
            <a:r>
              <a:rPr lang="cs-CZ" dirty="0" smtClean="0"/>
              <a:t>Označíme tabulku -&gt; Záložka Vytvoření -&gt; Formuláře -&gt; Další formuláře -&gt; Datový list. </a:t>
            </a:r>
          </a:p>
          <a:p>
            <a:pPr lvl="1"/>
            <a:r>
              <a:rPr lang="cs-CZ" dirty="0" smtClean="0"/>
              <a:t>Výsledek:</a:t>
            </a:r>
          </a:p>
          <a:p>
            <a:pPr lvl="1"/>
            <a:endParaRPr lang="cs-CZ" dirty="0"/>
          </a:p>
          <a:p>
            <a:endParaRPr lang="cs-CZ" dirty="0"/>
          </a:p>
          <a:p>
            <a:r>
              <a:rPr lang="cs-CZ" dirty="0"/>
              <a:t>Po přepnutí vytvořených formulářů do Návrhového zobrazení lze provádět úpravy. </a:t>
            </a:r>
          </a:p>
          <a:p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9807" y="3840645"/>
            <a:ext cx="3212386" cy="1457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142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Vytváření formulářů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lvl="0" indent="0">
              <a:buNone/>
            </a:pPr>
            <a:r>
              <a:rPr lang="cs-CZ" sz="2600" b="1" dirty="0"/>
              <a:t>Vytváření ostatních formulářů</a:t>
            </a:r>
            <a:endParaRPr lang="cs-CZ" sz="2600" dirty="0"/>
          </a:p>
          <a:p>
            <a:r>
              <a:rPr lang="cs-CZ" sz="2500" dirty="0" smtClean="0"/>
              <a:t>Vytváření formuláře pomocí průvodce:</a:t>
            </a:r>
          </a:p>
          <a:p>
            <a:pPr lvl="1"/>
            <a:r>
              <a:rPr lang="cs-CZ" sz="1800" dirty="0" smtClean="0"/>
              <a:t>Záložka Vytvoření -&gt; Formuláře -&gt; Průvodce formulářem.</a:t>
            </a:r>
          </a:p>
          <a:p>
            <a:pPr lvl="1"/>
            <a:endParaRPr lang="cs-CZ" sz="1500" dirty="0" smtClean="0"/>
          </a:p>
          <a:p>
            <a:pPr lvl="1"/>
            <a:endParaRPr lang="cs-CZ" sz="1500" dirty="0"/>
          </a:p>
          <a:p>
            <a:pPr lvl="1"/>
            <a:endParaRPr lang="cs-CZ" sz="1800" dirty="0" smtClean="0"/>
          </a:p>
          <a:p>
            <a:pPr lvl="1"/>
            <a:r>
              <a:rPr lang="cs-CZ" sz="1800" dirty="0" smtClean="0"/>
              <a:t>Výběr polí, která mají být zobrazena na formuláři -&gt; Další. </a:t>
            </a:r>
          </a:p>
          <a:p>
            <a:pPr lvl="1"/>
            <a:endParaRPr lang="cs-CZ" dirty="0" smtClean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0760" y="2738680"/>
            <a:ext cx="3890480" cy="866940"/>
          </a:xfrm>
          <a:prstGeom prst="rect">
            <a:avLst/>
          </a:prstGeom>
        </p:spPr>
      </p:pic>
      <p:pic>
        <p:nvPicPr>
          <p:cNvPr id="5" name="Obrázek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3775" y="3874750"/>
            <a:ext cx="3664450" cy="2293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5544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Vytváření formulářů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cs-CZ" sz="2200" dirty="0"/>
              <a:t>Výběr způsobu prohlížení dat (krok je vynechán, pokud vybíráme data z jedné tabulky)</a:t>
            </a:r>
          </a:p>
          <a:p>
            <a:pPr lvl="2"/>
            <a:r>
              <a:rPr lang="cs-CZ" dirty="0"/>
              <a:t>Formulář s </a:t>
            </a:r>
            <a:r>
              <a:rPr lang="cs-CZ" dirty="0" err="1"/>
              <a:t>podformulářem</a:t>
            </a:r>
            <a:r>
              <a:rPr lang="cs-CZ" dirty="0"/>
              <a:t> -&gt; rozložení tabulkové nebo datový list -&gt; Název formuláře a </a:t>
            </a:r>
            <a:r>
              <a:rPr lang="cs-CZ" dirty="0" err="1"/>
              <a:t>podformuláře</a:t>
            </a:r>
            <a:r>
              <a:rPr lang="cs-CZ" dirty="0"/>
              <a:t>.</a:t>
            </a:r>
          </a:p>
          <a:p>
            <a:pPr lvl="2"/>
            <a:endParaRPr lang="cs-CZ" dirty="0"/>
          </a:p>
          <a:p>
            <a:pPr lvl="2"/>
            <a:endParaRPr lang="cs-CZ" dirty="0"/>
          </a:p>
          <a:p>
            <a:endParaRPr lang="cs-CZ" dirty="0"/>
          </a:p>
        </p:txBody>
      </p:sp>
      <p:pic>
        <p:nvPicPr>
          <p:cNvPr id="6" name="Obrázek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8519" y="2831441"/>
            <a:ext cx="4733030" cy="2982794"/>
          </a:xfrm>
          <a:prstGeom prst="rect">
            <a:avLst/>
          </a:prstGeom>
        </p:spPr>
      </p:pic>
      <p:pic>
        <p:nvPicPr>
          <p:cNvPr id="7" name="Obrázek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5590" y="2825922"/>
            <a:ext cx="4815080" cy="2993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8880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Vytváření formulářů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914400" lvl="2" indent="0">
              <a:buNone/>
            </a:pPr>
            <a:endParaRPr lang="cs-CZ" dirty="0"/>
          </a:p>
          <a:p>
            <a:pPr lvl="2"/>
            <a:endParaRPr lang="cs-CZ" dirty="0"/>
          </a:p>
          <a:p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6325" y="2184855"/>
            <a:ext cx="4979610" cy="3104730"/>
          </a:xfrm>
          <a:prstGeom prst="rect">
            <a:avLst/>
          </a:prstGeom>
        </p:spPr>
      </p:pic>
      <p:pic>
        <p:nvPicPr>
          <p:cNvPr id="5" name="Obrázek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5579" y="2059368"/>
            <a:ext cx="4917842" cy="3355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9982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Vytváření formulářů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685800" lvl="3">
              <a:spcBef>
                <a:spcPts val="1000"/>
              </a:spcBef>
            </a:pPr>
            <a:r>
              <a:rPr lang="cs-CZ" dirty="0"/>
              <a:t>Propojené formuláře</a:t>
            </a:r>
            <a:r>
              <a:rPr lang="cs-CZ" dirty="0" smtClean="0"/>
              <a:t>.</a:t>
            </a:r>
          </a:p>
          <a:p>
            <a:pPr marL="685800" lvl="3">
              <a:spcBef>
                <a:spcPts val="1000"/>
              </a:spcBef>
            </a:pPr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6879" y="2072803"/>
            <a:ext cx="4917954" cy="3082258"/>
          </a:xfrm>
          <a:prstGeom prst="rect">
            <a:avLst/>
          </a:prstGeom>
        </p:spPr>
      </p:pic>
      <p:pic>
        <p:nvPicPr>
          <p:cNvPr id="5" name="Obrázek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3865" y="2072803"/>
            <a:ext cx="4940174" cy="3082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7578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Vytváření formulářů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Výsledek:</a:t>
            </a:r>
          </a:p>
          <a:p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3737" y="2065540"/>
            <a:ext cx="5724525" cy="1905000"/>
          </a:xfrm>
          <a:prstGeom prst="rect">
            <a:avLst/>
          </a:prstGeom>
        </p:spPr>
      </p:pic>
      <p:pic>
        <p:nvPicPr>
          <p:cNvPr id="5" name="Obrázek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3787" y="4315659"/>
            <a:ext cx="4924425" cy="1123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6787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Vytváření formulářů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cs-CZ" b="1" dirty="0" smtClean="0"/>
              <a:t>Vytváření ostatních formulářů</a:t>
            </a:r>
          </a:p>
          <a:p>
            <a:r>
              <a:rPr lang="cs-CZ" b="1" dirty="0"/>
              <a:t>Prázdný formulář </a:t>
            </a:r>
            <a:endParaRPr lang="cs-CZ" b="1" dirty="0" smtClean="0"/>
          </a:p>
          <a:p>
            <a:pPr lvl="1"/>
            <a:r>
              <a:rPr lang="cs-CZ" dirty="0" smtClean="0"/>
              <a:t>Záložka Vytvoření -&gt; Formuláře -&gt; Prázdný formulář: otevřen v Zobrazení rozložení.</a:t>
            </a:r>
          </a:p>
          <a:p>
            <a:pPr lvl="1"/>
            <a:r>
              <a:rPr lang="cs-CZ" dirty="0" smtClean="0"/>
              <a:t>Záložka Vytvoření -&gt; Formuláře -&gt; Návrh formuláře: otevřen v Návrhovém zobrazení.</a:t>
            </a:r>
          </a:p>
          <a:p>
            <a:pPr lvl="1"/>
            <a:endParaRPr lang="cs-CZ" dirty="0" smtClean="0"/>
          </a:p>
          <a:p>
            <a:pPr marL="0" indent="0">
              <a:buNone/>
            </a:pPr>
            <a:r>
              <a:rPr lang="cs-CZ" dirty="0" smtClean="0"/>
              <a:t>Takto </a:t>
            </a:r>
            <a:r>
              <a:rPr lang="cs-CZ" dirty="0"/>
              <a:t>vytvořené formuláře </a:t>
            </a:r>
            <a:r>
              <a:rPr lang="cs-CZ" dirty="0" smtClean="0"/>
              <a:t>neobsahují formátování </a:t>
            </a:r>
            <a:r>
              <a:rPr lang="cs-CZ" dirty="0"/>
              <a:t>ani ovládací prvky. </a:t>
            </a:r>
          </a:p>
        </p:txBody>
      </p:sp>
    </p:spTree>
    <p:extLst>
      <p:ext uri="{BB962C8B-B14F-4D97-AF65-F5344CB8AC3E}">
        <p14:creationId xmlns:p14="http://schemas.microsoft.com/office/powerpoint/2010/main" val="650935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Obsah: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Formuláře</a:t>
            </a:r>
          </a:p>
          <a:p>
            <a:r>
              <a:rPr lang="cs-CZ" dirty="0" smtClean="0"/>
              <a:t>Zobrazení formulářů</a:t>
            </a:r>
          </a:p>
          <a:p>
            <a:r>
              <a:rPr lang="cs-CZ" dirty="0" smtClean="0"/>
              <a:t>Vytváření formulářů</a:t>
            </a:r>
          </a:p>
          <a:p>
            <a:r>
              <a:rPr lang="cs-CZ" dirty="0" smtClean="0"/>
              <a:t>Formátování formulářů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862135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Vytváření formulářů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b="1" dirty="0"/>
              <a:t>Vytváření ostatních formulářů</a:t>
            </a:r>
          </a:p>
          <a:p>
            <a:r>
              <a:rPr lang="cs-CZ" b="1" dirty="0" smtClean="0"/>
              <a:t>Modální </a:t>
            </a:r>
            <a:r>
              <a:rPr lang="cs-CZ" b="1" dirty="0"/>
              <a:t>dialogové </a:t>
            </a:r>
            <a:r>
              <a:rPr lang="cs-CZ" b="1" dirty="0" smtClean="0"/>
              <a:t>okno</a:t>
            </a:r>
          </a:p>
          <a:p>
            <a:pPr lvl="1"/>
            <a:r>
              <a:rPr lang="cs-CZ" dirty="0" smtClean="0"/>
              <a:t>Je </a:t>
            </a:r>
            <a:r>
              <a:rPr lang="cs-CZ" dirty="0"/>
              <a:t>speciální typ, který se používá jako výzva pro uživatele. </a:t>
            </a:r>
            <a:endParaRPr lang="cs-CZ" dirty="0" smtClean="0"/>
          </a:p>
          <a:p>
            <a:pPr lvl="1"/>
            <a:r>
              <a:rPr lang="cs-CZ" dirty="0" smtClean="0"/>
              <a:t>Záložka Vytvoření -&gt; Formuláře -&gt; Další formuláře -&gt; Modální dialogové okno.</a:t>
            </a:r>
          </a:p>
          <a:p>
            <a:pPr lvl="1"/>
            <a:endParaRPr lang="cs-CZ" dirty="0" smtClean="0"/>
          </a:p>
          <a:p>
            <a:pPr lvl="1"/>
            <a:endParaRPr lang="cs-CZ" dirty="0"/>
          </a:p>
          <a:p>
            <a:pPr lvl="1"/>
            <a:endParaRPr lang="cs-CZ" dirty="0"/>
          </a:p>
          <a:p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2548" y="3255765"/>
            <a:ext cx="3006904" cy="2730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83379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Vytváření formulářů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b="1" dirty="0"/>
              <a:t>Vytváření ostatních formulářů</a:t>
            </a:r>
          </a:p>
          <a:p>
            <a:r>
              <a:rPr lang="cs-CZ" b="1" dirty="0"/>
              <a:t>Navigace</a:t>
            </a:r>
          </a:p>
          <a:p>
            <a:pPr lvl="1"/>
            <a:r>
              <a:rPr lang="cs-CZ" dirty="0"/>
              <a:t>Umožňuje přidat do formuláře různé záložky s jinými formuláři. Lze vybrat z několika různých rozvržení např. vodorovné karty, svislé karty. </a:t>
            </a:r>
          </a:p>
          <a:p>
            <a:pPr lvl="1"/>
            <a:r>
              <a:rPr lang="cs-CZ" dirty="0"/>
              <a:t>Záložka Vytvoření -&gt; Formuláře -&gt; </a:t>
            </a:r>
            <a:r>
              <a:rPr lang="cs-CZ" dirty="0" smtClean="0"/>
              <a:t>Navigace.</a:t>
            </a:r>
            <a:endParaRPr lang="cs-CZ" dirty="0"/>
          </a:p>
          <a:p>
            <a:pPr lvl="1"/>
            <a:endParaRPr lang="cs-CZ" dirty="0"/>
          </a:p>
          <a:p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2535" y="3576761"/>
            <a:ext cx="4506930" cy="23962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11817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Formátování formulářů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b="1" dirty="0" smtClean="0"/>
              <a:t>Velikost formuláře</a:t>
            </a:r>
          </a:p>
          <a:p>
            <a:pPr lvl="1"/>
            <a:r>
              <a:rPr lang="cs-CZ" dirty="0" smtClean="0"/>
              <a:t>Návrhové zobrazení -&gt; tažením bočních hran. </a:t>
            </a:r>
          </a:p>
          <a:p>
            <a:pPr lvl="1"/>
            <a:r>
              <a:rPr lang="cs-CZ" dirty="0" smtClean="0"/>
              <a:t>Nástroje návrhu formuláře -&gt; Záložka Návrh -&gt; Nástroje -&gt; Seznam </a:t>
            </a:r>
            <a:r>
              <a:rPr lang="cs-CZ" dirty="0"/>
              <a:t>vlastnosti. </a:t>
            </a:r>
            <a:endParaRPr lang="cs-CZ" dirty="0" smtClean="0"/>
          </a:p>
          <a:p>
            <a:pPr lvl="1"/>
            <a:endParaRPr lang="cs-CZ" sz="1600" dirty="0" smtClean="0"/>
          </a:p>
          <a:p>
            <a:pPr lvl="1"/>
            <a:endParaRPr lang="cs-CZ" sz="2000" dirty="0"/>
          </a:p>
          <a:p>
            <a:pPr lvl="1"/>
            <a:endParaRPr lang="cs-CZ" sz="2000" dirty="0" smtClean="0"/>
          </a:p>
          <a:p>
            <a:pPr lvl="1"/>
            <a:r>
              <a:rPr lang="cs-CZ" dirty="0" smtClean="0"/>
              <a:t>Typ výběru Formulář -&gt; Formátové -&gt; Šířka.</a:t>
            </a:r>
          </a:p>
          <a:p>
            <a:pPr lvl="1"/>
            <a:endParaRPr lang="cs-CZ" dirty="0" smtClean="0"/>
          </a:p>
          <a:p>
            <a:pPr lvl="1"/>
            <a:endParaRPr lang="cs-CZ" dirty="0"/>
          </a:p>
          <a:p>
            <a:pPr lvl="1"/>
            <a:endParaRPr lang="cs-CZ" dirty="0" smtClean="0"/>
          </a:p>
          <a:p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3187" y="2734708"/>
            <a:ext cx="8020468" cy="1021940"/>
          </a:xfrm>
          <a:prstGeom prst="rect">
            <a:avLst/>
          </a:prstGeom>
        </p:spPr>
      </p:pic>
      <p:pic>
        <p:nvPicPr>
          <p:cNvPr id="5" name="Obrázek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2418" y="4082016"/>
            <a:ext cx="2267164" cy="19200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4209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Formátování formulářů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cs-CZ" dirty="0"/>
              <a:t>Výšku volíme podle toho, kterou část formuláře máme vybranou: Podrobnosti -&gt; Formátové -&gt; Výška</a:t>
            </a:r>
          </a:p>
          <a:p>
            <a:pPr lvl="1"/>
            <a:endParaRPr lang="cs-CZ" dirty="0"/>
          </a:p>
          <a:p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2475" y="2364871"/>
            <a:ext cx="3067050" cy="2724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5556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Formátování formulářů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cs-CZ" dirty="0" smtClean="0"/>
              <a:t>Motiv formuláře</a:t>
            </a:r>
          </a:p>
          <a:p>
            <a:pPr lvl="1"/>
            <a:r>
              <a:rPr lang="cs-CZ" dirty="0" smtClean="0"/>
              <a:t>Nástroje návrhu formuláře -&gt; Návrh -&gt; Motivy -&gt; Motivy.</a:t>
            </a:r>
          </a:p>
          <a:p>
            <a:pPr lvl="1"/>
            <a:r>
              <a:rPr lang="cs-CZ" dirty="0" smtClean="0"/>
              <a:t>K dispozici 3 tlačítka:</a:t>
            </a:r>
          </a:p>
          <a:p>
            <a:pPr lvl="2"/>
            <a:r>
              <a:rPr lang="cs-CZ" dirty="0" smtClean="0"/>
              <a:t>Motivy: Obsahují </a:t>
            </a:r>
            <a:r>
              <a:rPr lang="cs-CZ" dirty="0"/>
              <a:t>celkový návrh formuláře, který obsahuje grafiku formuláře, barvu jednotlivých součástí formuláře a typ písma. </a:t>
            </a:r>
            <a:endParaRPr lang="cs-CZ" dirty="0" smtClean="0"/>
          </a:p>
          <a:p>
            <a:pPr lvl="2"/>
            <a:r>
              <a:rPr lang="cs-CZ" dirty="0" smtClean="0"/>
              <a:t>Barvy: Obsahují </a:t>
            </a:r>
            <a:r>
              <a:rPr lang="cs-CZ" dirty="0"/>
              <a:t>několik předdefinovaných možností použití barvy na formuláři. Tyto barvy lze měnit pomocí možnosti, která se nachází pod předdefinovanými barvami: Přizpůsobit barvy. </a:t>
            </a:r>
            <a:endParaRPr lang="cs-CZ" dirty="0" smtClean="0"/>
          </a:p>
          <a:p>
            <a:pPr lvl="2"/>
            <a:r>
              <a:rPr lang="cs-CZ" dirty="0" smtClean="0"/>
              <a:t>Písmo: Můžeme vybrat </a:t>
            </a:r>
            <a:r>
              <a:rPr lang="cs-CZ" dirty="0"/>
              <a:t>z vytvořených sad písem, nebo si vytvořit své. Z důvodu správného fungování písem je nutné správné formátování. Formátování musí být typu písmo textu nebo písmo nadpisů</a:t>
            </a:r>
            <a:r>
              <a:rPr lang="cs-CZ" dirty="0" smtClean="0"/>
              <a:t>.</a:t>
            </a:r>
          </a:p>
          <a:p>
            <a:pPr lvl="2"/>
            <a:endParaRPr lang="cs-CZ" dirty="0" smtClean="0"/>
          </a:p>
          <a:p>
            <a:pPr lvl="2"/>
            <a:endParaRPr lang="cs-CZ" dirty="0"/>
          </a:p>
          <a:p>
            <a:r>
              <a:rPr lang="cs-CZ" dirty="0"/>
              <a:t>Další úpravy formuláře nalezneme v Seznamu vlastností. </a:t>
            </a:r>
            <a:endParaRPr lang="cs-CZ" dirty="0" smtClean="0"/>
          </a:p>
          <a:p>
            <a:pPr lvl="1"/>
            <a:r>
              <a:rPr lang="cs-CZ" dirty="0" smtClean="0"/>
              <a:t>Pomocí </a:t>
            </a:r>
            <a:r>
              <a:rPr lang="cs-CZ" dirty="0"/>
              <a:t>vlastnosti obrázek lze přidat formuláři pozadí. Obrázek na pozadí můžeme podle potřeby zarovnat. Vlastnost obrázky vedle sebe zajišťuje poskládání obrázku do dlaždic, pokud bude velikost formuláře větší než obrázek.</a:t>
            </a:r>
          </a:p>
          <a:p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6400" y="3802496"/>
            <a:ext cx="1219200" cy="87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5856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cs-CZ" dirty="0" smtClean="0"/>
              <a:t>Děkuji za pozornost.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774367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Formulář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dirty="0"/>
              <a:t>Formulář je </a:t>
            </a:r>
            <a:r>
              <a:rPr lang="cs-CZ"/>
              <a:t>databázový </a:t>
            </a:r>
            <a:r>
              <a:rPr lang="cs-CZ" smtClean="0"/>
              <a:t>objekt, </a:t>
            </a:r>
            <a:r>
              <a:rPr lang="cs-CZ" dirty="0"/>
              <a:t>který usnadňuje práci s daty. </a:t>
            </a:r>
          </a:p>
          <a:p>
            <a:r>
              <a:rPr lang="cs-CZ" dirty="0"/>
              <a:t>Pomocí formuláře lze jednoduše např. vkládat data do databáze, měnit nebo zobrazovat data. </a:t>
            </a:r>
          </a:p>
          <a:p>
            <a:r>
              <a:rPr lang="cs-CZ" dirty="0" smtClean="0"/>
              <a:t>Abychom </a:t>
            </a:r>
            <a:r>
              <a:rPr lang="cs-CZ" dirty="0"/>
              <a:t>mohli vkládat data pomocí formuláře do více tabulek, vložíme do formuláře </a:t>
            </a:r>
            <a:r>
              <a:rPr lang="cs-CZ" dirty="0" err="1"/>
              <a:t>podformulář</a:t>
            </a:r>
            <a:r>
              <a:rPr lang="cs-CZ" dirty="0"/>
              <a:t>. </a:t>
            </a:r>
            <a:endParaRPr lang="cs-CZ" dirty="0" smtClean="0"/>
          </a:p>
          <a:p>
            <a:r>
              <a:rPr lang="cs-CZ" dirty="0" smtClean="0"/>
              <a:t>Formuláře </a:t>
            </a:r>
            <a:r>
              <a:rPr lang="cs-CZ" dirty="0"/>
              <a:t>obsahují ovládací prvky. </a:t>
            </a:r>
          </a:p>
          <a:p>
            <a:r>
              <a:rPr lang="cs-CZ" dirty="0" smtClean="0"/>
              <a:t>Záložka Vytvoření -&gt; Formuláře.</a:t>
            </a:r>
          </a:p>
          <a:p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7025" y="4758939"/>
            <a:ext cx="6457950" cy="1162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6499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Zobrazení formulářů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b="1" dirty="0" smtClean="0"/>
              <a:t>3 </a:t>
            </a:r>
            <a:r>
              <a:rPr lang="cs-CZ" b="1" dirty="0"/>
              <a:t>režimy zobrazení: </a:t>
            </a:r>
            <a:endParaRPr lang="cs-CZ" b="1" dirty="0" smtClean="0"/>
          </a:p>
          <a:p>
            <a:pPr lvl="1"/>
            <a:r>
              <a:rPr lang="cs-CZ" dirty="0"/>
              <a:t>Formulářové </a:t>
            </a:r>
            <a:r>
              <a:rPr lang="cs-CZ" dirty="0" smtClean="0"/>
              <a:t>zobrazení: </a:t>
            </a:r>
            <a:r>
              <a:rPr lang="cs-CZ" dirty="0"/>
              <a:t>zobrazuje hotový formulář, ve kterém nelze měnit rozložení jednotlivých ovládacích prvků, ani zadaná data. </a:t>
            </a:r>
            <a:endParaRPr lang="cs-CZ" dirty="0" smtClean="0"/>
          </a:p>
          <a:p>
            <a:pPr lvl="1"/>
            <a:r>
              <a:rPr lang="cs-CZ" dirty="0" smtClean="0"/>
              <a:t>Zobrazení rozložení: umožňuje </a:t>
            </a:r>
            <a:r>
              <a:rPr lang="cs-CZ" dirty="0"/>
              <a:t>práci jak s daty, tak i se samotným formulářem. V tomto zobrazení lze data mazat a upravovat</a:t>
            </a:r>
            <a:r>
              <a:rPr lang="cs-CZ" dirty="0" smtClean="0"/>
              <a:t>.</a:t>
            </a:r>
          </a:p>
          <a:p>
            <a:pPr lvl="1"/>
            <a:endParaRPr lang="cs-CZ" dirty="0" smtClean="0"/>
          </a:p>
          <a:p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4859" y="3552308"/>
            <a:ext cx="5082282" cy="2095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6451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Zobrazení formulářů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cs-CZ" dirty="0"/>
              <a:t>Návrhové zobrazení: umožňuje pouze měnit podobu formuláře, přidávat nebo odebírat různé ovládací prvky. Nelze v něm pracovat s daty. </a:t>
            </a:r>
          </a:p>
          <a:p>
            <a:pPr lvl="1"/>
            <a:endParaRPr lang="cs-CZ" dirty="0"/>
          </a:p>
          <a:p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9812" y="2357324"/>
            <a:ext cx="7572375" cy="2924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5017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Části formuláře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z="2500" dirty="0"/>
              <a:t>Formuláře jsou složeny ze 3 částí: </a:t>
            </a:r>
            <a:endParaRPr lang="cs-CZ" sz="2500" dirty="0" smtClean="0"/>
          </a:p>
          <a:p>
            <a:pPr lvl="1"/>
            <a:r>
              <a:rPr lang="cs-CZ" sz="2100" dirty="0"/>
              <a:t>Z</a:t>
            </a:r>
            <a:r>
              <a:rPr lang="cs-CZ" sz="2100" dirty="0" smtClean="0"/>
              <a:t>áhlaví</a:t>
            </a:r>
          </a:p>
          <a:p>
            <a:pPr lvl="1"/>
            <a:r>
              <a:rPr lang="cs-CZ" sz="2100" dirty="0" smtClean="0"/>
              <a:t>Detail (podrobnosti)</a:t>
            </a:r>
          </a:p>
          <a:p>
            <a:pPr lvl="1"/>
            <a:r>
              <a:rPr lang="cs-CZ" sz="2100" dirty="0" smtClean="0"/>
              <a:t>Zápatí</a:t>
            </a:r>
          </a:p>
          <a:p>
            <a:pPr lvl="1"/>
            <a:endParaRPr lang="cs-CZ" dirty="0" smtClean="0"/>
          </a:p>
          <a:p>
            <a:pPr lvl="1"/>
            <a:endParaRPr lang="cs-CZ" dirty="0" smtClean="0"/>
          </a:p>
          <a:p>
            <a:pPr lvl="1"/>
            <a:endParaRPr lang="cs-CZ" dirty="0"/>
          </a:p>
          <a:p>
            <a:pPr lvl="1"/>
            <a:endParaRPr lang="cs-CZ" dirty="0" smtClean="0"/>
          </a:p>
          <a:p>
            <a:pPr lvl="1"/>
            <a:endParaRPr lang="cs-CZ" dirty="0"/>
          </a:p>
          <a:p>
            <a:pPr marL="0" indent="0">
              <a:buNone/>
            </a:pPr>
            <a:r>
              <a:rPr lang="cs-CZ" sz="2100" dirty="0" smtClean="0"/>
              <a:t>Po </a:t>
            </a:r>
            <a:r>
              <a:rPr lang="cs-CZ" sz="2100" dirty="0"/>
              <a:t>prvním spuštění Návrhu formuláře je k dispozici pouze část detail. Záhlaví a zápatí formuláře lze jednoduše přidat kliknutím pravým tlačítkem myši do detailu formuláře, kde z otevřené nabídky vybereme možnosti: Záhlaví a zápatí formuláře</a:t>
            </a:r>
            <a:r>
              <a:rPr lang="cs-CZ" sz="2100" dirty="0" smtClean="0"/>
              <a:t>.</a:t>
            </a:r>
            <a:endParaRPr lang="cs-CZ" sz="2100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1438" y="1917360"/>
            <a:ext cx="4589124" cy="3023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20523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Druhy formulářů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cs-CZ" sz="2500" b="1" dirty="0" smtClean="0"/>
              <a:t>Automatické formuláře</a:t>
            </a:r>
          </a:p>
          <a:p>
            <a:r>
              <a:rPr lang="cs-CZ" sz="2100" dirty="0"/>
              <a:t>V</a:t>
            </a:r>
            <a:r>
              <a:rPr lang="cs-CZ" sz="2100" dirty="0" smtClean="0"/>
              <a:t>ztahují se pouze </a:t>
            </a:r>
            <a:r>
              <a:rPr lang="cs-CZ" sz="2100" dirty="0"/>
              <a:t>na jednu tabulku. </a:t>
            </a:r>
            <a:endParaRPr lang="cs-CZ" sz="2100" dirty="0" smtClean="0"/>
          </a:p>
          <a:p>
            <a:r>
              <a:rPr lang="cs-CZ" sz="2100" dirty="0" smtClean="0"/>
              <a:t>Patří sem: </a:t>
            </a:r>
          </a:p>
          <a:p>
            <a:pPr lvl="1"/>
            <a:r>
              <a:rPr lang="cs-CZ" sz="1800" dirty="0" smtClean="0"/>
              <a:t>Formulář </a:t>
            </a:r>
            <a:r>
              <a:rPr lang="cs-CZ" sz="1800" dirty="0"/>
              <a:t>(sloupcový formulář), </a:t>
            </a:r>
            <a:endParaRPr lang="cs-CZ" sz="1800" dirty="0" smtClean="0"/>
          </a:p>
          <a:p>
            <a:pPr lvl="1"/>
            <a:r>
              <a:rPr lang="cs-CZ" sz="1800" dirty="0" smtClean="0"/>
              <a:t>Rozdělený</a:t>
            </a:r>
            <a:r>
              <a:rPr lang="cs-CZ" sz="1800" dirty="0"/>
              <a:t>, </a:t>
            </a:r>
            <a:endParaRPr lang="cs-CZ" sz="1800" dirty="0" smtClean="0"/>
          </a:p>
          <a:p>
            <a:pPr lvl="1"/>
            <a:r>
              <a:rPr lang="cs-CZ" sz="1800" dirty="0" smtClean="0"/>
              <a:t>Více </a:t>
            </a:r>
            <a:r>
              <a:rPr lang="cs-CZ" sz="1800" dirty="0"/>
              <a:t>položek (tabelární), </a:t>
            </a:r>
            <a:endParaRPr lang="cs-CZ" sz="1800" dirty="0" smtClean="0"/>
          </a:p>
          <a:p>
            <a:pPr lvl="1"/>
            <a:r>
              <a:rPr lang="cs-CZ" sz="1800" dirty="0" smtClean="0"/>
              <a:t>Datový </a:t>
            </a:r>
            <a:r>
              <a:rPr lang="cs-CZ" sz="1800" dirty="0"/>
              <a:t>list. </a:t>
            </a:r>
            <a:endParaRPr lang="cs-CZ" sz="1800" dirty="0" smtClean="0"/>
          </a:p>
          <a:p>
            <a:r>
              <a:rPr lang="cs-CZ" sz="2100" dirty="0" smtClean="0"/>
              <a:t>Záložka Vytvoření -&gt; Formuláře -&gt; Formulář / Další formuláře.</a:t>
            </a:r>
          </a:p>
          <a:p>
            <a:endParaRPr lang="cs-CZ" dirty="0" smtClean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2404" y="4379798"/>
            <a:ext cx="3767192" cy="17559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7256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Druhy formulářů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1" indent="0">
              <a:spcBef>
                <a:spcPts val="1000"/>
              </a:spcBef>
              <a:buNone/>
            </a:pPr>
            <a:r>
              <a:rPr lang="cs-CZ" b="1" dirty="0" smtClean="0"/>
              <a:t>Ostatní formuláře:</a:t>
            </a:r>
          </a:p>
          <a:p>
            <a:pPr marL="342900" lvl="1" indent="-342900">
              <a:spcBef>
                <a:spcPts val="1000"/>
              </a:spcBef>
            </a:pPr>
            <a:r>
              <a:rPr lang="cs-CZ" dirty="0" smtClean="0"/>
              <a:t>Formuláře vytvářené </a:t>
            </a:r>
            <a:r>
              <a:rPr lang="cs-CZ" dirty="0"/>
              <a:t>pomocí průvodce (Průvodce </a:t>
            </a:r>
            <a:r>
              <a:rPr lang="cs-CZ" dirty="0" smtClean="0"/>
              <a:t>formulářem).</a:t>
            </a:r>
          </a:p>
          <a:p>
            <a:pPr marL="342900" lvl="1" indent="-342900">
              <a:spcBef>
                <a:spcPts val="1000"/>
              </a:spcBef>
            </a:pPr>
            <a:r>
              <a:rPr lang="cs-CZ" dirty="0" smtClean="0"/>
              <a:t>Formuláře vytvářené </a:t>
            </a:r>
            <a:r>
              <a:rPr lang="cs-CZ" dirty="0"/>
              <a:t>ručně (Návrh formuláře, Prázdný formulář, Modální dialogové okno, Navigace).</a:t>
            </a:r>
          </a:p>
          <a:p>
            <a:pPr marL="0" indent="0">
              <a:buNone/>
            </a:pPr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4687" y="3205841"/>
            <a:ext cx="5762625" cy="2686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1434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Vytváření formulářů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lvl="0" indent="0">
              <a:buNone/>
            </a:pPr>
            <a:r>
              <a:rPr lang="cs-CZ" b="1" dirty="0"/>
              <a:t>Vytváření automatických formulářů</a:t>
            </a:r>
            <a:endParaRPr lang="cs-CZ" dirty="0"/>
          </a:p>
          <a:p>
            <a:r>
              <a:rPr lang="cs-CZ" b="1" dirty="0"/>
              <a:t>Základní </a:t>
            </a:r>
            <a:r>
              <a:rPr lang="cs-CZ" b="1" dirty="0" smtClean="0"/>
              <a:t>formulář: </a:t>
            </a:r>
            <a:r>
              <a:rPr lang="cs-CZ" dirty="0" smtClean="0"/>
              <a:t>Zobrazuje </a:t>
            </a:r>
            <a:r>
              <a:rPr lang="cs-CZ" dirty="0"/>
              <a:t>pouze jeden záznam z </a:t>
            </a:r>
            <a:r>
              <a:rPr lang="cs-CZ" dirty="0" smtClean="0"/>
              <a:t>tabulky:</a:t>
            </a:r>
          </a:p>
          <a:p>
            <a:pPr lvl="1"/>
            <a:r>
              <a:rPr lang="cs-CZ" dirty="0" smtClean="0"/>
              <a:t>Označíme tabulku v</a:t>
            </a:r>
            <a:r>
              <a:rPr lang="cs-CZ" dirty="0"/>
              <a:t> navigačním </a:t>
            </a:r>
            <a:r>
              <a:rPr lang="cs-CZ" dirty="0" smtClean="0"/>
              <a:t>podokně.</a:t>
            </a:r>
          </a:p>
          <a:p>
            <a:pPr lvl="1"/>
            <a:endParaRPr lang="cs-CZ" sz="2000" dirty="0" smtClean="0"/>
          </a:p>
          <a:p>
            <a:pPr lvl="1"/>
            <a:endParaRPr lang="cs-CZ" sz="2000" dirty="0"/>
          </a:p>
          <a:p>
            <a:pPr lvl="1"/>
            <a:endParaRPr lang="cs-CZ" sz="2000" dirty="0" smtClean="0"/>
          </a:p>
          <a:p>
            <a:pPr lvl="1"/>
            <a:r>
              <a:rPr lang="cs-CZ" dirty="0" smtClean="0"/>
              <a:t>Záložka Vytvoření -&gt; Formuláře -&gt; Formulář.</a:t>
            </a:r>
          </a:p>
          <a:p>
            <a:pPr marL="457200" lvl="1" indent="0">
              <a:buNone/>
            </a:pPr>
            <a:endParaRPr lang="cs-CZ" dirty="0" smtClean="0"/>
          </a:p>
          <a:p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3749" y="2845943"/>
            <a:ext cx="1484502" cy="1083922"/>
          </a:xfrm>
          <a:prstGeom prst="rect">
            <a:avLst/>
          </a:prstGeom>
        </p:spPr>
      </p:pic>
      <p:pic>
        <p:nvPicPr>
          <p:cNvPr id="5" name="Obrázek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2118" y="4223448"/>
            <a:ext cx="5287764" cy="1780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1923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sablona">
  <a:themeElements>
    <a:clrScheme name="Motiv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D9A78"/>
      </a:accent1>
      <a:accent2>
        <a:srgbClr val="8BC145"/>
      </a:accent2>
      <a:accent3>
        <a:srgbClr val="36AFCE"/>
      </a:accent3>
      <a:accent4>
        <a:srgbClr val="1D6FA9"/>
      </a:accent4>
      <a:accent5>
        <a:srgbClr val="B74919"/>
      </a:accent5>
      <a:accent6>
        <a:srgbClr val="F19D19"/>
      </a:accent6>
      <a:hlink>
        <a:srgbClr val="0563C1"/>
      </a:hlink>
      <a:folHlink>
        <a:srgbClr val="954F72"/>
      </a:folHlink>
    </a:clrScheme>
    <a:fontScheme name="Arial Black-Arial">
      <a:majorFont>
        <a:latin typeface="Arial Black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nova_sablona2" id="{79CBB75E-4C11-4548-8687-E8ABA7DC151C}" vid="{D15B5427-84EE-48BE-A86D-2DB196CDC63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sablona</Template>
  <TotalTime>178</TotalTime>
  <Words>555</Words>
  <Application>Microsoft Office PowerPoint</Application>
  <PresentationFormat>Vlastní</PresentationFormat>
  <Paragraphs>134</Paragraphs>
  <Slides>25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25</vt:i4>
      </vt:variant>
    </vt:vector>
  </HeadingPairs>
  <TitlesOfParts>
    <vt:vector size="26" baseType="lpstr">
      <vt:lpstr>sablona</vt:lpstr>
      <vt:lpstr>Databázové systémy I.</vt:lpstr>
      <vt:lpstr>Obsah:</vt:lpstr>
      <vt:lpstr>Formulář</vt:lpstr>
      <vt:lpstr>Zobrazení formulářů</vt:lpstr>
      <vt:lpstr>Zobrazení formulářů</vt:lpstr>
      <vt:lpstr>Části formuláře</vt:lpstr>
      <vt:lpstr>Druhy formulářů</vt:lpstr>
      <vt:lpstr>Druhy formulářů</vt:lpstr>
      <vt:lpstr>Vytváření formulářů</vt:lpstr>
      <vt:lpstr>Vytváření formulářů</vt:lpstr>
      <vt:lpstr>Vytváření formulářů</vt:lpstr>
      <vt:lpstr>Vytváření formulářů</vt:lpstr>
      <vt:lpstr>Vytváření formulářů</vt:lpstr>
      <vt:lpstr>Vytváření formulářů</vt:lpstr>
      <vt:lpstr>Vytváření formulářů</vt:lpstr>
      <vt:lpstr>Vytváření formulářů</vt:lpstr>
      <vt:lpstr>Vytváření formulářů</vt:lpstr>
      <vt:lpstr>Vytváření formulářů</vt:lpstr>
      <vt:lpstr>Vytváření formulářů</vt:lpstr>
      <vt:lpstr>Vytváření formulářů</vt:lpstr>
      <vt:lpstr>Vytváření formulářů</vt:lpstr>
      <vt:lpstr>Formátování formulářů</vt:lpstr>
      <vt:lpstr>Formátování formulářů</vt:lpstr>
      <vt:lpstr>Formátování formulářů</vt:lpstr>
      <vt:lpstr>Děkuji za pozornost.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Lucie Habartová</dc:creator>
  <cp:lastModifiedBy>Lucie Habartová</cp:lastModifiedBy>
  <cp:revision>31</cp:revision>
  <dcterms:created xsi:type="dcterms:W3CDTF">2014-04-03T14:51:59Z</dcterms:created>
  <dcterms:modified xsi:type="dcterms:W3CDTF">2014-04-16T08:14:24Z</dcterms:modified>
</cp:coreProperties>
</file>