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63" r:id="rId5"/>
    <p:sldId id="264" r:id="rId6"/>
    <p:sldId id="265" r:id="rId7"/>
    <p:sldId id="266" r:id="rId8"/>
    <p:sldId id="267" r:id="rId9"/>
    <p:sldId id="259" r:id="rId10"/>
    <p:sldId id="268" r:id="rId11"/>
    <p:sldId id="269" r:id="rId12"/>
    <p:sldId id="260" r:id="rId13"/>
    <p:sldId id="270" r:id="rId14"/>
    <p:sldId id="261" r:id="rId15"/>
    <p:sldId id="271" r:id="rId16"/>
    <p:sldId id="272" r:id="rId17"/>
    <p:sldId id="273" r:id="rId18"/>
    <p:sldId id="274" r:id="rId19"/>
    <p:sldId id="262" r:id="rId20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A00"/>
    <a:srgbClr val="FFFF65"/>
    <a:srgbClr val="FFFF00"/>
    <a:srgbClr val="D1F93D"/>
    <a:srgbClr val="FFCF37"/>
    <a:srgbClr val="DAF8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93" d="100"/>
          <a:sy n="93" d="100"/>
        </p:scale>
        <p:origin x="-72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912812"/>
          </a:xfrm>
          <a:ln>
            <a:noFill/>
          </a:ln>
          <a:effectLst>
            <a:softEdge rad="228600"/>
          </a:effectLst>
        </p:spPr>
        <p:txBody>
          <a:bodyPr bIns="216000" anchor="ctr"/>
          <a:lstStyle>
            <a:lvl1pPr marL="0" indent="0" algn="ctr">
              <a:buNone/>
              <a:defRPr sz="24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13.4.2014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4026" y="1015435"/>
            <a:ext cx="10523948" cy="2342128"/>
          </a:xfrm>
          <a:ln>
            <a:noFill/>
          </a:ln>
          <a:effectLst>
            <a:reflection endPos="0" dist="50800" dir="5400000" sy="-100000" algn="bl" rotWithShape="0"/>
            <a:softEdge rad="635000"/>
          </a:effectLst>
        </p:spPr>
        <p:txBody>
          <a:bodyPr tIns="46800" anchor="ctr">
            <a:normAutofit/>
          </a:bodyPr>
          <a:lstStyle>
            <a:lvl1pPr algn="ctr">
              <a:defRPr sz="500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243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13.4.2014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5804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effectLst>
            <a:reflection endPos="0" dist="50800" dir="5400000" sy="-100000" algn="bl" rotWithShape="0"/>
            <a:softEdge rad="127000"/>
          </a:effectLst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13.4.2014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4853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13.4.2014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64369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13.4.2014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82810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>
            <a:reflection endPos="0" dist="50800" dir="5400000" sy="-100000" algn="bl" rotWithShape="0"/>
            <a:softEdge rad="406400"/>
          </a:effectLst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2881" y="1208071"/>
            <a:ext cx="5972174" cy="521518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43608" y="1196953"/>
            <a:ext cx="5972400" cy="52164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13.4.2014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9809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13.4.2014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18967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13.4.2014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78528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13.4.2014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73516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13.4.2014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62267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13.4.2014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541893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313" y="100013"/>
            <a:ext cx="11763384" cy="1371600"/>
          </a:xfrm>
          <a:prstGeom prst="rect">
            <a:avLst/>
          </a:prstGeom>
          <a:solidFill>
            <a:srgbClr val="FFCA00"/>
          </a:solidFill>
          <a:ln>
            <a:noFill/>
          </a:ln>
          <a:effectLst>
            <a:reflection endPos="0" dist="50800" dir="5400000" sy="-100000" algn="bl" rotWithShape="0"/>
            <a:softEdge rad="41910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313" y="1314450"/>
            <a:ext cx="11763374" cy="4919485"/>
          </a:xfrm>
          <a:prstGeom prst="rect">
            <a:avLst/>
          </a:prstGeom>
          <a:solidFill>
            <a:srgbClr val="FFCA00"/>
          </a:solidFill>
          <a:effectLst>
            <a:softEdge rad="203200"/>
          </a:effectLst>
        </p:spPr>
        <p:txBody>
          <a:bodyPr vert="horz" lIns="288000" tIns="25200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8" t="20600" r="7678" b="16076"/>
          <a:stretch/>
        </p:blipFill>
        <p:spPr>
          <a:xfrm>
            <a:off x="4486276" y="6262498"/>
            <a:ext cx="3215274" cy="56469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402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319ADD07-C79A-4A39-826A-891FF6A4B7C0}" type="datetimeFigureOut">
              <a:rPr lang="cs-CZ" smtClean="0"/>
              <a:pPr/>
              <a:t>13.4.2014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228600" indent="-228600" algn="r">
              <a:buFont typeface="+mj-lt"/>
              <a:buAutoNum type="arabicPeriod"/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95717830-BDFA-4A48-9DE2-13162A807B1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35000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Databázové systémy I.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Přednáška 13: Práce s databází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752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Záloha databáze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Záložka Soubor -&gt; Uložit jako -&gt; Zálohovat databázi. </a:t>
            </a:r>
          </a:p>
          <a:p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4297" y="1980250"/>
            <a:ext cx="6623406" cy="3739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254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Záloha databáze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cs-CZ" dirty="0" smtClean="0"/>
              <a:t>Klikneme </a:t>
            </a:r>
            <a:r>
              <a:rPr lang="cs-CZ" dirty="0"/>
              <a:t>na: Uložit jako a vybereme vhodné umístění, kam budeme zálohu ukládat. </a:t>
            </a:r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r>
              <a:rPr lang="cs-CZ" dirty="0"/>
              <a:t>Poslední krokem zálohy je kliknutí na tlačítko Uložit, tím je záloha provedena</a:t>
            </a:r>
            <a:r>
              <a:rPr lang="cs-CZ" dirty="0" smtClean="0"/>
              <a:t>.</a:t>
            </a:r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5393" y="1908182"/>
            <a:ext cx="6541214" cy="3678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05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Komprimace a oprava databáze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Záložka Soubor -&gt; Informace -&gt; Zkomprimovat a opravit. </a:t>
            </a:r>
          </a:p>
          <a:p>
            <a:endParaRPr lang="cs-CZ" sz="2300" dirty="0" smtClean="0"/>
          </a:p>
          <a:p>
            <a:endParaRPr lang="cs-CZ" sz="2300" dirty="0"/>
          </a:p>
          <a:p>
            <a:endParaRPr lang="cs-CZ" sz="2300" dirty="0" smtClean="0"/>
          </a:p>
          <a:p>
            <a:endParaRPr lang="cs-CZ" sz="2300" dirty="0"/>
          </a:p>
          <a:p>
            <a:endParaRPr lang="cs-CZ" sz="2300" dirty="0" smtClean="0"/>
          </a:p>
          <a:p>
            <a:endParaRPr lang="cs-CZ" sz="2300" dirty="0" smtClean="0"/>
          </a:p>
          <a:p>
            <a:r>
              <a:rPr lang="cs-CZ" dirty="0" smtClean="0"/>
              <a:t>Záložka </a:t>
            </a:r>
            <a:r>
              <a:rPr lang="cs-CZ" dirty="0" smtClean="0"/>
              <a:t>Databázové </a:t>
            </a:r>
            <a:r>
              <a:rPr lang="cs-CZ" dirty="0"/>
              <a:t>nástroje </a:t>
            </a:r>
            <a:r>
              <a:rPr lang="cs-CZ" dirty="0" smtClean="0"/>
              <a:t>-&gt; Nástroje -&gt; Zkomprimovat a opravit databázi. </a:t>
            </a:r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7038" y="1946914"/>
            <a:ext cx="6417924" cy="2758692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7875" y="5163262"/>
            <a:ext cx="4856250" cy="928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173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Komprimace a oprava databáze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1800" dirty="0" smtClean="0"/>
              <a:t>Při </a:t>
            </a:r>
            <a:r>
              <a:rPr lang="cs-CZ" sz="1800" dirty="0"/>
              <a:t>pravidelném používání nástroje není databáze nijak změněna, změnu poznáme pouze, pokud je databáze velká a dlouho jsme tento nástroj nepoužili. </a:t>
            </a:r>
            <a:endParaRPr lang="cs-CZ" sz="1800" dirty="0" smtClean="0"/>
          </a:p>
          <a:p>
            <a:r>
              <a:rPr lang="cs-CZ" sz="1800" dirty="0" smtClean="0"/>
              <a:t>Pomocí </a:t>
            </a:r>
            <a:r>
              <a:rPr lang="cs-CZ" sz="1800" dirty="0"/>
              <a:t>nástroje lze zmenšit databázi, optimalizovat výkon a opravit nesrovnalosti v databázových objektech. </a:t>
            </a:r>
            <a:endParaRPr lang="cs-CZ" sz="1800" dirty="0" smtClean="0"/>
          </a:p>
          <a:p>
            <a:r>
              <a:rPr lang="cs-CZ" sz="1800" dirty="0" smtClean="0"/>
              <a:t>Nástroj </a:t>
            </a:r>
            <a:r>
              <a:rPr lang="cs-CZ" sz="1800" dirty="0"/>
              <a:t>zkomprimovat a opravit databázi lze nastavit </a:t>
            </a:r>
            <a:r>
              <a:rPr lang="cs-CZ" sz="1800" dirty="0" smtClean="0"/>
              <a:t>automaticky:</a:t>
            </a:r>
          </a:p>
          <a:p>
            <a:pPr lvl="1"/>
            <a:r>
              <a:rPr lang="cs-CZ" sz="1600" dirty="0" smtClean="0"/>
              <a:t>Záložka </a:t>
            </a:r>
            <a:r>
              <a:rPr lang="cs-CZ" sz="1600" dirty="0"/>
              <a:t>Soubor </a:t>
            </a:r>
            <a:r>
              <a:rPr lang="cs-CZ" sz="1600" dirty="0" smtClean="0"/>
              <a:t>-&gt; Možnosti -&gt; Aktuální databáze -&gt; Komprimovat při zavření. </a:t>
            </a: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9102" y="3141604"/>
            <a:ext cx="5513796" cy="3020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937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Heslo databáze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500" dirty="0" smtClean="0"/>
              <a:t>Otevřeme databázi </a:t>
            </a:r>
            <a:r>
              <a:rPr lang="cs-CZ" sz="2500" dirty="0"/>
              <a:t>s výhradním </a:t>
            </a:r>
            <a:r>
              <a:rPr lang="cs-CZ" sz="2500" dirty="0" smtClean="0"/>
              <a:t>přístupem:</a:t>
            </a:r>
          </a:p>
          <a:p>
            <a:pPr lvl="1"/>
            <a:r>
              <a:rPr lang="cs-CZ" sz="2200" dirty="0" smtClean="0"/>
              <a:t>Záložka Soubor -&gt; Otevřít -&gt; Počítač -&gt; Procházet.</a:t>
            </a:r>
          </a:p>
          <a:p>
            <a:pPr lvl="1"/>
            <a:endParaRPr lang="cs-CZ" dirty="0" smtClean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3749" y="2266512"/>
            <a:ext cx="6664502" cy="3948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912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Heslo databáze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cs-CZ" sz="2100" dirty="0" smtClean="0"/>
              <a:t>Vybereme databázi -&gt; Nástroje -&gt; Šipka vedle Otevřít -&gt; Otevřít s výhradním přístupem.</a:t>
            </a:r>
          </a:p>
          <a:p>
            <a:pPr lvl="1"/>
            <a:endParaRPr lang="cs-CZ" dirty="0" smtClean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4440" y="1875027"/>
            <a:ext cx="5863120" cy="4258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509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Heslo databáze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Přidání hesla:</a:t>
            </a:r>
          </a:p>
          <a:p>
            <a:pPr lvl="1"/>
            <a:r>
              <a:rPr lang="cs-CZ" dirty="0" smtClean="0"/>
              <a:t>Záložka Informace -&gt; Zašifrovat pomocí hesla. </a:t>
            </a:r>
          </a:p>
          <a:p>
            <a:pPr lvl="1"/>
            <a:endParaRPr lang="cs-CZ" dirty="0" smtClean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252" y="2342579"/>
            <a:ext cx="8575496" cy="373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745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Heslo databáze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4313" y="1396642"/>
            <a:ext cx="11763374" cy="4919485"/>
          </a:xfrm>
        </p:spPr>
        <p:txBody>
          <a:bodyPr/>
          <a:lstStyle/>
          <a:p>
            <a:pPr lvl="1"/>
            <a:r>
              <a:rPr lang="cs-CZ" dirty="0" smtClean="0"/>
              <a:t>Otevřeno dialogové okno: nastavit heslo databáze. </a:t>
            </a:r>
          </a:p>
          <a:p>
            <a:pPr lvl="1"/>
            <a:endParaRPr lang="cs-CZ" sz="2100" dirty="0" smtClean="0"/>
          </a:p>
          <a:p>
            <a:pPr lvl="1"/>
            <a:endParaRPr lang="cs-CZ" sz="2100" dirty="0"/>
          </a:p>
          <a:p>
            <a:pPr lvl="1"/>
            <a:endParaRPr lang="cs-CZ" sz="2100" dirty="0" smtClean="0"/>
          </a:p>
          <a:p>
            <a:pPr lvl="1"/>
            <a:endParaRPr lang="cs-CZ" sz="2100" dirty="0" smtClean="0"/>
          </a:p>
          <a:p>
            <a:r>
              <a:rPr lang="cs-CZ" dirty="0" smtClean="0"/>
              <a:t>Po </a:t>
            </a:r>
            <a:r>
              <a:rPr lang="cs-CZ" dirty="0"/>
              <a:t>opětovném spuštění databáze budeme dialogovým oknem dotázáni na zadání hesla, pokud uvedeme nesprávné heslo, bude přístup zamítnut</a:t>
            </a:r>
            <a:r>
              <a:rPr lang="cs-CZ" dirty="0" smtClean="0"/>
              <a:t>.</a:t>
            </a:r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2962" y="1981157"/>
            <a:ext cx="2886075" cy="1457325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487" y="4463508"/>
            <a:ext cx="2867025" cy="109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059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Heslo databáze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dirty="0" smtClean="0"/>
              <a:t>Odstranění / změna hesla:</a:t>
            </a:r>
          </a:p>
          <a:p>
            <a:pPr lvl="1"/>
            <a:r>
              <a:rPr lang="cs-CZ" dirty="0" smtClean="0"/>
              <a:t>Spuštění databáze s výhradním přístupem.</a:t>
            </a:r>
          </a:p>
          <a:p>
            <a:pPr lvl="1"/>
            <a:r>
              <a:rPr lang="cs-CZ" dirty="0" smtClean="0"/>
              <a:t>Záložka Soubor -&gt; Informace -&gt; Dešifrovat databázi. </a:t>
            </a:r>
          </a:p>
          <a:p>
            <a:pPr lvl="1"/>
            <a:endParaRPr lang="cs-CZ" dirty="0" smtClean="0"/>
          </a:p>
          <a:p>
            <a:pPr lvl="1"/>
            <a:endParaRPr lang="cs-CZ" dirty="0"/>
          </a:p>
          <a:p>
            <a:pPr lvl="1"/>
            <a:endParaRPr lang="cs-CZ" dirty="0" smtClean="0"/>
          </a:p>
          <a:p>
            <a:pPr lvl="1"/>
            <a:endParaRPr lang="cs-CZ" dirty="0"/>
          </a:p>
          <a:p>
            <a:pPr lvl="1"/>
            <a:endParaRPr lang="cs-CZ" dirty="0" smtClean="0"/>
          </a:p>
          <a:p>
            <a:pPr lvl="1"/>
            <a:endParaRPr lang="cs-CZ" dirty="0" smtClean="0"/>
          </a:p>
          <a:p>
            <a:pPr lvl="1"/>
            <a:endParaRPr lang="cs-CZ" dirty="0" smtClean="0"/>
          </a:p>
          <a:p>
            <a:pPr lvl="1"/>
            <a:endParaRPr lang="cs-CZ" dirty="0"/>
          </a:p>
          <a:p>
            <a:pPr lvl="1"/>
            <a:endParaRPr lang="cs-CZ" dirty="0" smtClean="0"/>
          </a:p>
          <a:p>
            <a:pPr lvl="1"/>
            <a:endParaRPr lang="cs-CZ" dirty="0"/>
          </a:p>
          <a:p>
            <a:pPr lvl="1"/>
            <a:endParaRPr lang="cs-CZ" dirty="0" smtClean="0"/>
          </a:p>
          <a:p>
            <a:pPr lvl="1"/>
            <a:r>
              <a:rPr lang="cs-CZ" dirty="0"/>
              <a:t>Zadáme aktuální heslo, pokud jej zadáme správně je z databáze odstraněno. </a:t>
            </a:r>
          </a:p>
          <a:p>
            <a:pPr marL="457200" lvl="1" indent="0">
              <a:buNone/>
            </a:pPr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9924" y="2462635"/>
            <a:ext cx="5452152" cy="3206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48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cs-CZ" dirty="0" smtClean="0"/>
              <a:t>Děkuji </a:t>
            </a:r>
            <a:r>
              <a:rPr lang="cs-CZ" smtClean="0"/>
              <a:t>za pozornost.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253122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Obsah: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Vlastnosti databáze</a:t>
            </a:r>
          </a:p>
          <a:p>
            <a:r>
              <a:rPr lang="cs-CZ" dirty="0" smtClean="0"/>
              <a:t>Záloha databáze</a:t>
            </a:r>
          </a:p>
          <a:p>
            <a:r>
              <a:rPr lang="cs-CZ" dirty="0" smtClean="0"/>
              <a:t>Komprimace a oprava databáze</a:t>
            </a:r>
          </a:p>
          <a:p>
            <a:r>
              <a:rPr lang="cs-CZ" dirty="0" smtClean="0"/>
              <a:t>Heslo databáze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161664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Vlastnosti databáze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Záložka Soubor -&gt; Informace -&gt; Zobrazit a upravit vlastnosti databáze.</a:t>
            </a:r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043" y="1959565"/>
            <a:ext cx="8965914" cy="4069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395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Vlastnosti databáze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500" dirty="0"/>
              <a:t>Otevřeno dialogové okno – vlastnosti s 5 záložkami: </a:t>
            </a:r>
          </a:p>
          <a:p>
            <a:pPr lvl="1"/>
            <a:r>
              <a:rPr lang="cs-CZ" sz="2100" dirty="0" smtClean="0"/>
              <a:t>Obecné: zobrazuje </a:t>
            </a:r>
            <a:r>
              <a:rPr lang="cs-CZ" sz="2100" dirty="0"/>
              <a:t>základní informace o databázi: název databáze, typ, umístění, velikost, datum a čas vytvoření, změnění a otevření. </a:t>
            </a:r>
            <a:endParaRPr lang="cs-CZ" sz="2100" dirty="0" smtClean="0"/>
          </a:p>
          <a:p>
            <a:pPr lvl="1"/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8050" y="2537717"/>
            <a:ext cx="3075900" cy="3570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34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Vlastnosti databáze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dirty="0"/>
              <a:t>Souhrnné informace: lze přidat autora, název, společnost, klíčová slova, komentáře. </a:t>
            </a:r>
            <a:endParaRPr lang="cs-CZ" dirty="0" smtClean="0"/>
          </a:p>
          <a:p>
            <a:pPr lvl="1"/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8162" y="1977351"/>
            <a:ext cx="3315128" cy="39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874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Vlastnosti databáze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dirty="0"/>
              <a:t>Statistické údaje: datum vytvoření, změnění, otevření a vytisknutí, jméno kdo databázi uložil, celkovou dobu úprav. </a:t>
            </a:r>
            <a:endParaRPr lang="cs-CZ" dirty="0" smtClean="0"/>
          </a:p>
          <a:p>
            <a:pPr lvl="1"/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8984" y="2238758"/>
            <a:ext cx="3274032" cy="3839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39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Vlastnosti databáze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dirty="0"/>
              <a:t>Obsah</a:t>
            </a:r>
            <a:r>
              <a:rPr lang="cs-CZ" dirty="0" smtClean="0"/>
              <a:t>: </a:t>
            </a:r>
            <a:r>
              <a:rPr lang="cs-CZ" dirty="0"/>
              <a:t>dává přehled o jednotlivých databázových objektech v databázi. </a:t>
            </a:r>
            <a:endParaRPr lang="cs-CZ" dirty="0" smtClean="0"/>
          </a:p>
          <a:p>
            <a:pPr lvl="1"/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9659" y="1952082"/>
            <a:ext cx="3372682" cy="4001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34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Vlastnosti databáze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0" lvl="2">
              <a:spcBef>
                <a:spcPts val="1000"/>
              </a:spcBef>
            </a:pPr>
            <a:r>
              <a:rPr lang="cs-CZ" dirty="0" smtClean="0"/>
              <a:t>Vlastní</a:t>
            </a:r>
          </a:p>
          <a:p>
            <a:pPr marL="685800" lvl="2">
              <a:spcBef>
                <a:spcPts val="1000"/>
              </a:spcBef>
            </a:pPr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527" y="1880166"/>
            <a:ext cx="3332946" cy="3878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445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Záloha databáze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Zálohování databáze zajišťuje zabránění poškození nebo ztráty dat z databáze. </a:t>
            </a:r>
            <a:endParaRPr lang="cs-CZ" dirty="0" smtClean="0"/>
          </a:p>
          <a:p>
            <a:endParaRPr lang="cs-CZ" dirty="0" smtClean="0"/>
          </a:p>
          <a:p>
            <a:r>
              <a:rPr lang="cs-CZ" dirty="0" smtClean="0"/>
              <a:t>Pro </a:t>
            </a:r>
            <a:r>
              <a:rPr lang="cs-CZ" dirty="0"/>
              <a:t>zálohování je důležité zvolit vhodné umístěný nebo vhodné uložiště, tak aby nedošlo k jeho poškození. </a:t>
            </a:r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460383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blona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nova_sablona2" id="{79CBB75E-4C11-4548-8687-E8ABA7DC151C}" vid="{D15B5427-84EE-48BE-A86D-2DB196CDC63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sablona</Template>
  <TotalTime>75</TotalTime>
  <Words>343</Words>
  <Application>Microsoft Office PowerPoint</Application>
  <PresentationFormat>Vlastní</PresentationFormat>
  <Paragraphs>92</Paragraphs>
  <Slides>19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19</vt:i4>
      </vt:variant>
    </vt:vector>
  </HeadingPairs>
  <TitlesOfParts>
    <vt:vector size="20" baseType="lpstr">
      <vt:lpstr>sablona</vt:lpstr>
      <vt:lpstr>Databázové systémy I.</vt:lpstr>
      <vt:lpstr>Obsah:</vt:lpstr>
      <vt:lpstr>Vlastnosti databáze</vt:lpstr>
      <vt:lpstr>Vlastnosti databáze</vt:lpstr>
      <vt:lpstr>Vlastnosti databáze</vt:lpstr>
      <vt:lpstr>Vlastnosti databáze</vt:lpstr>
      <vt:lpstr>Vlastnosti databáze</vt:lpstr>
      <vt:lpstr>Vlastnosti databáze</vt:lpstr>
      <vt:lpstr>Záloha databáze</vt:lpstr>
      <vt:lpstr>Záloha databáze</vt:lpstr>
      <vt:lpstr>Záloha databáze</vt:lpstr>
      <vt:lpstr>Komprimace a oprava databáze</vt:lpstr>
      <vt:lpstr>Komprimace a oprava databáze</vt:lpstr>
      <vt:lpstr>Heslo databáze</vt:lpstr>
      <vt:lpstr>Heslo databáze</vt:lpstr>
      <vt:lpstr>Heslo databáze</vt:lpstr>
      <vt:lpstr>Heslo databáze</vt:lpstr>
      <vt:lpstr>Heslo databáze</vt:lpstr>
      <vt:lpstr>Děkuji za pozornost.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Lucie Habartová</dc:creator>
  <cp:lastModifiedBy>Lucie Habartová</cp:lastModifiedBy>
  <cp:revision>9</cp:revision>
  <dcterms:created xsi:type="dcterms:W3CDTF">2014-04-03T14:51:59Z</dcterms:created>
  <dcterms:modified xsi:type="dcterms:W3CDTF">2014-04-13T09:32:37Z</dcterms:modified>
</cp:coreProperties>
</file>