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media/image4.jpg" ContentType="image/jpeg"/>
  <Override PartName="/ppt/media/image5.jpg" ContentType="image/jpeg"/>
  <Override PartName="/ppt/media/image6.jpg" ContentType="image/jpeg"/>
  <Override PartName="/ppt/media/image7.jpg" ContentType="image/jpeg"/>
  <Override PartName="/ppt/media/image8.jpg" ContentType="image/jpeg"/>
  <Override PartName="/ppt/media/image9.jpg" ContentType="image/jpeg"/>
  <Override PartName="/ppt/media/image10.jpg" ContentType="image/jpeg"/>
  <Override PartName="/ppt/media/image11.jpg" ContentType="image/jpeg"/>
  <Override PartName="/ppt/media/image12.jpg" ContentType="image/jpeg"/>
  <Override PartName="/ppt/media/image13.jpg" ContentType="image/jpeg"/>
  <Override PartName="/ppt/media/image14.jpg" ContentType="image/jpeg"/>
  <Override PartName="/ppt/notesSlides/notesSlide4.xml" ContentType="application/vnd.openxmlformats-officedocument.presentationml.notesSlide+xml"/>
  <Override PartName="/ppt/media/image15.jpg" ContentType="image/jpeg"/>
  <Override PartName="/ppt/media/image16.jpg" ContentType="image/jpeg"/>
  <Override PartName="/ppt/media/image17.jpg" ContentType="image/jpeg"/>
  <Override PartName="/ppt/media/image18.jpg" ContentType="image/jpeg"/>
  <Override PartName="/ppt/media/image19.jpg" ContentType="image/jpeg"/>
  <Override PartName="/ppt/media/image20.jpg" ContentType="image/jpeg"/>
  <Override PartName="/ppt/media/image21.jpg" ContentType="image/jpeg"/>
  <Override PartName="/ppt/media/image22.jpg" ContentType="image/jpeg"/>
  <Override PartName="/ppt/media/image23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80" r:id="rId11"/>
    <p:sldId id="265" r:id="rId12"/>
    <p:sldId id="270" r:id="rId13"/>
    <p:sldId id="268" r:id="rId14"/>
    <p:sldId id="269" r:id="rId15"/>
    <p:sldId id="271" r:id="rId16"/>
    <p:sldId id="272" r:id="rId17"/>
    <p:sldId id="282" r:id="rId18"/>
    <p:sldId id="273" r:id="rId19"/>
    <p:sldId id="274" r:id="rId20"/>
    <p:sldId id="275" r:id="rId21"/>
    <p:sldId id="276" r:id="rId22"/>
    <p:sldId id="277" r:id="rId23"/>
    <p:sldId id="266" r:id="rId24"/>
    <p:sldId id="267" r:id="rId25"/>
    <p:sldId id="279" r:id="rId26"/>
    <p:sldId id="281" r:id="rId27"/>
    <p:sldId id="278" r:id="rId28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A00"/>
    <a:srgbClr val="FFFF65"/>
    <a:srgbClr val="FFFF00"/>
    <a:srgbClr val="D1F93D"/>
    <a:srgbClr val="FFCF37"/>
    <a:srgbClr val="DAF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63" autoAdjust="0"/>
    <p:restoredTop sz="90922" autoAdjust="0"/>
  </p:normalViewPr>
  <p:slideViewPr>
    <p:cSldViewPr snapToGrid="0">
      <p:cViewPr>
        <p:scale>
          <a:sx n="93" d="100"/>
          <a:sy n="93" d="100"/>
        </p:scale>
        <p:origin x="-66" y="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695265-A1F9-42FA-9F08-AAA1A1FA2B16}" type="datetimeFigureOut">
              <a:rPr lang="cs-CZ" smtClean="0"/>
              <a:t>13.4.2014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599D5B-2C16-4F9F-866F-4B2D973783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32581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599D5B-2C16-4F9F-866F-4B2D973783C1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819837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Zdroje obrázků: http://www.databaze.chytrak.cz/modely.htm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599D5B-2C16-4F9F-866F-4B2D973783C1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097897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Zdroje obrázků: http://www.databaze.chytrak.cz/modely.htm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599D5B-2C16-4F9F-866F-4B2D973783C1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097897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Zdroje:</a:t>
            </a:r>
          </a:p>
          <a:p>
            <a:r>
              <a:rPr lang="cs-CZ" dirty="0" smtClean="0"/>
              <a:t>[OPPEL, Andrew. </a:t>
            </a:r>
            <a:r>
              <a:rPr lang="cs-CZ" i="1" dirty="0" smtClean="0"/>
              <a:t>Databáze bez předchozích znalostí: průvodce pro samouky</a:t>
            </a:r>
            <a:r>
              <a:rPr lang="cs-CZ" dirty="0" smtClean="0"/>
              <a:t>. Vyd. 1. David Krásenský. Brno: </a:t>
            </a:r>
            <a:r>
              <a:rPr lang="cs-CZ" dirty="0" err="1" smtClean="0"/>
              <a:t>Computer</a:t>
            </a:r>
            <a:r>
              <a:rPr lang="cs-CZ" dirty="0" smtClean="0"/>
              <a:t> </a:t>
            </a:r>
            <a:r>
              <a:rPr lang="cs-CZ" dirty="0" err="1" smtClean="0"/>
              <a:t>Press</a:t>
            </a:r>
            <a:r>
              <a:rPr lang="cs-CZ" dirty="0" smtClean="0"/>
              <a:t>, a.s., 2006, 319 s. ISBN 80-251-1199-7.]</a:t>
            </a:r>
          </a:p>
          <a:p>
            <a:r>
              <a:rPr lang="cs-CZ" dirty="0" smtClean="0"/>
              <a:t>[KRUCZEK, Aleš. </a:t>
            </a:r>
            <a:r>
              <a:rPr lang="cs-CZ" i="1" dirty="0" smtClean="0"/>
              <a:t>Microsoft Office Access 2007: podrobná uživatelská příručka</a:t>
            </a:r>
            <a:r>
              <a:rPr lang="cs-CZ" dirty="0" smtClean="0"/>
              <a:t>. Vyd. 1. Brno: </a:t>
            </a:r>
            <a:r>
              <a:rPr lang="cs-CZ" dirty="0" err="1" smtClean="0"/>
              <a:t>Computer</a:t>
            </a:r>
            <a:r>
              <a:rPr lang="cs-CZ" dirty="0" smtClean="0"/>
              <a:t> </a:t>
            </a:r>
            <a:r>
              <a:rPr lang="cs-CZ" dirty="0" err="1" smtClean="0"/>
              <a:t>Press</a:t>
            </a:r>
            <a:r>
              <a:rPr lang="cs-CZ" dirty="0" smtClean="0"/>
              <a:t>, 2007, 364 s. ISBN 987-80-251-1608-1.]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599D5B-2C16-4F9F-866F-4B2D973783C1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2501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912812"/>
          </a:xfrm>
          <a:ln>
            <a:noFill/>
          </a:ln>
          <a:effectLst>
            <a:softEdge rad="228600"/>
          </a:effectLst>
        </p:spPr>
        <p:txBody>
          <a:bodyPr bIns="216000" anchor="ctr"/>
          <a:lstStyle>
            <a:lvl1pPr marL="0" indent="0" algn="ctr">
              <a:buNone/>
              <a:defRPr sz="24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13.4.2014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4026" y="1015435"/>
            <a:ext cx="10523948" cy="2342128"/>
          </a:xfrm>
          <a:ln>
            <a:noFill/>
          </a:ln>
          <a:effectLst>
            <a:reflection endPos="0" dist="50800" dir="5400000" sy="-100000" algn="bl" rotWithShape="0"/>
            <a:softEdge rad="635000"/>
          </a:effectLst>
        </p:spPr>
        <p:txBody>
          <a:bodyPr tIns="46800" anchor="ctr">
            <a:normAutofit/>
          </a:bodyPr>
          <a:lstStyle>
            <a:lvl1pPr algn="ctr">
              <a:defRPr sz="500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243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13.4.2014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5804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effectLst>
            <a:reflection endPos="0" dist="50800" dir="5400000" sy="-100000" algn="bl" rotWithShape="0"/>
            <a:softEdge rad="127000"/>
          </a:effectLst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13.4.2014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4853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13.4.2014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6436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13.4.2014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8281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>
            <a:reflection endPos="0" dist="50800" dir="5400000" sy="-100000" algn="bl" rotWithShape="0"/>
            <a:softEdge rad="406400"/>
          </a:effectLst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2881" y="1208071"/>
            <a:ext cx="5972174" cy="521518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43608" y="1196953"/>
            <a:ext cx="5972400" cy="52164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13.4.2014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9809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13.4.2014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896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13.4.2014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7852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13.4.2014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7351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13.4.2014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6226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13.4.2014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4189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313" y="100013"/>
            <a:ext cx="11763384" cy="1371600"/>
          </a:xfrm>
          <a:prstGeom prst="rect">
            <a:avLst/>
          </a:prstGeom>
          <a:solidFill>
            <a:srgbClr val="FFCA00"/>
          </a:solidFill>
          <a:ln>
            <a:noFill/>
          </a:ln>
          <a:effectLst>
            <a:reflection endPos="0" dist="50800" dir="5400000" sy="-100000" algn="bl" rotWithShape="0"/>
            <a:softEdge rad="41910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313" y="1314450"/>
            <a:ext cx="11763374" cy="4919485"/>
          </a:xfrm>
          <a:prstGeom prst="rect">
            <a:avLst/>
          </a:prstGeom>
          <a:solidFill>
            <a:srgbClr val="FFCA00"/>
          </a:solidFill>
          <a:effectLst>
            <a:softEdge rad="203200"/>
          </a:effectLst>
        </p:spPr>
        <p:txBody>
          <a:bodyPr vert="horz" lIns="288000" tIns="25200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8" t="20600" r="7678" b="16076"/>
          <a:stretch/>
        </p:blipFill>
        <p:spPr>
          <a:xfrm>
            <a:off x="4486276" y="6262498"/>
            <a:ext cx="3215274" cy="56469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402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319ADD07-C79A-4A39-826A-891FF6A4B7C0}" type="datetimeFigureOut">
              <a:rPr lang="cs-CZ" smtClean="0"/>
              <a:pPr/>
              <a:t>13.4.2014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228600" indent="-228600" algn="r">
              <a:buFont typeface="+mj-lt"/>
              <a:buAutoNum type="arabicPeriod"/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95717830-BDFA-4A48-9DE2-13162A807B1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35000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Databázové systémy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Přednáška 1: Úvod do databázových systémů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752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Základní pojmy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/>
              <a:t>Normalizace</a:t>
            </a:r>
          </a:p>
          <a:p>
            <a:pPr lvl="1"/>
            <a:r>
              <a:rPr lang="cs-CZ" dirty="0"/>
              <a:t>Normalizace je proces, při kterém dochází k redukci opakování a nadbytečnosti dat v databázi. </a:t>
            </a:r>
          </a:p>
          <a:p>
            <a:r>
              <a:rPr lang="cs-CZ" b="1" dirty="0"/>
              <a:t>Relace</a:t>
            </a:r>
          </a:p>
          <a:p>
            <a:pPr lvl="1"/>
            <a:r>
              <a:rPr lang="cs-CZ" dirty="0"/>
              <a:t>Vyjadřují vztah mezi tabulkami.</a:t>
            </a:r>
          </a:p>
          <a:p>
            <a:pPr lvl="1"/>
            <a:r>
              <a:rPr lang="cs-CZ" dirty="0"/>
              <a:t>3 typy:</a:t>
            </a:r>
          </a:p>
          <a:p>
            <a:pPr lvl="2"/>
            <a:r>
              <a:rPr lang="cs-CZ" dirty="0"/>
              <a:t>1:1 jednomu záznamu z tabulky odpovídá jeden záznam z druhé tabulky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4193" y="4310106"/>
            <a:ext cx="2883614" cy="1977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151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Základní pojmy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2"/>
            <a:r>
              <a:rPr lang="cs-CZ" sz="1500" dirty="0"/>
              <a:t>1:N jednomu záznamu z první tabulky odpovídá několik záznamů z jiné tabulky</a:t>
            </a:r>
            <a:r>
              <a:rPr lang="cs-CZ" sz="1500" dirty="0" smtClean="0"/>
              <a:t>.</a:t>
            </a:r>
          </a:p>
          <a:p>
            <a:pPr lvl="2"/>
            <a:endParaRPr lang="cs-CZ" sz="1500" dirty="0"/>
          </a:p>
          <a:p>
            <a:pPr marL="0" indent="0">
              <a:buNone/>
            </a:pPr>
            <a:endParaRPr lang="cs-CZ" sz="1500" dirty="0" smtClean="0"/>
          </a:p>
          <a:p>
            <a:pPr marL="0" indent="0">
              <a:buNone/>
            </a:pPr>
            <a:endParaRPr lang="cs-CZ" sz="1500" dirty="0"/>
          </a:p>
          <a:p>
            <a:pPr marL="0" indent="0">
              <a:buNone/>
            </a:pPr>
            <a:endParaRPr lang="cs-CZ" sz="1500" dirty="0" smtClean="0"/>
          </a:p>
          <a:p>
            <a:pPr lvl="2"/>
            <a:endParaRPr lang="cs-CZ" sz="1500" dirty="0"/>
          </a:p>
          <a:p>
            <a:pPr lvl="2"/>
            <a:r>
              <a:rPr lang="cs-CZ" sz="1500" dirty="0" smtClean="0"/>
              <a:t>M:N </a:t>
            </a:r>
            <a:r>
              <a:rPr lang="cs-CZ" sz="1500" dirty="0"/>
              <a:t>několik záznamů jedné tabulky, odpovídá několika záznamů jiné tabulky.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sz="2000" dirty="0" smtClean="0"/>
          </a:p>
          <a:p>
            <a:r>
              <a:rPr lang="cs-CZ" b="1" dirty="0" smtClean="0"/>
              <a:t>Záznam</a:t>
            </a:r>
          </a:p>
          <a:p>
            <a:pPr lvl="1"/>
            <a:r>
              <a:rPr lang="cs-CZ" sz="2000" dirty="0"/>
              <a:t>Záznamy v tabulce představují řádky. </a:t>
            </a:r>
            <a:endParaRPr lang="cs-CZ" sz="2000" dirty="0" smtClean="0"/>
          </a:p>
          <a:p>
            <a:pPr lvl="1"/>
            <a:r>
              <a:rPr lang="cs-CZ" sz="2000" dirty="0" smtClean="0"/>
              <a:t>Záznamy </a:t>
            </a:r>
            <a:r>
              <a:rPr lang="cs-CZ" sz="2000" dirty="0"/>
              <a:t>obsahují konkrétní data uložená v databázi. </a:t>
            </a:r>
            <a:endParaRPr lang="cs-CZ" sz="2000" dirty="0" smtClean="0"/>
          </a:p>
          <a:p>
            <a:pPr lvl="1"/>
            <a:endParaRPr lang="cs-CZ" sz="2000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596" y="1766822"/>
            <a:ext cx="2328808" cy="1618872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6791" y="3592024"/>
            <a:ext cx="3438418" cy="1461628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9663" y="4262223"/>
            <a:ext cx="3972674" cy="174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964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Historie MS Office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Samostatné aplikace byly k zakoupení v roce 1983.</a:t>
            </a:r>
          </a:p>
          <a:p>
            <a:r>
              <a:rPr lang="cs-CZ" dirty="0" smtClean="0"/>
              <a:t>První verze balíku v roce 1985 pro Macintosh.</a:t>
            </a:r>
          </a:p>
          <a:p>
            <a:r>
              <a:rPr lang="cs-CZ" dirty="0" smtClean="0"/>
              <a:t>V roce 1990 první verze pro Windows (Office 1.0), která obsahovala: </a:t>
            </a:r>
            <a:r>
              <a:rPr lang="cs-CZ" dirty="0"/>
              <a:t>Word, Excel a PowerPoint</a:t>
            </a:r>
            <a:r>
              <a:rPr lang="cs-CZ" dirty="0" smtClean="0"/>
              <a:t>.</a:t>
            </a:r>
          </a:p>
          <a:p>
            <a:r>
              <a:rPr lang="cs-CZ" dirty="0" smtClean="0"/>
              <a:t>Access byl součástí balíku od roku 1994.</a:t>
            </a:r>
          </a:p>
          <a:p>
            <a:r>
              <a:rPr lang="cs-CZ" dirty="0" smtClean="0"/>
              <a:t>Od roku 1995 byly balíky pojmenovány podle roku vydání: Office 95, Office 97, Office 2000, Office 2002, Office 2007, Office 2010, Office 2013.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7097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MS Office 2013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3 balíky systému:</a:t>
            </a:r>
          </a:p>
          <a:p>
            <a:pPr lvl="1"/>
            <a:r>
              <a:rPr lang="cs-CZ" dirty="0" smtClean="0"/>
              <a:t>MS </a:t>
            </a:r>
            <a:r>
              <a:rPr lang="cs-CZ" dirty="0"/>
              <a:t>Office 2013 pro </a:t>
            </a:r>
            <a:r>
              <a:rPr lang="cs-CZ" dirty="0" smtClean="0"/>
              <a:t>domácnosti</a:t>
            </a:r>
          </a:p>
          <a:p>
            <a:pPr lvl="2"/>
            <a:r>
              <a:rPr lang="cs-CZ" dirty="0" smtClean="0"/>
              <a:t> </a:t>
            </a:r>
            <a:r>
              <a:rPr lang="cs-CZ" dirty="0"/>
              <a:t>O</a:t>
            </a:r>
            <a:r>
              <a:rPr lang="cs-CZ" dirty="0" smtClean="0"/>
              <a:t>bsahuje </a:t>
            </a:r>
            <a:r>
              <a:rPr lang="cs-CZ" dirty="0"/>
              <a:t>Word, Excel, PowerPoint a OneNote</a:t>
            </a:r>
            <a:r>
              <a:rPr lang="cs-CZ" dirty="0" smtClean="0"/>
              <a:t>.</a:t>
            </a:r>
          </a:p>
          <a:p>
            <a:pPr lvl="1"/>
            <a:r>
              <a:rPr lang="cs-CZ" dirty="0" smtClean="0"/>
              <a:t>MS Office 2013 pro podnikatele</a:t>
            </a:r>
          </a:p>
          <a:p>
            <a:pPr lvl="2"/>
            <a:r>
              <a:rPr lang="cs-CZ" dirty="0"/>
              <a:t>O</a:t>
            </a:r>
            <a:r>
              <a:rPr lang="cs-CZ" dirty="0" smtClean="0"/>
              <a:t>bsahuje </a:t>
            </a:r>
            <a:r>
              <a:rPr lang="cs-CZ" dirty="0"/>
              <a:t>Word, Excel, </a:t>
            </a:r>
            <a:r>
              <a:rPr lang="cs-CZ" dirty="0" smtClean="0"/>
              <a:t>PowerPoint, OneNote a Outlook</a:t>
            </a:r>
            <a:r>
              <a:rPr lang="cs-CZ" dirty="0"/>
              <a:t>. </a:t>
            </a:r>
            <a:endParaRPr lang="cs-CZ" dirty="0" smtClean="0"/>
          </a:p>
          <a:p>
            <a:pPr lvl="1"/>
            <a:r>
              <a:rPr lang="cs-CZ" dirty="0" smtClean="0"/>
              <a:t>MS Office 2013 pro profesionály</a:t>
            </a:r>
          </a:p>
          <a:p>
            <a:pPr lvl="2"/>
            <a:r>
              <a:rPr lang="cs-CZ" dirty="0"/>
              <a:t>O</a:t>
            </a:r>
            <a:r>
              <a:rPr lang="cs-CZ" dirty="0" smtClean="0"/>
              <a:t>bsahuje </a:t>
            </a:r>
            <a:r>
              <a:rPr lang="cs-CZ" dirty="0"/>
              <a:t>Word, Excel, PowerPoint, </a:t>
            </a:r>
            <a:r>
              <a:rPr lang="cs-CZ" dirty="0" smtClean="0"/>
              <a:t>OneNote, Outlook, Publisher a Access.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70796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Office 365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Balíky systému:</a:t>
            </a:r>
          </a:p>
          <a:p>
            <a:pPr lvl="1"/>
            <a:r>
              <a:rPr lang="cs-CZ" dirty="0" smtClean="0"/>
              <a:t>Office </a:t>
            </a:r>
            <a:r>
              <a:rPr lang="cs-CZ" dirty="0"/>
              <a:t>365 pro </a:t>
            </a:r>
            <a:r>
              <a:rPr lang="cs-CZ" dirty="0" smtClean="0"/>
              <a:t>vysokoškoláky</a:t>
            </a:r>
          </a:p>
          <a:p>
            <a:pPr lvl="2"/>
            <a:r>
              <a:rPr lang="cs-CZ" dirty="0" smtClean="0"/>
              <a:t> </a:t>
            </a:r>
            <a:r>
              <a:rPr lang="cs-CZ" dirty="0"/>
              <a:t>obsahuje aplikace: Word, Excel, </a:t>
            </a:r>
            <a:r>
              <a:rPr lang="cs-CZ" dirty="0" err="1"/>
              <a:t>Powerpoint</a:t>
            </a:r>
            <a:r>
              <a:rPr lang="cs-CZ" dirty="0"/>
              <a:t>, Outlook, OneNote, Access, Publisher. </a:t>
            </a:r>
            <a:endParaRPr lang="cs-CZ" dirty="0" smtClean="0"/>
          </a:p>
          <a:p>
            <a:pPr lvl="1"/>
            <a:r>
              <a:rPr lang="cs-CZ" dirty="0" smtClean="0"/>
              <a:t>Office </a:t>
            </a:r>
            <a:r>
              <a:rPr lang="cs-CZ" dirty="0"/>
              <a:t>365 pro </a:t>
            </a:r>
            <a:r>
              <a:rPr lang="cs-CZ" dirty="0" smtClean="0"/>
              <a:t>domácnosti</a:t>
            </a:r>
          </a:p>
          <a:p>
            <a:pPr lvl="2"/>
            <a:r>
              <a:rPr lang="cs-CZ" dirty="0" smtClean="0"/>
              <a:t>obsahuje </a:t>
            </a:r>
            <a:r>
              <a:rPr lang="cs-CZ" dirty="0"/>
              <a:t>veškeré aplikace jako pro vysokoškoláky. Tyto dva balíky se liší pouze v ceně licence. </a:t>
            </a:r>
            <a:endParaRPr lang="cs-CZ" dirty="0" smtClean="0"/>
          </a:p>
          <a:p>
            <a:pPr lvl="1"/>
            <a:r>
              <a:rPr lang="cs-CZ" dirty="0" smtClean="0"/>
              <a:t>Office </a:t>
            </a:r>
            <a:r>
              <a:rPr lang="cs-CZ" dirty="0"/>
              <a:t>365 </a:t>
            </a:r>
            <a:r>
              <a:rPr lang="cs-CZ" dirty="0" smtClean="0"/>
              <a:t>pro podnikání</a:t>
            </a:r>
          </a:p>
          <a:p>
            <a:pPr lvl="2"/>
            <a:r>
              <a:rPr lang="cs-CZ" dirty="0" smtClean="0"/>
              <a:t>Office </a:t>
            </a:r>
            <a:r>
              <a:rPr lang="cs-CZ" dirty="0"/>
              <a:t>365 pro malé firmy (</a:t>
            </a:r>
            <a:r>
              <a:rPr lang="cs-CZ" dirty="0" err="1"/>
              <a:t>Small</a:t>
            </a:r>
            <a:r>
              <a:rPr lang="cs-CZ" dirty="0"/>
              <a:t> Business Premium) obsahuje aplikace: Word, Excel, PowerPoint, Outlook, OneNote, Publisher, Access, </a:t>
            </a:r>
            <a:r>
              <a:rPr lang="cs-CZ" dirty="0" err="1"/>
              <a:t>Lync</a:t>
            </a:r>
            <a:r>
              <a:rPr lang="cs-CZ" dirty="0"/>
              <a:t>.</a:t>
            </a:r>
            <a:endParaRPr lang="cs-CZ" dirty="0" smtClean="0"/>
          </a:p>
          <a:p>
            <a:pPr lvl="2"/>
            <a:r>
              <a:rPr lang="cs-CZ" dirty="0" smtClean="0"/>
              <a:t>Office </a:t>
            </a:r>
            <a:r>
              <a:rPr lang="cs-CZ" dirty="0"/>
              <a:t>365 pro velké a střední firmy (</a:t>
            </a:r>
            <a:r>
              <a:rPr lang="cs-CZ" dirty="0" err="1"/>
              <a:t>Midsize</a:t>
            </a:r>
            <a:r>
              <a:rPr lang="cs-CZ" dirty="0"/>
              <a:t> Business</a:t>
            </a:r>
            <a:r>
              <a:rPr lang="cs-CZ" dirty="0" smtClean="0"/>
              <a:t>) </a:t>
            </a:r>
            <a:r>
              <a:rPr lang="cs-CZ" dirty="0"/>
              <a:t>obsahuje navíc aplikaci InfoPath. </a:t>
            </a:r>
            <a:endParaRPr lang="cs-CZ" dirty="0" smtClean="0"/>
          </a:p>
          <a:p>
            <a:pPr marL="914400" lvl="2" indent="0">
              <a:buNone/>
            </a:pPr>
            <a:r>
              <a:rPr lang="cs-CZ" dirty="0" smtClean="0"/>
              <a:t>U těchto licencí je důležitý počet uživatelů, protože platba probíhá za každého uživatele na měsíc nebo rok.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11270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MS Office 2013 vs. Office 365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Rozdílné licencování</a:t>
            </a:r>
          </a:p>
          <a:p>
            <a:pPr lvl="1"/>
            <a:r>
              <a:rPr lang="cs-CZ" dirty="0" smtClean="0"/>
              <a:t>MS Office: trvalá licence.</a:t>
            </a:r>
          </a:p>
          <a:p>
            <a:pPr lvl="1"/>
            <a:r>
              <a:rPr lang="cs-CZ" dirty="0" smtClean="0"/>
              <a:t>Office 365: roční licence. S výjimkou Office 365 pro vysokoškoláky, kde je licence na 4 roky.</a:t>
            </a:r>
          </a:p>
          <a:p>
            <a:r>
              <a:rPr lang="cs-CZ" dirty="0" smtClean="0"/>
              <a:t>Počet zařízení</a:t>
            </a:r>
          </a:p>
          <a:p>
            <a:pPr lvl="1"/>
            <a:r>
              <a:rPr lang="cs-CZ" dirty="0" smtClean="0"/>
              <a:t>MS Office: lze nainstalovat na jedno zařízení.</a:t>
            </a:r>
          </a:p>
          <a:p>
            <a:pPr lvl="1"/>
            <a:r>
              <a:rPr lang="cs-CZ" dirty="0" smtClean="0"/>
              <a:t>Office 365: 5 počítačů, 5 přenosných zařízení.</a:t>
            </a:r>
          </a:p>
          <a:p>
            <a:r>
              <a:rPr lang="cs-CZ" dirty="0" smtClean="0"/>
              <a:t>Office 365 lze využít na počítačích, kde nejsou aplikace nainstalovány.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36571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Objekty MS Access 2013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cs-CZ" b="1" dirty="0"/>
              <a:t>Tabulka</a:t>
            </a:r>
          </a:p>
          <a:p>
            <a:pPr lvl="1"/>
            <a:r>
              <a:rPr lang="cs-CZ" dirty="0"/>
              <a:t>Tabulka je objekt databáze, který obsahuje konkrétní data. </a:t>
            </a:r>
            <a:r>
              <a:rPr lang="cs-CZ" dirty="0" smtClean="0"/>
              <a:t>Datům </a:t>
            </a:r>
            <a:r>
              <a:rPr lang="cs-CZ" dirty="0"/>
              <a:t>se říkají položky. </a:t>
            </a:r>
            <a:endParaRPr lang="cs-CZ" dirty="0" smtClean="0"/>
          </a:p>
          <a:p>
            <a:pPr lvl="1"/>
            <a:r>
              <a:rPr lang="cs-CZ" dirty="0" smtClean="0"/>
              <a:t>Tabulka </a:t>
            </a:r>
            <a:r>
              <a:rPr lang="cs-CZ" dirty="0"/>
              <a:t>se skládá ze sloupců, které jsou nazývány </a:t>
            </a:r>
            <a:r>
              <a:rPr lang="cs-CZ" dirty="0" smtClean="0"/>
              <a:t>pole a z</a:t>
            </a:r>
            <a:r>
              <a:rPr lang="cs-CZ" dirty="0"/>
              <a:t> řádků, těm se říká záznamy. </a:t>
            </a:r>
          </a:p>
          <a:p>
            <a:pPr lvl="0"/>
            <a:r>
              <a:rPr lang="cs-CZ" b="1" dirty="0"/>
              <a:t>Dotaz</a:t>
            </a:r>
          </a:p>
          <a:p>
            <a:pPr lvl="1"/>
            <a:r>
              <a:rPr lang="cs-CZ" dirty="0"/>
              <a:t>Dotaz neobsahuje žádná konkrétní data, </a:t>
            </a:r>
            <a:r>
              <a:rPr lang="cs-CZ" dirty="0" smtClean="0"/>
              <a:t>ta </a:t>
            </a:r>
            <a:r>
              <a:rPr lang="cs-CZ" dirty="0"/>
              <a:t>jsou </a:t>
            </a:r>
            <a:r>
              <a:rPr lang="cs-CZ" dirty="0" smtClean="0"/>
              <a:t>uložena </a:t>
            </a:r>
            <a:r>
              <a:rPr lang="cs-CZ" dirty="0"/>
              <a:t>samostatně v tabulkách. </a:t>
            </a:r>
            <a:endParaRPr lang="cs-CZ" dirty="0" smtClean="0"/>
          </a:p>
          <a:p>
            <a:pPr lvl="1"/>
            <a:r>
              <a:rPr lang="cs-CZ" dirty="0" smtClean="0"/>
              <a:t>Dotaz </a:t>
            </a:r>
            <a:r>
              <a:rPr lang="cs-CZ" dirty="0"/>
              <a:t>umožňuje vybrat pouze data podle určených kritérií, provést určité výpočty, nebo vybírat data z více tabulek. </a:t>
            </a:r>
            <a:endParaRPr lang="cs-CZ" dirty="0" smtClean="0"/>
          </a:p>
          <a:p>
            <a:pPr lvl="1"/>
            <a:r>
              <a:rPr lang="cs-CZ" dirty="0" smtClean="0"/>
              <a:t>Dotazy </a:t>
            </a:r>
            <a:r>
              <a:rPr lang="cs-CZ" dirty="0"/>
              <a:t>podle zvoleného typu mohou </a:t>
            </a:r>
            <a:r>
              <a:rPr lang="cs-CZ" dirty="0" smtClean="0"/>
              <a:t>např</a:t>
            </a:r>
            <a:r>
              <a:rPr lang="cs-CZ" dirty="0"/>
              <a:t>. odstraňovat data z tabulek, aktualizovat data, ale také mohou tabulky vytvářet. </a:t>
            </a:r>
          </a:p>
          <a:p>
            <a:r>
              <a:rPr lang="cs-CZ" b="1" dirty="0" smtClean="0"/>
              <a:t>Formulář</a:t>
            </a:r>
            <a:endParaRPr lang="cs-CZ" b="1" dirty="0"/>
          </a:p>
          <a:p>
            <a:pPr lvl="1"/>
            <a:r>
              <a:rPr lang="cs-CZ" dirty="0"/>
              <a:t>Formulář je objekt databáze, pomocí kterého lze zobrazovat, upravovat nebo vkládat data do databáze. </a:t>
            </a:r>
            <a:endParaRPr lang="cs-CZ" dirty="0" smtClean="0"/>
          </a:p>
          <a:p>
            <a:pPr lvl="1"/>
            <a:r>
              <a:rPr lang="cs-CZ" dirty="0" smtClean="0"/>
              <a:t>Velkou </a:t>
            </a:r>
            <a:r>
              <a:rPr lang="cs-CZ" dirty="0"/>
              <a:t>výhodu </a:t>
            </a:r>
            <a:r>
              <a:rPr lang="cs-CZ" dirty="0" smtClean="0"/>
              <a:t>mají formuláře při </a:t>
            </a:r>
            <a:r>
              <a:rPr lang="cs-CZ" dirty="0"/>
              <a:t>zadávání dat do tabulek, kdy </a:t>
            </a:r>
            <a:r>
              <a:rPr lang="cs-CZ" dirty="0" smtClean="0"/>
              <a:t>jednotliví </a:t>
            </a:r>
            <a:r>
              <a:rPr lang="cs-CZ" dirty="0"/>
              <a:t>uživatelé nezapomenou vyplnit všechny potřebné údaje. </a:t>
            </a:r>
            <a:endParaRPr lang="cs-CZ" dirty="0" smtClean="0"/>
          </a:p>
          <a:p>
            <a:pPr lvl="1"/>
            <a:r>
              <a:rPr lang="cs-CZ" dirty="0" smtClean="0"/>
              <a:t>Při </a:t>
            </a:r>
            <a:r>
              <a:rPr lang="cs-CZ" dirty="0"/>
              <a:t>nastavení ověřovacích pravidel může Access kontrolovat správnost zadávaných údajů, provádět automatické </a:t>
            </a:r>
            <a:r>
              <a:rPr lang="cs-CZ" dirty="0" smtClean="0"/>
              <a:t>přepočty, také  však může </a:t>
            </a:r>
            <a:r>
              <a:rPr lang="cs-CZ" dirty="0" err="1"/>
              <a:t>předvyplnit</a:t>
            </a:r>
            <a:r>
              <a:rPr lang="cs-CZ" dirty="0"/>
              <a:t> údaje. </a:t>
            </a:r>
          </a:p>
        </p:txBody>
      </p:sp>
    </p:spTree>
    <p:extLst>
      <p:ext uri="{BB962C8B-B14F-4D97-AF65-F5344CB8AC3E}">
        <p14:creationId xmlns:p14="http://schemas.microsoft.com/office/powerpoint/2010/main" val="3719871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Objekty MS Access 2013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/>
              <a:t>Sestava</a:t>
            </a:r>
          </a:p>
          <a:p>
            <a:pPr lvl="1"/>
            <a:r>
              <a:rPr lang="cs-CZ" dirty="0"/>
              <a:t>Sestava je databázový objekt, který umožňuje zobrazování dat v podobě připravené k tisku.</a:t>
            </a:r>
          </a:p>
          <a:p>
            <a:pPr lvl="0"/>
            <a:r>
              <a:rPr lang="cs-CZ" b="1" dirty="0"/>
              <a:t>Makro</a:t>
            </a:r>
          </a:p>
          <a:p>
            <a:pPr lvl="1"/>
            <a:r>
              <a:rPr lang="cs-CZ" dirty="0"/>
              <a:t>Makro je akce nebo skupina akcí, které provádějí stanovenou operaci. </a:t>
            </a:r>
          </a:p>
          <a:p>
            <a:pPr lvl="1"/>
            <a:r>
              <a:rPr lang="cs-CZ" dirty="0"/>
              <a:t>Makra slouží především k jednoduchému a automatickému spouštění často prováděných akcí, např. lze využít ve formuláři, kde můžeme na tlačítka přidávat různé akce, např. uložení.</a:t>
            </a:r>
          </a:p>
          <a:p>
            <a:pPr lvl="0"/>
            <a:r>
              <a:rPr lang="cs-CZ" b="1" dirty="0"/>
              <a:t>Programové moduly</a:t>
            </a:r>
          </a:p>
          <a:p>
            <a:pPr lvl="1"/>
            <a:r>
              <a:rPr lang="cs-CZ" dirty="0"/>
              <a:t>Jsou moduly programované v jazyce </a:t>
            </a:r>
            <a:r>
              <a:rPr lang="cs-CZ" dirty="0" err="1"/>
              <a:t>Visual</a:t>
            </a:r>
            <a:r>
              <a:rPr lang="cs-CZ" dirty="0"/>
              <a:t> Basic </a:t>
            </a:r>
            <a:r>
              <a:rPr lang="cs-CZ" dirty="0" err="1"/>
              <a:t>for</a:t>
            </a:r>
            <a:r>
              <a:rPr lang="cs-CZ" dirty="0"/>
              <a:t> </a:t>
            </a:r>
            <a:r>
              <a:rPr lang="cs-CZ" dirty="0" err="1"/>
              <a:t>Application</a:t>
            </a:r>
            <a:r>
              <a:rPr lang="cs-CZ" dirty="0"/>
              <a:t>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18348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Access 2013 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2961" y="1314450"/>
            <a:ext cx="8586078" cy="4919663"/>
          </a:xfrm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391338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Access 2013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Aplikace je rozdělena na několik částí:</a:t>
            </a:r>
          </a:p>
          <a:p>
            <a:r>
              <a:rPr lang="cs-CZ" b="1" dirty="0" smtClean="0"/>
              <a:t>Panel rychlý přístup</a:t>
            </a:r>
          </a:p>
          <a:p>
            <a:pPr lvl="1"/>
            <a:r>
              <a:rPr lang="cs-CZ" dirty="0" smtClean="0"/>
              <a:t>V horní části aplikace, uloženy základní a často používané akce např. </a:t>
            </a:r>
            <a:r>
              <a:rPr lang="cs-CZ" dirty="0" smtClean="0"/>
              <a:t>uložení.</a:t>
            </a: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r>
              <a:rPr lang="cs-CZ" b="1" dirty="0" smtClean="0"/>
              <a:t>Pás karet</a:t>
            </a:r>
          </a:p>
          <a:p>
            <a:pPr lvl="1"/>
            <a:r>
              <a:rPr lang="cs-CZ" dirty="0" smtClean="0"/>
              <a:t>Obsahuje záložky: Soubor</a:t>
            </a:r>
            <a:r>
              <a:rPr lang="cs-CZ" dirty="0"/>
              <a:t>, Domů, Vytvoření, Externí data, Databázové nástroje. </a:t>
            </a:r>
            <a:endParaRPr lang="cs-CZ" dirty="0" smtClean="0"/>
          </a:p>
          <a:p>
            <a:endParaRPr lang="cs-CZ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5564" y="2960299"/>
            <a:ext cx="2780872" cy="34151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3604" y="4431992"/>
            <a:ext cx="7197690" cy="1616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466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Databázové modely</a:t>
            </a:r>
          </a:p>
          <a:p>
            <a:r>
              <a:rPr lang="cs-CZ" dirty="0" smtClean="0"/>
              <a:t>Základní pojmy</a:t>
            </a:r>
          </a:p>
          <a:p>
            <a:r>
              <a:rPr lang="cs-CZ" dirty="0" smtClean="0"/>
              <a:t>MS Office 2013 vs. Office 365</a:t>
            </a:r>
          </a:p>
          <a:p>
            <a:r>
              <a:rPr lang="cs-CZ" dirty="0" smtClean="0"/>
              <a:t>MS Access 2013</a:t>
            </a:r>
          </a:p>
          <a:p>
            <a:r>
              <a:rPr lang="cs-CZ" dirty="0" smtClean="0"/>
              <a:t>Vytvoření DB</a:t>
            </a:r>
          </a:p>
          <a:p>
            <a:r>
              <a:rPr lang="cs-CZ" dirty="0" smtClean="0"/>
              <a:t>Použití šablon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0621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Access 2013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 smtClean="0"/>
              <a:t>Navigační podokno</a:t>
            </a:r>
          </a:p>
          <a:p>
            <a:pPr lvl="1"/>
            <a:r>
              <a:rPr lang="cs-CZ" dirty="0"/>
              <a:t>Slouží k lepší orientaci v dokumentu a k rychlému spuštění jednotlivých objektů databáze. </a:t>
            </a:r>
            <a:endParaRPr lang="cs-CZ" dirty="0" smtClean="0"/>
          </a:p>
          <a:p>
            <a:endParaRPr lang="cs-CZ" dirty="0" smtClean="0"/>
          </a:p>
          <a:p>
            <a:r>
              <a:rPr lang="cs-CZ" b="1" dirty="0" smtClean="0"/>
              <a:t>Dokumentové okno</a:t>
            </a:r>
          </a:p>
          <a:p>
            <a:pPr lvl="1"/>
            <a:r>
              <a:rPr lang="cs-CZ" dirty="0"/>
              <a:t>V této části aplikace probíhá práce s jednotlivými daty a databázovými objekty.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933" y="2331616"/>
            <a:ext cx="1383586" cy="145504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935" y="4162840"/>
            <a:ext cx="2678130" cy="1840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374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Access 2013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b="1" dirty="0" smtClean="0"/>
              <a:t>Stavový řádek</a:t>
            </a:r>
          </a:p>
          <a:p>
            <a:pPr lvl="1"/>
            <a:r>
              <a:rPr lang="cs-CZ" dirty="0" smtClean="0"/>
              <a:t>Je umístěn </a:t>
            </a:r>
            <a:r>
              <a:rPr lang="cs-CZ" dirty="0"/>
              <a:t>ve spodní části aplikace. </a:t>
            </a:r>
            <a:endParaRPr lang="cs-CZ" dirty="0" smtClean="0"/>
          </a:p>
          <a:p>
            <a:pPr lvl="1"/>
            <a:r>
              <a:rPr lang="cs-CZ" dirty="0" smtClean="0"/>
              <a:t>Slouží </a:t>
            </a:r>
            <a:r>
              <a:rPr lang="cs-CZ" dirty="0"/>
              <a:t>k </a:t>
            </a:r>
            <a:r>
              <a:rPr lang="cs-CZ" dirty="0" smtClean="0"/>
              <a:t>zobrazování </a:t>
            </a:r>
            <a:r>
              <a:rPr lang="cs-CZ" dirty="0"/>
              <a:t>stavu aplikace. </a:t>
            </a:r>
            <a:endParaRPr lang="cs-CZ" dirty="0" smtClean="0"/>
          </a:p>
          <a:p>
            <a:pPr lvl="1"/>
            <a:r>
              <a:rPr lang="cs-CZ" dirty="0" smtClean="0"/>
              <a:t>Kliknutím </a:t>
            </a:r>
            <a:r>
              <a:rPr lang="cs-CZ" dirty="0"/>
              <a:t>na stavový řádek pravým tlačítkem myši, lze nastavit, jaké informace chceme mít zobrazeny. </a:t>
            </a:r>
            <a:endParaRPr lang="cs-CZ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126" y="3721637"/>
            <a:ext cx="10058400" cy="19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68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Vytváření databází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 aplikaci Access </a:t>
            </a:r>
            <a:r>
              <a:rPr lang="cs-CZ" dirty="0"/>
              <a:t>2013 </a:t>
            </a:r>
            <a:r>
              <a:rPr lang="cs-CZ" dirty="0" smtClean="0"/>
              <a:t>lze vytvářet dva typy databází:</a:t>
            </a:r>
          </a:p>
          <a:p>
            <a:pPr lvl="1"/>
            <a:r>
              <a:rPr lang="cs-CZ" dirty="0" smtClean="0"/>
              <a:t>Desktopové </a:t>
            </a:r>
            <a:r>
              <a:rPr lang="cs-CZ" dirty="0"/>
              <a:t>databáze </a:t>
            </a:r>
            <a:r>
              <a:rPr lang="cs-CZ" dirty="0" smtClean="0"/>
              <a:t>- </a:t>
            </a:r>
            <a:r>
              <a:rPr lang="cs-CZ" dirty="0"/>
              <a:t>uloženy na počítači nebo síťovém serveru. </a:t>
            </a:r>
            <a:endParaRPr lang="cs-CZ" dirty="0" smtClean="0"/>
          </a:p>
          <a:p>
            <a:pPr lvl="1"/>
            <a:r>
              <a:rPr lang="cs-CZ" dirty="0" smtClean="0"/>
              <a:t>Web </a:t>
            </a:r>
            <a:r>
              <a:rPr lang="cs-CZ" dirty="0" err="1" smtClean="0"/>
              <a:t>apps</a:t>
            </a:r>
            <a:r>
              <a:rPr lang="cs-CZ" dirty="0" smtClean="0"/>
              <a:t> - umístěny </a:t>
            </a:r>
            <a:r>
              <a:rPr lang="cs-CZ" dirty="0"/>
              <a:t>v prostředí Microsoft SharePoint 2013. </a:t>
            </a:r>
            <a:endParaRPr lang="cs-CZ" dirty="0" smtClean="0"/>
          </a:p>
          <a:p>
            <a:r>
              <a:rPr lang="cs-CZ" dirty="0" smtClean="0"/>
              <a:t>Hlavním </a:t>
            </a:r>
            <a:r>
              <a:rPr lang="cs-CZ" dirty="0"/>
              <a:t>rozdílem mezi těmito databázemi je úprava a </a:t>
            </a:r>
            <a:r>
              <a:rPr lang="cs-CZ" dirty="0" smtClean="0"/>
              <a:t>manipulace.</a:t>
            </a:r>
          </a:p>
          <a:p>
            <a:pPr lvl="1"/>
            <a:r>
              <a:rPr lang="cs-CZ" dirty="0" smtClean="0"/>
              <a:t>Desktopové </a:t>
            </a:r>
            <a:r>
              <a:rPr lang="cs-CZ" dirty="0"/>
              <a:t>databáze lze upravovat na počítači, kde musí být Access nutně </a:t>
            </a:r>
            <a:r>
              <a:rPr lang="cs-CZ" dirty="0" smtClean="0"/>
              <a:t>nainstalovaný.</a:t>
            </a:r>
            <a:endParaRPr lang="cs-CZ" dirty="0" smtClean="0"/>
          </a:p>
          <a:p>
            <a:pPr lvl="1"/>
            <a:r>
              <a:rPr lang="cs-CZ" dirty="0" smtClean="0"/>
              <a:t>Webové aplikace lze upravovat </a:t>
            </a:r>
            <a:r>
              <a:rPr lang="cs-CZ" dirty="0"/>
              <a:t>pomocí webového prohlížeče, z toho důvodu nemusí být Access nainstalován. </a:t>
            </a:r>
            <a:endParaRPr lang="cs-CZ" dirty="0" smtClean="0"/>
          </a:p>
          <a:p>
            <a:r>
              <a:rPr lang="cs-CZ" dirty="0" smtClean="0"/>
              <a:t>Pokud </a:t>
            </a:r>
            <a:r>
              <a:rPr lang="cs-CZ" dirty="0"/>
              <a:t>chceme webovou aplikaci vytvořit, musíme mít vytvořený účet na SharePoint 2013.</a:t>
            </a:r>
          </a:p>
        </p:txBody>
      </p:sp>
    </p:spTree>
    <p:extLst>
      <p:ext uri="{BB962C8B-B14F-4D97-AF65-F5344CB8AC3E}">
        <p14:creationId xmlns:p14="http://schemas.microsoft.com/office/powerpoint/2010/main" val="3103591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Vytvoření databáze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Dva způsoby vytvoření: pomocí šablony / prázdná databáze</a:t>
            </a:r>
          </a:p>
          <a:p>
            <a:pPr lvl="1"/>
            <a:r>
              <a:rPr lang="cs-CZ" b="1" dirty="0" smtClean="0"/>
              <a:t>Pomocí šablony</a:t>
            </a:r>
            <a:r>
              <a:rPr lang="cs-CZ" dirty="0" smtClean="0"/>
              <a:t>: po spuštění aplikace lze vybrat z několika šablon:</a:t>
            </a:r>
          </a:p>
          <a:p>
            <a:pPr lvl="2"/>
            <a:r>
              <a:rPr lang="cs-CZ" b="1" dirty="0" err="1"/>
              <a:t>Northwind</a:t>
            </a:r>
            <a:r>
              <a:rPr lang="cs-CZ" b="1" dirty="0"/>
              <a:t> 2007</a:t>
            </a:r>
            <a:r>
              <a:rPr lang="cs-CZ" dirty="0"/>
              <a:t>: </a:t>
            </a:r>
            <a:r>
              <a:rPr lang="cs-CZ" dirty="0" smtClean="0"/>
              <a:t>šablona </a:t>
            </a:r>
            <a:r>
              <a:rPr lang="cs-CZ" dirty="0"/>
              <a:t>slouží pro sledování objednávek a k vytváření nových. </a:t>
            </a:r>
            <a:endParaRPr lang="cs-CZ" dirty="0" smtClean="0"/>
          </a:p>
          <a:p>
            <a:pPr lvl="2"/>
            <a:r>
              <a:rPr lang="cs-CZ" b="1" dirty="0" smtClean="0"/>
              <a:t>Studenti: </a:t>
            </a:r>
            <a:r>
              <a:rPr lang="cs-CZ" dirty="0" smtClean="0"/>
              <a:t>šablona slouží k evidenci studentů .</a:t>
            </a:r>
          </a:p>
          <a:p>
            <a:pPr lvl="2"/>
            <a:r>
              <a:rPr lang="cs-CZ" b="1" dirty="0"/>
              <a:t>Kontakty</a:t>
            </a:r>
            <a:r>
              <a:rPr lang="cs-CZ" dirty="0"/>
              <a:t>: </a:t>
            </a:r>
            <a:r>
              <a:rPr lang="cs-CZ" dirty="0" smtClean="0"/>
              <a:t>šablona slouží </a:t>
            </a:r>
            <a:r>
              <a:rPr lang="cs-CZ" dirty="0"/>
              <a:t>k ukládání kontaktů. </a:t>
            </a:r>
            <a:endParaRPr lang="cs-CZ" dirty="0" smtClean="0"/>
          </a:p>
          <a:p>
            <a:pPr lvl="2"/>
            <a:r>
              <a:rPr lang="cs-CZ" b="1" dirty="0" smtClean="0"/>
              <a:t>Marketingové projekty a Projekty</a:t>
            </a:r>
            <a:r>
              <a:rPr lang="cs-CZ" b="1" dirty="0"/>
              <a:t>:</a:t>
            </a:r>
            <a:r>
              <a:rPr lang="cs-CZ" dirty="0"/>
              <a:t> </a:t>
            </a:r>
            <a:r>
              <a:rPr lang="cs-CZ" dirty="0" smtClean="0"/>
              <a:t>šablona </a:t>
            </a:r>
            <a:r>
              <a:rPr lang="cs-CZ" dirty="0"/>
              <a:t>umožňuje sledování projektů. </a:t>
            </a:r>
            <a:endParaRPr lang="cs-CZ" dirty="0" smtClean="0"/>
          </a:p>
          <a:p>
            <a:pPr lvl="2"/>
            <a:r>
              <a:rPr lang="cs-CZ" b="1" dirty="0"/>
              <a:t>Problémy:</a:t>
            </a:r>
            <a:r>
              <a:rPr lang="cs-CZ" dirty="0"/>
              <a:t> </a:t>
            </a:r>
            <a:r>
              <a:rPr lang="cs-CZ" dirty="0" smtClean="0"/>
              <a:t>šablona slouží </a:t>
            </a:r>
            <a:r>
              <a:rPr lang="cs-CZ" dirty="0"/>
              <a:t>k evidenci problémů </a:t>
            </a:r>
            <a:r>
              <a:rPr lang="cs-CZ" dirty="0" smtClean="0"/>
              <a:t>a </a:t>
            </a:r>
            <a:r>
              <a:rPr lang="cs-CZ" dirty="0"/>
              <a:t>jejich zadavatelů</a:t>
            </a:r>
            <a:r>
              <a:rPr lang="cs-CZ" dirty="0" smtClean="0"/>
              <a:t>.</a:t>
            </a:r>
          </a:p>
          <a:p>
            <a:pPr lvl="2"/>
            <a:r>
              <a:rPr lang="cs-CZ" b="1" dirty="0"/>
              <a:t>Úkoly:</a:t>
            </a:r>
            <a:r>
              <a:rPr lang="cs-CZ" dirty="0"/>
              <a:t> databáze umožňuje sledovat průběh vykonání úkolů</a:t>
            </a:r>
            <a:r>
              <a:rPr lang="cs-CZ" dirty="0" smtClean="0"/>
              <a:t>.</a:t>
            </a:r>
          </a:p>
          <a:p>
            <a:pPr lvl="2"/>
            <a:r>
              <a:rPr lang="cs-CZ" b="1" dirty="0"/>
              <a:t>Aktiva:</a:t>
            </a:r>
            <a:r>
              <a:rPr lang="cs-CZ" dirty="0"/>
              <a:t> šablona databáze, která slouží ke správě </a:t>
            </a:r>
            <a:r>
              <a:rPr lang="cs-CZ" dirty="0" smtClean="0"/>
              <a:t>aktiv, např. majetek. </a:t>
            </a:r>
          </a:p>
          <a:p>
            <a:pPr lvl="2"/>
            <a:r>
              <a:rPr lang="cs-CZ" b="1" dirty="0"/>
              <a:t>Učitelský sbor</a:t>
            </a:r>
            <a:r>
              <a:rPr lang="cs-CZ" dirty="0"/>
              <a:t>: Umožňuje uchovávat informace o jednotlivých učitelích</a:t>
            </a:r>
            <a:r>
              <a:rPr lang="cs-CZ" dirty="0" smtClean="0"/>
              <a:t>.</a:t>
            </a:r>
          </a:p>
          <a:p>
            <a:pPr lvl="2"/>
            <a:r>
              <a:rPr lang="cs-CZ" b="1" dirty="0"/>
              <a:t>Události:</a:t>
            </a:r>
            <a:r>
              <a:rPr lang="cs-CZ" dirty="0"/>
              <a:t> umožňuje uchovávat informace o události a následné filtrování dnešních událostí.</a:t>
            </a:r>
          </a:p>
          <a:p>
            <a:pPr lvl="2"/>
            <a:r>
              <a:rPr lang="cs-CZ" b="1" dirty="0"/>
              <a:t>Prodejní kanály</a:t>
            </a:r>
            <a:r>
              <a:rPr lang="cs-CZ" dirty="0"/>
              <a:t>: umožňuje sledování příležitostí. </a:t>
            </a:r>
          </a:p>
        </p:txBody>
      </p:sp>
    </p:spTree>
    <p:extLst>
      <p:ext uri="{BB962C8B-B14F-4D97-AF65-F5344CB8AC3E}">
        <p14:creationId xmlns:p14="http://schemas.microsoft.com/office/powerpoint/2010/main" val="4136656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Vytváření databáze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sz="2000" dirty="0" smtClean="0"/>
              <a:t>Vytvořené šablony jsou databáze, se kterými může probíhat práce, protože obsahují veškeré databázové objekty, které by mohly být při práci potřebné. </a:t>
            </a:r>
          </a:p>
          <a:p>
            <a:pPr marL="0" indent="0">
              <a:buNone/>
            </a:pPr>
            <a:endParaRPr lang="cs-CZ" dirty="0" smtClean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6894" y="2177939"/>
            <a:ext cx="7181624" cy="387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625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Vytváření databáze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b="1" dirty="0"/>
              <a:t>Vytvoření prázdné databáze</a:t>
            </a:r>
          </a:p>
          <a:p>
            <a:pPr lvl="2"/>
            <a:r>
              <a:rPr lang="cs-CZ" dirty="0"/>
              <a:t>Na úvodní stránce aplikace vybereme možnost Prázdná databáze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605" y="2316252"/>
            <a:ext cx="6996702" cy="37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357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Vytváření databáze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s-CZ" dirty="0"/>
              <a:t>Zadáme Název databáze a cestu uložení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lvl="1"/>
            <a:r>
              <a:rPr lang="cs-CZ" dirty="0" smtClean="0"/>
              <a:t>Vytvořená </a:t>
            </a:r>
            <a:r>
              <a:rPr lang="cs-CZ" dirty="0"/>
              <a:t>databáze neobsahuje žádná data ani objekty databáze.</a:t>
            </a:r>
          </a:p>
          <a:p>
            <a:pPr lvl="1"/>
            <a:r>
              <a:rPr lang="cs-CZ" dirty="0"/>
              <a:t>Databáze má koncovku </a:t>
            </a:r>
            <a:r>
              <a:rPr lang="cs-CZ" dirty="0" err="1"/>
              <a:t>accdb</a:t>
            </a:r>
            <a:r>
              <a:rPr lang="cs-CZ" dirty="0"/>
              <a:t>.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0912" y="1918114"/>
            <a:ext cx="521017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233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cs-CZ" dirty="0" smtClean="0"/>
              <a:t>Děkuji za pozornost.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4313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Databázové modely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 anchor="ctr"/>
          <a:lstStyle/>
          <a:p>
            <a:pPr algn="ctr"/>
            <a:r>
              <a:rPr lang="cs-CZ" dirty="0" smtClean="0"/>
              <a:t>Hierarchický model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cs-CZ" dirty="0" smtClean="0"/>
              <a:t>Data uložena ve stromové struktuře.</a:t>
            </a:r>
          </a:p>
          <a:p>
            <a:r>
              <a:rPr lang="cs-CZ" dirty="0" smtClean="0"/>
              <a:t>Propojení záznamů pomocí ukazatelů.</a:t>
            </a:r>
          </a:p>
          <a:p>
            <a:r>
              <a:rPr lang="cs-CZ" dirty="0" smtClean="0"/>
              <a:t>Nevýhody: složité rušení a vkládání záznamů.</a:t>
            </a:r>
          </a:p>
          <a:p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 anchor="ctr"/>
          <a:lstStyle/>
          <a:p>
            <a:pPr algn="ctr"/>
            <a:r>
              <a:rPr lang="cs-CZ" dirty="0" smtClean="0"/>
              <a:t>Síťový model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cs-CZ" dirty="0" smtClean="0"/>
              <a:t>Stromová struktura, obsahují více vztahů.</a:t>
            </a:r>
          </a:p>
          <a:p>
            <a:r>
              <a:rPr lang="cs-CZ" dirty="0" smtClean="0"/>
              <a:t>Záznamy propojeny pomocí ukazatelů.</a:t>
            </a:r>
          </a:p>
          <a:p>
            <a:r>
              <a:rPr lang="cs-CZ" dirty="0" smtClean="0"/>
              <a:t>Nevýhody: obtížná změna struktury, několik cest zpracování </a:t>
            </a:r>
            <a:r>
              <a:rPr lang="cs-CZ" dirty="0" smtClean="0"/>
              <a:t>záznamů.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3876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044175"/>
            <a:ext cx="5157787" cy="823912"/>
          </a:xfrm>
        </p:spPr>
        <p:txBody>
          <a:bodyPr anchor="ctr"/>
          <a:lstStyle/>
          <a:p>
            <a:pPr algn="ctr"/>
            <a:r>
              <a:rPr lang="cs-CZ" dirty="0" smtClean="0"/>
              <a:t>Hierarchický model</a:t>
            </a:r>
            <a:endParaRPr lang="cs-CZ" dirty="0"/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423" y="2121692"/>
            <a:ext cx="5337338" cy="2644334"/>
          </a:xfrm>
          <a:effectLst>
            <a:softEdge rad="0"/>
          </a:effectLst>
        </p:spPr>
      </p:pic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054449"/>
            <a:ext cx="5183188" cy="823912"/>
          </a:xfrm>
        </p:spPr>
        <p:txBody>
          <a:bodyPr anchor="ctr"/>
          <a:lstStyle/>
          <a:p>
            <a:pPr algn="ctr"/>
            <a:r>
              <a:rPr lang="cs-CZ" dirty="0" smtClean="0"/>
              <a:t>Síťový model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8143" y="2455515"/>
            <a:ext cx="6190752" cy="1915222"/>
          </a:xfrm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137041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Databázové modely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 anchor="ctr"/>
          <a:lstStyle/>
          <a:p>
            <a:pPr algn="ctr"/>
            <a:r>
              <a:rPr lang="cs-CZ" dirty="0" smtClean="0"/>
              <a:t>Relační model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cs-CZ" dirty="0" smtClean="0"/>
              <a:t>Práce probíhá s množinou záznamů.</a:t>
            </a:r>
          </a:p>
          <a:p>
            <a:r>
              <a:rPr lang="cs-CZ" dirty="0" smtClean="0"/>
              <a:t>Reprezentace dat pomocí tabulek.</a:t>
            </a:r>
          </a:p>
          <a:p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/>
        <p:txBody>
          <a:bodyPr anchor="ctr"/>
          <a:lstStyle/>
          <a:p>
            <a:pPr algn="ctr"/>
            <a:r>
              <a:rPr lang="cs-CZ" dirty="0" smtClean="0"/>
              <a:t>Objektově orientovaný model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cs-CZ" dirty="0" smtClean="0"/>
              <a:t>Vznikl z důvodu nemožnosti práce se složitějšími datovými typy u relačního modelu.</a:t>
            </a:r>
          </a:p>
          <a:p>
            <a:r>
              <a:rPr lang="cs-CZ" dirty="0" smtClean="0"/>
              <a:t>Obsahuje metody a proměnné.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54677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705133"/>
            <a:ext cx="5157787" cy="823912"/>
          </a:xfrm>
        </p:spPr>
        <p:txBody>
          <a:bodyPr anchor="ctr"/>
          <a:lstStyle/>
          <a:p>
            <a:pPr algn="ctr"/>
            <a:r>
              <a:rPr lang="cs-CZ" dirty="0" smtClean="0"/>
              <a:t>Relační model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694859"/>
            <a:ext cx="5183188" cy="823912"/>
          </a:xfrm>
        </p:spPr>
        <p:txBody>
          <a:bodyPr anchor="ctr"/>
          <a:lstStyle/>
          <a:p>
            <a:pPr algn="ctr"/>
            <a:r>
              <a:rPr lang="cs-CZ" dirty="0" smtClean="0"/>
              <a:t>Objektově relační model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14" y="2075381"/>
            <a:ext cx="6592040" cy="2057630"/>
          </a:xfrm>
          <a:effectLst>
            <a:softEdge rad="0"/>
          </a:effectLst>
        </p:spPr>
      </p:pic>
      <p:pic>
        <p:nvPicPr>
          <p:cNvPr id="11" name="Zástupný symbol pro obsah 10"/>
          <p:cNvPicPr>
            <a:picLocks noGrp="1" noChangeAspect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2069" y="1524729"/>
            <a:ext cx="5183188" cy="3343868"/>
          </a:xfrm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3560144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pojmy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b="1" dirty="0" smtClean="0"/>
              <a:t>Atribut</a:t>
            </a:r>
          </a:p>
          <a:p>
            <a:pPr lvl="1"/>
            <a:r>
              <a:rPr lang="cs-CZ" sz="2100" dirty="0" smtClean="0"/>
              <a:t>Vlastnost, </a:t>
            </a:r>
            <a:r>
              <a:rPr lang="cs-CZ" sz="2100" dirty="0"/>
              <a:t>která popisuje nějakou entitu. </a:t>
            </a:r>
            <a:endParaRPr lang="cs-CZ" sz="2100" dirty="0" smtClean="0"/>
          </a:p>
          <a:p>
            <a:pPr lvl="1"/>
            <a:r>
              <a:rPr lang="cs-CZ" sz="2100" dirty="0" smtClean="0"/>
              <a:t>Např</a:t>
            </a:r>
            <a:r>
              <a:rPr lang="cs-CZ" sz="2100" dirty="0"/>
              <a:t>. </a:t>
            </a:r>
            <a:r>
              <a:rPr lang="cs-CZ" sz="2100" dirty="0" smtClean="0"/>
              <a:t>tabulka knihy obsahuje atributy: Název Knihy, Rok Vydání atd.</a:t>
            </a:r>
          </a:p>
          <a:p>
            <a:pPr marL="0" indent="0">
              <a:buNone/>
            </a:pPr>
            <a:endParaRPr lang="cs-CZ" sz="2500" dirty="0" smtClean="0"/>
          </a:p>
          <a:p>
            <a:pPr marL="0" indent="0">
              <a:buNone/>
            </a:pPr>
            <a:endParaRPr lang="cs-CZ" sz="2200" dirty="0" smtClean="0"/>
          </a:p>
          <a:p>
            <a:r>
              <a:rPr lang="cs-CZ" sz="2400" b="1" dirty="0" smtClean="0"/>
              <a:t>Cizí klíč</a:t>
            </a:r>
          </a:p>
          <a:p>
            <a:pPr lvl="1"/>
            <a:r>
              <a:rPr lang="cs-CZ" sz="2100" dirty="0"/>
              <a:t>Cizí klíč slouží k propojení tabulky s jinou </a:t>
            </a:r>
            <a:r>
              <a:rPr lang="cs-CZ" sz="2100" dirty="0" smtClean="0"/>
              <a:t>tabulkou, cizí klíč jedné </a:t>
            </a:r>
            <a:r>
              <a:rPr lang="cs-CZ" sz="2100" dirty="0"/>
              <a:t>tabulky, je primárním klíčem tabulky druhé. </a:t>
            </a: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0697" y="2583953"/>
            <a:ext cx="1090606" cy="1361326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841" y="4401288"/>
            <a:ext cx="1280862" cy="1610228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0775" y="4861900"/>
            <a:ext cx="1267166" cy="606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50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pojmy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b="1" dirty="0"/>
              <a:t>Databáze</a:t>
            </a:r>
          </a:p>
          <a:p>
            <a:pPr lvl="1"/>
            <a:r>
              <a:rPr lang="cs-CZ" dirty="0"/>
              <a:t>Databáze je souhrn utříděných informací týkající se souvisejících informací uložena systematicky v počítačovém systému.</a:t>
            </a:r>
          </a:p>
          <a:p>
            <a:r>
              <a:rPr lang="cs-CZ" b="1" dirty="0" smtClean="0"/>
              <a:t>Databázový objekt</a:t>
            </a:r>
          </a:p>
          <a:p>
            <a:pPr lvl="1"/>
            <a:r>
              <a:rPr lang="cs-CZ" dirty="0"/>
              <a:t>Databázové objekty jsou objekty, vytvářené v určité aplikaci. </a:t>
            </a:r>
            <a:endParaRPr lang="cs-CZ" dirty="0" smtClean="0"/>
          </a:p>
          <a:p>
            <a:pPr lvl="1"/>
            <a:r>
              <a:rPr lang="cs-CZ" dirty="0" smtClean="0"/>
              <a:t>V</a:t>
            </a:r>
            <a:r>
              <a:rPr lang="cs-CZ" dirty="0"/>
              <a:t> aplikaci Access lze vytvořit databázové objekty: tabulka, formulář, sestava, dotaz, makro, modul</a:t>
            </a:r>
            <a:r>
              <a:rPr lang="cs-CZ" dirty="0" smtClean="0"/>
              <a:t>.</a:t>
            </a:r>
          </a:p>
          <a:p>
            <a:r>
              <a:rPr lang="cs-CZ" b="1" dirty="0" smtClean="0"/>
              <a:t>Databázový systém</a:t>
            </a:r>
          </a:p>
          <a:p>
            <a:pPr lvl="1"/>
            <a:r>
              <a:rPr lang="cs-CZ" dirty="0"/>
              <a:t>Databázový systém zajišťuje veškerý chod databáze. </a:t>
            </a:r>
            <a:endParaRPr lang="cs-CZ" dirty="0" smtClean="0"/>
          </a:p>
          <a:p>
            <a:pPr lvl="1"/>
            <a:r>
              <a:rPr lang="cs-CZ" dirty="0" smtClean="0"/>
              <a:t>Databázový </a:t>
            </a:r>
            <a:r>
              <a:rPr lang="cs-CZ" dirty="0"/>
              <a:t>systém se skládá ze Systému řízení báze dat a konkrétní databáze</a:t>
            </a:r>
            <a:r>
              <a:rPr lang="cs-CZ" dirty="0" smtClean="0"/>
              <a:t>.</a:t>
            </a:r>
          </a:p>
          <a:p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3924299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Základní pojmy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500" b="1" dirty="0"/>
              <a:t>Entita</a:t>
            </a:r>
          </a:p>
          <a:p>
            <a:pPr lvl="1"/>
            <a:r>
              <a:rPr lang="cs-CZ" sz="1900" dirty="0"/>
              <a:t>Entita je věc nebo osoba, o které shromažďujeme informace. </a:t>
            </a:r>
          </a:p>
          <a:p>
            <a:pPr lvl="1"/>
            <a:r>
              <a:rPr lang="cs-CZ" sz="1900" dirty="0"/>
              <a:t>V databázi entita představuje konkrétní tabulku např. entita: tabulka Knihy.</a:t>
            </a:r>
          </a:p>
          <a:p>
            <a:pPr marL="0" indent="0">
              <a:buNone/>
            </a:pPr>
            <a:endParaRPr lang="cs-CZ" sz="1800" b="1" dirty="0" smtClean="0"/>
          </a:p>
          <a:p>
            <a:pPr marL="0" indent="0">
              <a:buNone/>
            </a:pPr>
            <a:endParaRPr lang="cs-CZ" sz="1700" b="1" dirty="0" smtClean="0"/>
          </a:p>
          <a:p>
            <a:r>
              <a:rPr lang="cs-CZ" sz="2500" b="1" dirty="0" smtClean="0"/>
              <a:t>Index</a:t>
            </a:r>
          </a:p>
          <a:p>
            <a:pPr lvl="1"/>
            <a:r>
              <a:rPr lang="cs-CZ" sz="1900" dirty="0"/>
              <a:t>Indexy umožňují efektivní prohledávání a třídění záznamů v tabulkách. </a:t>
            </a:r>
            <a:endParaRPr lang="cs-CZ" sz="1900" dirty="0" smtClean="0"/>
          </a:p>
          <a:p>
            <a:r>
              <a:rPr lang="cs-CZ" sz="2500" b="1" dirty="0" smtClean="0"/>
              <a:t>Primární klíč</a:t>
            </a:r>
          </a:p>
          <a:p>
            <a:pPr lvl="1"/>
            <a:r>
              <a:rPr lang="cs-CZ" sz="1900" dirty="0"/>
              <a:t>Je sloupec, který jednoznačně identifikuje záznam. Nemůže se stát, že by v jednom sloupci existovaly dvě stejné hodnoty. </a:t>
            </a:r>
            <a:endParaRPr lang="cs-CZ" sz="1900" dirty="0" smtClean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8868" y="2547199"/>
            <a:ext cx="1034264" cy="1290998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852" y="4854508"/>
            <a:ext cx="1008296" cy="1258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07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ablona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nova_sablona2" id="{79CBB75E-4C11-4548-8687-E8ABA7DC151C}" vid="{D15B5427-84EE-48BE-A86D-2DB196CDC631}"/>
    </a:ext>
  </a:extLst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sablona</Template>
  <TotalTime>408</TotalTime>
  <Words>713</Words>
  <Application>Microsoft Office PowerPoint</Application>
  <PresentationFormat>Vlastní</PresentationFormat>
  <Paragraphs>192</Paragraphs>
  <Slides>27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27</vt:i4>
      </vt:variant>
    </vt:vector>
  </HeadingPairs>
  <TitlesOfParts>
    <vt:vector size="28" baseType="lpstr">
      <vt:lpstr>sablona</vt:lpstr>
      <vt:lpstr>Databázové systémy</vt:lpstr>
      <vt:lpstr>Obsah:</vt:lpstr>
      <vt:lpstr>Databázové modely</vt:lpstr>
      <vt:lpstr>Prezentace aplikace PowerPoint</vt:lpstr>
      <vt:lpstr>Databázové modely</vt:lpstr>
      <vt:lpstr>Prezentace aplikace PowerPoint</vt:lpstr>
      <vt:lpstr>Základní pojmy </vt:lpstr>
      <vt:lpstr>Základní pojmy</vt:lpstr>
      <vt:lpstr>Základní pojmy</vt:lpstr>
      <vt:lpstr>Základní pojmy</vt:lpstr>
      <vt:lpstr>Základní pojmy</vt:lpstr>
      <vt:lpstr>Historie MS Office</vt:lpstr>
      <vt:lpstr>MS Office 2013</vt:lpstr>
      <vt:lpstr>Office 365</vt:lpstr>
      <vt:lpstr>MS Office 2013 vs. Office 365</vt:lpstr>
      <vt:lpstr>Objekty MS Access 2013</vt:lpstr>
      <vt:lpstr>Objekty MS Access 2013</vt:lpstr>
      <vt:lpstr>Access 2013 </vt:lpstr>
      <vt:lpstr>Access 2013</vt:lpstr>
      <vt:lpstr>Access 2013</vt:lpstr>
      <vt:lpstr>Access 2013</vt:lpstr>
      <vt:lpstr>Vytváření databází</vt:lpstr>
      <vt:lpstr>Vytvoření databáze</vt:lpstr>
      <vt:lpstr>Vytváření databáze</vt:lpstr>
      <vt:lpstr>Vytváření databáze</vt:lpstr>
      <vt:lpstr>Vytváření databáze</vt:lpstr>
      <vt:lpstr>Děkuji za pozornost.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Lucie Habartová</dc:creator>
  <cp:lastModifiedBy>Lucie Habartová</cp:lastModifiedBy>
  <cp:revision>65</cp:revision>
  <dcterms:created xsi:type="dcterms:W3CDTF">2014-04-03T14:51:59Z</dcterms:created>
  <dcterms:modified xsi:type="dcterms:W3CDTF">2014-04-13T18:40:28Z</dcterms:modified>
</cp:coreProperties>
</file>