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8" r:id="rId5"/>
    <p:sldId id="270" r:id="rId6"/>
    <p:sldId id="269" r:id="rId7"/>
    <p:sldId id="259" r:id="rId8"/>
    <p:sldId id="271" r:id="rId9"/>
    <p:sldId id="260" r:id="rId10"/>
    <p:sldId id="261" r:id="rId11"/>
    <p:sldId id="272" r:id="rId12"/>
    <p:sldId id="273" r:id="rId13"/>
    <p:sldId id="274" r:id="rId14"/>
    <p:sldId id="262" r:id="rId15"/>
    <p:sldId id="275" r:id="rId16"/>
    <p:sldId id="263" r:id="rId17"/>
    <p:sldId id="276" r:id="rId18"/>
    <p:sldId id="264" r:id="rId19"/>
    <p:sldId id="277" r:id="rId20"/>
    <p:sldId id="265" r:id="rId21"/>
    <p:sldId id="278" r:id="rId22"/>
    <p:sldId id="266" r:id="rId23"/>
    <p:sldId id="267" r:id="rId2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12: Makra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Složka Běh programu obsahuje: </a:t>
            </a:r>
          </a:p>
          <a:p>
            <a:pPr lvl="1"/>
            <a:r>
              <a:rPr lang="cs-CZ" b="1" dirty="0" err="1"/>
              <a:t>If</a:t>
            </a:r>
            <a:r>
              <a:rPr lang="cs-CZ" b="1" dirty="0"/>
              <a:t>: </a:t>
            </a:r>
            <a:r>
              <a:rPr lang="cs-CZ" dirty="0"/>
              <a:t>akce umožňuje větvení programu podle výsledků. Pokud je podmíněný výraz pravdivý, vykoná se daná akce, pokud není, přechází se do sekce Else </a:t>
            </a:r>
            <a:r>
              <a:rPr lang="cs-CZ" dirty="0" err="1"/>
              <a:t>if</a:t>
            </a:r>
            <a:r>
              <a:rPr lang="cs-CZ" dirty="0"/>
              <a:t> nebo Else</a:t>
            </a:r>
            <a:r>
              <a:rPr lang="cs-CZ" dirty="0" smtClean="0"/>
              <a:t>.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r>
              <a:rPr lang="cs-CZ" b="1" dirty="0" smtClean="0"/>
              <a:t>Komentář</a:t>
            </a:r>
            <a:r>
              <a:rPr lang="cs-CZ" b="1" dirty="0"/>
              <a:t>: </a:t>
            </a:r>
            <a:r>
              <a:rPr lang="cs-CZ" dirty="0"/>
              <a:t>umožňuje přidávání komentářů k jednotlivým akcím makra.</a:t>
            </a:r>
            <a:r>
              <a:rPr lang="cs-CZ" b="1" dirty="0"/>
              <a:t> </a:t>
            </a:r>
            <a:endParaRPr lang="cs-CZ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25" y="3027932"/>
            <a:ext cx="4324350" cy="90487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825" y="4728442"/>
            <a:ext cx="508635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96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Složka Akce obsahuje další </a:t>
            </a:r>
            <a:r>
              <a:rPr lang="cs-CZ" b="1" dirty="0" smtClean="0"/>
              <a:t>podsložky:</a:t>
            </a:r>
            <a:endParaRPr lang="cs-CZ" b="1" dirty="0"/>
          </a:p>
          <a:p>
            <a:pPr lvl="1"/>
            <a:r>
              <a:rPr lang="cs-CZ" dirty="0"/>
              <a:t>Databázové objekty:</a:t>
            </a:r>
          </a:p>
          <a:p>
            <a:pPr lvl="2"/>
            <a:r>
              <a:rPr lang="cs-CZ" b="1" dirty="0"/>
              <a:t>Náhled: </a:t>
            </a:r>
            <a:r>
              <a:rPr lang="cs-CZ" dirty="0"/>
              <a:t>akce umožňující spuštění </a:t>
            </a:r>
            <a:r>
              <a:rPr lang="cs-CZ" dirty="0" smtClean="0"/>
              <a:t>náhledu</a:t>
            </a:r>
          </a:p>
          <a:p>
            <a:pPr lvl="2"/>
            <a:endParaRPr lang="cs-CZ" dirty="0"/>
          </a:p>
          <a:p>
            <a:pPr lvl="2"/>
            <a:endParaRPr lang="cs-CZ" b="1" dirty="0" smtClean="0"/>
          </a:p>
          <a:p>
            <a:pPr lvl="2"/>
            <a:r>
              <a:rPr lang="cs-CZ" b="1" dirty="0" smtClean="0"/>
              <a:t>Otevřít </a:t>
            </a:r>
            <a:r>
              <a:rPr lang="cs-CZ" b="1" dirty="0"/>
              <a:t>formulář, otevřít sestavu, otevřít tabulku:</a:t>
            </a:r>
            <a:r>
              <a:rPr lang="cs-CZ" dirty="0"/>
              <a:t> akce, které umožňují spouštění konkrétních databázových objektů. Vybereme název tabulky, formuláře nebo sestavy. </a:t>
            </a:r>
            <a:endParaRPr lang="cs-CZ" dirty="0" smtClean="0"/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537" y="2756851"/>
            <a:ext cx="4352925" cy="54292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863" y="4241587"/>
            <a:ext cx="3095106" cy="1374834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447" y="4325386"/>
            <a:ext cx="3095106" cy="1186688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306" y="4557214"/>
            <a:ext cx="3095104" cy="70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0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cs-CZ" b="1" dirty="0"/>
              <a:t>Přejít na ovládací prvek: </a:t>
            </a:r>
            <a:r>
              <a:rPr lang="cs-CZ" dirty="0"/>
              <a:t>akce, která umožňuje přechod na zvolený ovládací prvek. Akce obsahuje pouze jeden argument: Název ovládacího prvku</a:t>
            </a:r>
            <a:r>
              <a:rPr lang="cs-CZ" dirty="0" smtClean="0"/>
              <a:t>.</a:t>
            </a:r>
          </a:p>
          <a:p>
            <a:pPr lvl="2"/>
            <a:endParaRPr lang="cs-CZ" sz="1200" dirty="0"/>
          </a:p>
          <a:p>
            <a:pPr lvl="2"/>
            <a:endParaRPr lang="cs-CZ" sz="1200" b="1" dirty="0" smtClean="0"/>
          </a:p>
          <a:p>
            <a:pPr lvl="2"/>
            <a:r>
              <a:rPr lang="cs-CZ" b="1" dirty="0" smtClean="0"/>
              <a:t>Přejít </a:t>
            </a:r>
            <a:r>
              <a:rPr lang="cs-CZ" b="1" dirty="0"/>
              <a:t>na stránku: </a:t>
            </a:r>
            <a:r>
              <a:rPr lang="cs-CZ" dirty="0"/>
              <a:t>akce umožňující přechod na zvolenou stránku</a:t>
            </a:r>
            <a:r>
              <a:rPr lang="cs-CZ" dirty="0" smtClean="0"/>
              <a:t>.</a:t>
            </a:r>
          </a:p>
          <a:p>
            <a:pPr lvl="2"/>
            <a:endParaRPr lang="cs-CZ" dirty="0" smtClean="0"/>
          </a:p>
          <a:p>
            <a:pPr lvl="2"/>
            <a:endParaRPr lang="cs-CZ" sz="1500" dirty="0"/>
          </a:p>
          <a:p>
            <a:pPr lvl="2"/>
            <a:endParaRPr lang="cs-CZ" sz="1500" dirty="0"/>
          </a:p>
          <a:p>
            <a:pPr lvl="2"/>
            <a:r>
              <a:rPr lang="cs-CZ" b="1" dirty="0"/>
              <a:t>Přejít na záznam: </a:t>
            </a:r>
            <a:r>
              <a:rPr lang="cs-CZ" dirty="0"/>
              <a:t>akce, pomocí které můžeme přejít na zvolený záznam</a:t>
            </a:r>
            <a:r>
              <a:rPr lang="cs-CZ" dirty="0" smtClean="0"/>
              <a:t>.</a:t>
            </a:r>
          </a:p>
          <a:p>
            <a:pPr lvl="2"/>
            <a:endParaRPr lang="cs-CZ" sz="1500" dirty="0" smtClean="0"/>
          </a:p>
          <a:p>
            <a:pPr lvl="2"/>
            <a:endParaRPr lang="cs-CZ" sz="1500" dirty="0"/>
          </a:p>
          <a:p>
            <a:pPr lvl="2"/>
            <a:endParaRPr lang="cs-CZ" sz="1500" dirty="0" smtClean="0"/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012" y="2157214"/>
            <a:ext cx="4371975" cy="4476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62" y="2911654"/>
            <a:ext cx="4333875" cy="9525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350" y="4118686"/>
            <a:ext cx="4305300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95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0" lvl="4">
              <a:spcBef>
                <a:spcPts val="1000"/>
              </a:spcBef>
            </a:pPr>
            <a:r>
              <a:rPr lang="cs-CZ" b="1" dirty="0"/>
              <a:t>Vybrat objekt: </a:t>
            </a:r>
            <a:r>
              <a:rPr lang="cs-CZ" dirty="0"/>
              <a:t>akce, umožňující výběr konkrétního objektu</a:t>
            </a:r>
            <a:r>
              <a:rPr lang="cs-CZ" dirty="0" smtClean="0"/>
              <a:t>.</a:t>
            </a:r>
          </a:p>
          <a:p>
            <a:pPr marL="1143000" lvl="4">
              <a:spcBef>
                <a:spcPts val="1000"/>
              </a:spcBef>
            </a:pPr>
            <a:endParaRPr lang="cs-CZ" sz="1500" dirty="0" smtClean="0"/>
          </a:p>
          <a:p>
            <a:pPr marL="1143000" lvl="4">
              <a:spcBef>
                <a:spcPts val="1000"/>
              </a:spcBef>
            </a:pPr>
            <a:endParaRPr lang="cs-CZ" sz="1500" dirty="0"/>
          </a:p>
          <a:p>
            <a:pPr marL="1143000" lvl="4">
              <a:spcBef>
                <a:spcPts val="1000"/>
              </a:spcBef>
            </a:pPr>
            <a:endParaRPr lang="cs-CZ" sz="1500" dirty="0" smtClean="0"/>
          </a:p>
          <a:p>
            <a:pPr lvl="1"/>
            <a:r>
              <a:rPr lang="cs-CZ" dirty="0"/>
              <a:t>Filtr/Dotaz/Hledání:</a:t>
            </a:r>
          </a:p>
          <a:p>
            <a:pPr lvl="2"/>
            <a:r>
              <a:rPr lang="cs-CZ" b="1" dirty="0"/>
              <a:t>Aktualizovat: </a:t>
            </a:r>
            <a:r>
              <a:rPr lang="cs-CZ" dirty="0"/>
              <a:t>akce obsahující pouze příkaz Aktualizovat</a:t>
            </a:r>
            <a:r>
              <a:rPr lang="cs-CZ" dirty="0" smtClean="0"/>
              <a:t>.</a:t>
            </a:r>
          </a:p>
          <a:p>
            <a:pPr lvl="2"/>
            <a:endParaRPr lang="cs-CZ" sz="1200" dirty="0" smtClean="0"/>
          </a:p>
          <a:p>
            <a:pPr lvl="2"/>
            <a:endParaRPr lang="cs-CZ" sz="1200" dirty="0" smtClean="0"/>
          </a:p>
          <a:p>
            <a:pPr lvl="2"/>
            <a:endParaRPr lang="cs-CZ" sz="1200" dirty="0"/>
          </a:p>
          <a:p>
            <a:pPr lvl="2"/>
            <a:r>
              <a:rPr lang="cs-CZ" b="1" dirty="0"/>
              <a:t>Aktualizovat záznam</a:t>
            </a:r>
            <a:r>
              <a:rPr lang="cs-CZ" dirty="0"/>
              <a:t>: umožňuje aktualizovat vybraný záznam, neobsahuje žádné argumenty. </a:t>
            </a:r>
            <a:endParaRPr lang="cs-CZ" dirty="0" smtClean="0"/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marL="1143000" lvl="4">
              <a:spcBef>
                <a:spcPts val="1000"/>
              </a:spcBef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587" y="1843907"/>
            <a:ext cx="4314825" cy="9715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012" y="3657967"/>
            <a:ext cx="4371975" cy="46672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537" y="4920440"/>
            <a:ext cx="5114925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6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marka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cs-CZ" b="1" dirty="0" smtClean="0"/>
              <a:t>Hledat </a:t>
            </a:r>
            <a:r>
              <a:rPr lang="cs-CZ" b="1" dirty="0"/>
              <a:t>záznam</a:t>
            </a:r>
            <a:r>
              <a:rPr lang="cs-CZ" dirty="0"/>
              <a:t>: akce, která vyhledá záznam podle zvolených argumentů. Typ objektu: formulář, tabulka, sestava nebo dotaz. Záznam lze zvolit: první, další, předchozí, poslední</a:t>
            </a:r>
            <a:r>
              <a:rPr lang="cs-CZ" dirty="0" smtClean="0"/>
              <a:t>.</a:t>
            </a:r>
          </a:p>
          <a:p>
            <a:pPr lvl="2"/>
            <a:endParaRPr lang="cs-CZ" dirty="0" smtClean="0"/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lvl="2"/>
            <a:endParaRPr lang="cs-CZ" dirty="0"/>
          </a:p>
          <a:p>
            <a:pPr lvl="2"/>
            <a:r>
              <a:rPr lang="cs-CZ" b="1" dirty="0" smtClean="0"/>
              <a:t>Najít </a:t>
            </a:r>
            <a:r>
              <a:rPr lang="cs-CZ" b="1" dirty="0"/>
              <a:t>další záznam, Najít záznam</a:t>
            </a:r>
            <a:r>
              <a:rPr lang="cs-CZ" dirty="0"/>
              <a:t>: Akce Najít záznam a Najít další záznam plní stejnou funkci jako možnost najít v záložce domů. Akce Najít další záznam, nemá žádné další argumenty, avšak lze ji spustit až po akci Najít záznam</a:t>
            </a:r>
            <a:r>
              <a:rPr lang="cs-CZ" dirty="0" smtClean="0"/>
              <a:t>.</a:t>
            </a:r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587" y="2166626"/>
            <a:ext cx="4314825" cy="1209675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937" y="5060298"/>
            <a:ext cx="4314826" cy="23056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45" y="4383248"/>
            <a:ext cx="4314826" cy="170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35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cs-CZ" b="1" dirty="0"/>
              <a:t>Otevřít dotaz: </a:t>
            </a:r>
            <a:r>
              <a:rPr lang="cs-CZ" dirty="0"/>
              <a:t>akce, která otevře dotaz vybraný v názvu dotazu. Dotaz můžeme zobrazit v zobrazení: Datový list, návrh, náhled, kontingenční tabulka a graf. Režim dat: přidávání, úpravy, jen pro čtení. </a:t>
            </a:r>
            <a:endParaRPr lang="cs-CZ" dirty="0" smtClean="0"/>
          </a:p>
          <a:p>
            <a:pPr lvl="2"/>
            <a:endParaRPr lang="cs-CZ" sz="1500" dirty="0" smtClean="0"/>
          </a:p>
          <a:p>
            <a:pPr lvl="2"/>
            <a:endParaRPr lang="cs-CZ" sz="1500" dirty="0" smtClean="0"/>
          </a:p>
          <a:p>
            <a:pPr lvl="2"/>
            <a:endParaRPr lang="cs-CZ" sz="1500" dirty="0"/>
          </a:p>
          <a:p>
            <a:pPr lvl="2"/>
            <a:endParaRPr lang="cs-CZ" sz="1500" dirty="0" smtClean="0"/>
          </a:p>
          <a:p>
            <a:pPr lvl="2"/>
            <a:endParaRPr lang="cs-CZ" dirty="0"/>
          </a:p>
          <a:p>
            <a:pPr lvl="2"/>
            <a:r>
              <a:rPr lang="cs-CZ" b="1" dirty="0"/>
              <a:t>Zobrazit všechny záznamy</a:t>
            </a:r>
            <a:r>
              <a:rPr lang="cs-CZ" dirty="0"/>
              <a:t>: akce zobrazí všechny záznamy, neobsahuje žádné argumenty</a:t>
            </a:r>
            <a:r>
              <a:rPr lang="cs-CZ" dirty="0" smtClean="0"/>
              <a:t>.</a:t>
            </a:r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537" y="2502672"/>
            <a:ext cx="4352925" cy="11334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738" y="4557854"/>
            <a:ext cx="4962524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69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Import/Export dat:</a:t>
            </a:r>
          </a:p>
          <a:p>
            <a:pPr lvl="2"/>
            <a:r>
              <a:rPr lang="cs-CZ" b="1" dirty="0"/>
              <a:t>Exportovat s formátováním</a:t>
            </a:r>
            <a:r>
              <a:rPr lang="cs-CZ" dirty="0"/>
              <a:t>: akce sloužící k exportu dat. Akce obsahuje několik argumentů. Typ objektu lze vybrat: tabulku, dotaz, formulář, sestavu, modul, funkci atd. Po zvolení typu objektu vybereme příslušný název objektu. Ve výstupním formátu můžeme zvolit: PDF, HTML, Excel, Textový soubor. Argument výstupní soubor slouží k pojmenování vyexportovaného souboru, pokud tento argument neuvedeme, po spuštění makra jsme vyzváni k výběru cílového umístění a názvu souboru. Kvalitu výstupu lze zvolit: tisk nebo obrazovka</a:t>
            </a:r>
            <a:r>
              <a:rPr lang="cs-CZ" dirty="0" smtClean="0"/>
              <a:t>.</a:t>
            </a:r>
          </a:p>
          <a:p>
            <a:pPr lvl="2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537" y="3680268"/>
            <a:ext cx="435292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7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Operace zadávání dat:</a:t>
            </a:r>
          </a:p>
          <a:p>
            <a:pPr lvl="2"/>
            <a:r>
              <a:rPr lang="cs-CZ" b="1" dirty="0"/>
              <a:t>Odstranit záznam:</a:t>
            </a:r>
            <a:r>
              <a:rPr lang="cs-CZ" dirty="0"/>
              <a:t> akce odstraní vybraný záznam. Obsahuje argument Příkaz: Odstranit záznam. </a:t>
            </a:r>
            <a:endParaRPr lang="cs-CZ" dirty="0" smtClean="0"/>
          </a:p>
          <a:p>
            <a:pPr lvl="2"/>
            <a:endParaRPr lang="cs-CZ" dirty="0"/>
          </a:p>
          <a:p>
            <a:pPr lvl="2"/>
            <a:r>
              <a:rPr lang="cs-CZ" b="1" dirty="0"/>
              <a:t>Uložit záznam:</a:t>
            </a:r>
            <a:r>
              <a:rPr lang="cs-CZ" dirty="0"/>
              <a:t> akce uloží nový záznam. Obsahuje argument Příkaz: Uložit záznam. </a:t>
            </a:r>
            <a:endParaRPr lang="cs-CZ" dirty="0" smtClean="0"/>
          </a:p>
          <a:p>
            <a:pPr lvl="2"/>
            <a:endParaRPr lang="cs-CZ" dirty="0"/>
          </a:p>
          <a:p>
            <a:pPr lvl="1"/>
            <a:r>
              <a:rPr lang="cs-CZ" dirty="0"/>
              <a:t>Příkazy maker:</a:t>
            </a:r>
          </a:p>
          <a:p>
            <a:pPr lvl="2"/>
            <a:r>
              <a:rPr lang="cs-CZ" b="1" dirty="0"/>
              <a:t>Spustit makro:</a:t>
            </a:r>
            <a:r>
              <a:rPr lang="cs-CZ" dirty="0"/>
              <a:t> akce, která spustí makro zadané v názvu makra. Další argumenty jsou počet opakování a výraz pro opakování. Pokud zadáme oba argumenty současně, opakování probíhá tak dlouho, dokud nevyprší počet opakování nebo dokud není splněna podmínka. </a:t>
            </a:r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587" y="2329357"/>
            <a:ext cx="4314825" cy="5143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62" y="3216934"/>
            <a:ext cx="4333875" cy="48577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825" y="4878750"/>
            <a:ext cx="432435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77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cs-CZ" b="1" dirty="0" smtClean="0"/>
              <a:t>Zastavit </a:t>
            </a:r>
            <a:r>
              <a:rPr lang="cs-CZ" b="1" dirty="0"/>
              <a:t>makro:</a:t>
            </a:r>
            <a:r>
              <a:rPr lang="cs-CZ" dirty="0"/>
              <a:t> akce, která zastaví probíhající makro. Neobsahuje žádný argument</a:t>
            </a:r>
            <a:r>
              <a:rPr lang="cs-CZ" dirty="0" smtClean="0"/>
              <a:t>.</a:t>
            </a:r>
          </a:p>
          <a:p>
            <a:pPr lvl="2"/>
            <a:endParaRPr lang="cs-CZ" dirty="0"/>
          </a:p>
          <a:p>
            <a:pPr lvl="1"/>
            <a:r>
              <a:rPr lang="cs-CZ" dirty="0"/>
              <a:t>Příkazy systému:</a:t>
            </a:r>
          </a:p>
          <a:p>
            <a:pPr lvl="2"/>
            <a:r>
              <a:rPr lang="cs-CZ" b="1" dirty="0"/>
              <a:t>Ukončit Access</a:t>
            </a:r>
            <a:r>
              <a:rPr lang="cs-CZ" dirty="0"/>
              <a:t>: akce, která ukončí Access. Obsahuje argument možnosti, kde lze zvolit jednu ze 3 možností: upozornit, uložit vše, ukončit. Pokud v databázi provedeme nějaké změny a vyberme možnost upozornit, jsme dotázání, zda si přejeme změny uložit. U možnosti uložit vše je automaticky vše uloženo. Pokud však zvolíme možnost ukončit, provedené změny nebudou uloženy</a:t>
            </a:r>
            <a:r>
              <a:rPr lang="cs-CZ" dirty="0" smtClean="0"/>
              <a:t>.</a:t>
            </a:r>
          </a:p>
          <a:p>
            <a:pPr lvl="2"/>
            <a:endParaRPr lang="cs-CZ" sz="1500" dirty="0" smtClean="0"/>
          </a:p>
          <a:p>
            <a:pPr lvl="2"/>
            <a:endParaRPr lang="cs-CZ" sz="1500" dirty="0"/>
          </a:p>
          <a:p>
            <a:pPr lvl="2"/>
            <a:r>
              <a:rPr lang="cs-CZ" b="1" dirty="0"/>
              <a:t>Zavřít databázi</a:t>
            </a:r>
            <a:r>
              <a:rPr lang="cs-CZ" dirty="0"/>
              <a:t>: akce, která ukončí práci s právě otevřenou databází a přepne nás na hlavní panel aplikace. Akce obsahuje argument Příkaz: Zavřít databázi. </a:t>
            </a:r>
            <a:endParaRPr lang="cs-CZ" dirty="0" smtClean="0"/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587" y="4003270"/>
            <a:ext cx="4314825" cy="4953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5234652"/>
            <a:ext cx="4191000" cy="4572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0" y="1941997"/>
            <a:ext cx="4991100" cy="20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02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0" lvl="4">
              <a:spcBef>
                <a:spcPts val="1000"/>
              </a:spcBef>
            </a:pPr>
            <a:r>
              <a:rPr lang="cs-CZ" b="1" dirty="0"/>
              <a:t>Zvukový signál</a:t>
            </a:r>
            <a:r>
              <a:rPr lang="cs-CZ" dirty="0"/>
              <a:t>: po vložení akce do makra je vydán zvukový signál. Tato akce nemá žádný argument</a:t>
            </a:r>
            <a:r>
              <a:rPr lang="cs-CZ" dirty="0" smtClean="0"/>
              <a:t>.</a:t>
            </a:r>
          </a:p>
          <a:p>
            <a:pPr marL="1143000" lvl="4">
              <a:spcBef>
                <a:spcPts val="1000"/>
              </a:spcBef>
            </a:pPr>
            <a:endParaRPr lang="cs-CZ" dirty="0"/>
          </a:p>
          <a:p>
            <a:pPr lvl="1"/>
            <a:r>
              <a:rPr lang="cs-CZ" dirty="0"/>
              <a:t>Příkazy uživatelského rozhraní:</a:t>
            </a:r>
          </a:p>
          <a:p>
            <a:pPr lvl="2"/>
            <a:r>
              <a:rPr lang="cs-CZ" b="1" dirty="0"/>
              <a:t>Okno se zprávou</a:t>
            </a:r>
            <a:r>
              <a:rPr lang="cs-CZ" dirty="0"/>
              <a:t>: umožňuje informování uživatele. U této akce vyplňujeme text, který se má po otevření dialogového okna zobrazit, zda ke zprávě chceme přidat zvukový signál. U možnosti typ volíme, o jaký typ zprávy se jedná, např. kritický stav, varovná zpráva, informační zpráva. Poslední je Titulek. Po spuštění makra je o k dispozici pouze tlačítko OK. </a:t>
            </a:r>
          </a:p>
          <a:p>
            <a:pPr marL="1143000" lvl="4">
              <a:spcBef>
                <a:spcPts val="1000"/>
              </a:spcBef>
            </a:pPr>
            <a:endParaRPr lang="cs-CZ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2056509"/>
            <a:ext cx="5019675" cy="23812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75" y="4253746"/>
            <a:ext cx="5048250" cy="124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88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Makra</a:t>
            </a:r>
          </a:p>
          <a:p>
            <a:r>
              <a:rPr lang="cs-CZ" dirty="0" smtClean="0"/>
              <a:t>Typy maker</a:t>
            </a:r>
          </a:p>
          <a:p>
            <a:r>
              <a:rPr lang="cs-CZ" dirty="0" smtClean="0"/>
              <a:t>Vytváření maker</a:t>
            </a:r>
          </a:p>
          <a:p>
            <a:r>
              <a:rPr lang="cs-CZ" dirty="0" smtClean="0"/>
              <a:t>Základní akce maker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613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cs-CZ" b="1" dirty="0" smtClean="0"/>
              <a:t>Přejít</a:t>
            </a:r>
            <a:r>
              <a:rPr lang="cs-CZ" b="1" dirty="0"/>
              <a:t>:</a:t>
            </a:r>
            <a:r>
              <a:rPr lang="cs-CZ" dirty="0"/>
              <a:t> akce, která umožňuje přejít v navigačním podokně na konkrétní objekty. Argument kategorie umožňuje zvolit: Typ objektu, tabulky a související zobrazení, datum změny, datum vytvoření. Ve skupině lze vybrat u kategorie Typ objektu: tabulky, dotazy, formuláře, sestavy, stránky, makra, moduly. U kategorie tabulek lze vybrat jakoukoli tabulku, která je součástí databáze. U kategorie datum změny a datum vytvoření: den v týdnu, dnes, včera, minulý týden atd. </a:t>
            </a:r>
            <a:endParaRPr lang="cs-CZ" dirty="0" smtClean="0"/>
          </a:p>
          <a:p>
            <a:pPr lvl="2"/>
            <a:endParaRPr lang="cs-CZ" sz="1200" dirty="0" smtClean="0"/>
          </a:p>
          <a:p>
            <a:pPr lvl="2"/>
            <a:endParaRPr lang="cs-CZ" sz="1200" dirty="0" smtClean="0"/>
          </a:p>
          <a:p>
            <a:pPr lvl="2"/>
            <a:endParaRPr lang="cs-CZ" sz="1200" dirty="0" smtClean="0"/>
          </a:p>
          <a:p>
            <a:pPr lvl="2"/>
            <a:endParaRPr lang="cs-CZ" sz="1200" dirty="0"/>
          </a:p>
          <a:p>
            <a:pPr lvl="2"/>
            <a:r>
              <a:rPr lang="cs-CZ" b="1" dirty="0" smtClean="0"/>
              <a:t>Vrátit </a:t>
            </a:r>
            <a:r>
              <a:rPr lang="cs-CZ" b="1" dirty="0"/>
              <a:t>zpět záznam: </a:t>
            </a:r>
            <a:r>
              <a:rPr lang="cs-CZ" dirty="0"/>
              <a:t>akce, která vrací zpět záznam, obsahuje pouze jeden argument Příkaz: Vrátit zpět záznam.</a:t>
            </a:r>
            <a:r>
              <a:rPr lang="cs-CZ" b="1" dirty="0"/>
              <a:t> </a:t>
            </a:r>
            <a:endParaRPr lang="cs-CZ" b="1" dirty="0" smtClean="0"/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350" y="3282804"/>
            <a:ext cx="4305300" cy="7239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537" y="5003861"/>
            <a:ext cx="435292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42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0" lvl="4">
              <a:spcBef>
                <a:spcPts val="1000"/>
              </a:spcBef>
            </a:pPr>
            <a:r>
              <a:rPr lang="cs-CZ" b="1" dirty="0"/>
              <a:t>Přejít do</a:t>
            </a:r>
            <a:r>
              <a:rPr lang="cs-CZ" dirty="0"/>
              <a:t>: Argument typu objektu lze zvolit formulář nebo sestava. Režim dat lze zvolit: úpravy, přidávání, jen pro čtení. Další argument je zadání cesty k ovládacímu prvku </a:t>
            </a:r>
            <a:r>
              <a:rPr lang="cs-CZ" dirty="0" err="1"/>
              <a:t>podformuláře</a:t>
            </a:r>
            <a:r>
              <a:rPr lang="cs-CZ" dirty="0"/>
              <a:t>, který zobrazí vybraný objekt</a:t>
            </a:r>
            <a:r>
              <a:rPr lang="cs-CZ" dirty="0" smtClean="0"/>
              <a:t>.</a:t>
            </a:r>
          </a:p>
          <a:p>
            <a:pPr marL="1143000" lvl="4">
              <a:spcBef>
                <a:spcPts val="1000"/>
              </a:spcBef>
            </a:pPr>
            <a:endParaRPr lang="cs-CZ" dirty="0"/>
          </a:p>
          <a:p>
            <a:endParaRPr lang="cs-CZ" sz="2000" dirty="0" smtClean="0"/>
          </a:p>
          <a:p>
            <a:endParaRPr lang="cs-CZ" sz="2000" dirty="0"/>
          </a:p>
          <a:p>
            <a:endParaRPr lang="cs-CZ" dirty="0" smtClean="0"/>
          </a:p>
          <a:p>
            <a:pPr lvl="1"/>
            <a:r>
              <a:rPr lang="cs-CZ" dirty="0"/>
              <a:t>Správa okna:</a:t>
            </a:r>
          </a:p>
          <a:p>
            <a:pPr lvl="2"/>
            <a:r>
              <a:rPr lang="cs-CZ" b="1" dirty="0"/>
              <a:t>Maximalizovat okno:</a:t>
            </a:r>
            <a:r>
              <a:rPr lang="cs-CZ" dirty="0"/>
              <a:t> akce maximalizuje aktivní okno, neobsahuje žádný argument.</a:t>
            </a:r>
          </a:p>
          <a:p>
            <a:pPr lvl="2"/>
            <a:endParaRPr lang="cs-CZ" sz="1500" dirty="0" smtClean="0"/>
          </a:p>
          <a:p>
            <a:pPr lvl="2"/>
            <a:r>
              <a:rPr lang="cs-CZ" b="1" dirty="0" smtClean="0"/>
              <a:t>Minimalizovat </a:t>
            </a:r>
            <a:r>
              <a:rPr lang="cs-CZ" b="1" dirty="0"/>
              <a:t>okno:</a:t>
            </a:r>
            <a:r>
              <a:rPr lang="cs-CZ" dirty="0"/>
              <a:t> akce minimalizuje aktivní okno, neobsahuje žádný argument</a:t>
            </a:r>
            <a:r>
              <a:rPr lang="cs-CZ" dirty="0" smtClean="0"/>
              <a:t>.</a:t>
            </a:r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62" y="2341440"/>
            <a:ext cx="4333875" cy="18669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025" y="4792658"/>
            <a:ext cx="4933950" cy="1905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262" y="5412843"/>
            <a:ext cx="4943475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6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cs-CZ" b="1" dirty="0" smtClean="0"/>
              <a:t>Obnovit </a:t>
            </a:r>
            <a:r>
              <a:rPr lang="cs-CZ" b="1" dirty="0"/>
              <a:t>okno:</a:t>
            </a:r>
            <a:r>
              <a:rPr lang="cs-CZ" dirty="0"/>
              <a:t> obnoví původní velikost maximalizovaného nebo minimalizovaného aktivního okna, neobsahuje žádný argument</a:t>
            </a:r>
            <a:r>
              <a:rPr lang="cs-CZ" dirty="0" smtClean="0"/>
              <a:t>.</a:t>
            </a:r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lvl="2"/>
            <a:r>
              <a:rPr lang="cs-CZ" b="1" dirty="0"/>
              <a:t>Zavřít okno</a:t>
            </a:r>
            <a:r>
              <a:rPr lang="cs-CZ" dirty="0"/>
              <a:t>: Akce zavřít okno obsahuje 3 argumenty: typ objektu, název objektu, uložit. Typ objektu lze vybrat: tabulka, dotaz, formulář, sestava, makro, datová schránka. </a:t>
            </a:r>
            <a:r>
              <a:rPr lang="cs-CZ" smtClean="0"/>
              <a:t>Argument </a:t>
            </a:r>
            <a:r>
              <a:rPr lang="cs-CZ" dirty="0"/>
              <a:t>Uložit lze nastavit na hodnoty: výzva, ano, ne.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737" y="2339419"/>
            <a:ext cx="4962525" cy="24765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637" y="3934291"/>
            <a:ext cx="503872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63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</a:t>
            </a:r>
            <a:r>
              <a:rPr lang="cs-CZ" smtClean="0"/>
              <a:t>za pozornost.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315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Makra </a:t>
            </a:r>
            <a:r>
              <a:rPr lang="cs-CZ" dirty="0"/>
              <a:t>slouží k automatickému vytváření často používaných akcí, které lze přidávat do formulářů, sestav a ovládacích prvků. </a:t>
            </a:r>
            <a:endParaRPr lang="cs-CZ" dirty="0" smtClean="0"/>
          </a:p>
          <a:p>
            <a:r>
              <a:rPr lang="cs-CZ" dirty="0" smtClean="0"/>
              <a:t>K</a:t>
            </a:r>
            <a:r>
              <a:rPr lang="cs-CZ" dirty="0"/>
              <a:t> vytváření maker uživatel nemusí znát programování v kódu jazyka VBA. </a:t>
            </a:r>
            <a:endParaRPr lang="cs-CZ" dirty="0" smtClean="0"/>
          </a:p>
          <a:p>
            <a:pPr marL="0" indent="0">
              <a:buNone/>
            </a:pPr>
            <a:r>
              <a:rPr lang="cs-CZ" b="1" dirty="0"/>
              <a:t>Typy maker</a:t>
            </a:r>
          </a:p>
          <a:p>
            <a:pPr lvl="1"/>
            <a:r>
              <a:rPr lang="cs-CZ" b="1" dirty="0" smtClean="0"/>
              <a:t>Vložená </a:t>
            </a:r>
            <a:r>
              <a:rPr lang="cs-CZ" b="1" dirty="0"/>
              <a:t>makra</a:t>
            </a:r>
            <a:endParaRPr lang="cs-CZ" dirty="0"/>
          </a:p>
          <a:p>
            <a:pPr lvl="2"/>
            <a:r>
              <a:rPr lang="cs-CZ" dirty="0"/>
              <a:t>Vložená makra lze vytvořit ve formuláři, sestavě, a v tabulce. </a:t>
            </a:r>
            <a:endParaRPr lang="cs-CZ" dirty="0" smtClean="0"/>
          </a:p>
          <a:p>
            <a:pPr lvl="1"/>
            <a:r>
              <a:rPr lang="cs-CZ" b="1" dirty="0" smtClean="0"/>
              <a:t>Samostatná </a:t>
            </a:r>
            <a:r>
              <a:rPr lang="cs-CZ" b="1" dirty="0"/>
              <a:t>makra</a:t>
            </a:r>
            <a:endParaRPr lang="cs-CZ" dirty="0"/>
          </a:p>
          <a:p>
            <a:pPr lvl="2"/>
            <a:r>
              <a:rPr lang="cs-CZ" dirty="0" smtClean="0"/>
              <a:t>Po </a:t>
            </a:r>
            <a:r>
              <a:rPr lang="cs-CZ" dirty="0"/>
              <a:t>vytvoření uložena v navigačním podokně. </a:t>
            </a:r>
          </a:p>
        </p:txBody>
      </p:sp>
    </p:spTree>
    <p:extLst>
      <p:ext uri="{BB962C8B-B14F-4D97-AF65-F5344CB8AC3E}">
        <p14:creationId xmlns:p14="http://schemas.microsoft.com/office/powerpoint/2010/main" val="279769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Vložená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Tato </a:t>
            </a:r>
            <a:r>
              <a:rPr lang="cs-CZ" dirty="0"/>
              <a:t>makra lze použít jako obsluhu události. </a:t>
            </a: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Vložená makra u </a:t>
            </a:r>
            <a:r>
              <a:rPr lang="cs-CZ" b="1" dirty="0"/>
              <a:t>datových tabulek</a:t>
            </a:r>
            <a:r>
              <a:rPr lang="cs-CZ" dirty="0"/>
              <a:t> </a:t>
            </a:r>
            <a:endParaRPr lang="cs-CZ" dirty="0" smtClean="0"/>
          </a:p>
          <a:p>
            <a:pPr lvl="1"/>
            <a:r>
              <a:rPr lang="cs-CZ" dirty="0" smtClean="0"/>
              <a:t>Zobrazení datový list: Nástroje tabulky -&gt; Tabulka -&gt; Před událostmi / Po událostech.</a:t>
            </a:r>
          </a:p>
          <a:p>
            <a:pPr lvl="1"/>
            <a:endParaRPr lang="cs-CZ" sz="1700" dirty="0" smtClean="0"/>
          </a:p>
          <a:p>
            <a:pPr lvl="1"/>
            <a:endParaRPr lang="cs-CZ" sz="1700" dirty="0" smtClean="0"/>
          </a:p>
          <a:p>
            <a:pPr lvl="1"/>
            <a:r>
              <a:rPr lang="cs-CZ" dirty="0" smtClean="0"/>
              <a:t>Návrhové zobrazení: Nástroje tabulky -&gt; Návrh -&gt; Vytvořit datová makra.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21" y="2863098"/>
            <a:ext cx="4178158" cy="94687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343" y="4196908"/>
            <a:ext cx="4671314" cy="18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09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Vložená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 smtClean="0"/>
              <a:t>Vložena </a:t>
            </a:r>
            <a:r>
              <a:rPr lang="cs-CZ" b="1" dirty="0"/>
              <a:t>makra u formulářů a </a:t>
            </a:r>
            <a:r>
              <a:rPr lang="cs-CZ" b="1" dirty="0" smtClean="0"/>
              <a:t>sestav:</a:t>
            </a:r>
          </a:p>
          <a:p>
            <a:pPr lvl="1"/>
            <a:r>
              <a:rPr lang="cs-CZ" dirty="0" smtClean="0"/>
              <a:t>Návrhové zobrazení -&gt; Návrh -&gt; Nástroje -&gt; Seznam vlastností -&gt; </a:t>
            </a:r>
            <a:r>
              <a:rPr lang="cs-CZ" dirty="0" smtClean="0"/>
              <a:t>Událostní.</a:t>
            </a:r>
            <a:endParaRPr lang="cs-CZ" dirty="0" smtClean="0"/>
          </a:p>
          <a:p>
            <a:pPr lvl="1"/>
            <a:r>
              <a:rPr lang="cs-CZ" dirty="0" smtClean="0"/>
              <a:t>U </a:t>
            </a:r>
            <a:r>
              <a:rPr lang="cs-CZ" dirty="0"/>
              <a:t>formulářů a sestav můžeme nastavit makra: při kliknutí, při stisknutí tlačítka myši, při uvolnění tlačítka myši, při uvolnění nebo stisknutí klávesy, při chybě atd. </a:t>
            </a:r>
            <a:endParaRPr lang="cs-CZ" dirty="0" smtClean="0"/>
          </a:p>
          <a:p>
            <a:pPr lvl="1"/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0" y="3435798"/>
            <a:ext cx="10058400" cy="109066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115" y="4726082"/>
            <a:ext cx="10058400" cy="122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71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Samostatná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Záložka Vytvoření -&gt; Makra a kód -&gt; </a:t>
            </a:r>
            <a:r>
              <a:rPr lang="cs-CZ" dirty="0" smtClean="0"/>
              <a:t>Makro.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3 </a:t>
            </a:r>
            <a:r>
              <a:rPr lang="cs-CZ" dirty="0"/>
              <a:t>možnosti: Modul, Modul třídy a </a:t>
            </a:r>
            <a:r>
              <a:rPr lang="cs-CZ" dirty="0" err="1"/>
              <a:t>Visual</a:t>
            </a:r>
            <a:r>
              <a:rPr lang="cs-CZ" dirty="0"/>
              <a:t> Basic. </a:t>
            </a:r>
            <a:endParaRPr lang="cs-CZ" dirty="0" smtClean="0"/>
          </a:p>
          <a:p>
            <a:pPr lvl="1"/>
            <a:r>
              <a:rPr lang="cs-CZ" dirty="0" smtClean="0"/>
              <a:t>Moduly </a:t>
            </a:r>
            <a:r>
              <a:rPr lang="cs-CZ" dirty="0"/>
              <a:t>jsou procedury a funkce psané v programovacím jazyku VBA (</a:t>
            </a:r>
            <a:r>
              <a:rPr lang="cs-CZ" dirty="0" err="1"/>
              <a:t>Visual</a:t>
            </a:r>
            <a:r>
              <a:rPr lang="cs-CZ" dirty="0"/>
              <a:t> Basic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Application</a:t>
            </a:r>
            <a:r>
              <a:rPr lang="cs-CZ" dirty="0"/>
              <a:t>).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87" y="2177918"/>
            <a:ext cx="10058400" cy="107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61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samostatného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Záložka Vytvoření -&gt; Makra a kód -&gt; Makro.</a:t>
            </a:r>
          </a:p>
          <a:p>
            <a:r>
              <a:rPr lang="cs-CZ" dirty="0" smtClean="0"/>
              <a:t>Otevření makra v návrhovém zobrazení -&gt; přidáme akci:</a:t>
            </a:r>
          </a:p>
          <a:p>
            <a:pPr lvl="1"/>
            <a:r>
              <a:rPr lang="cs-CZ" dirty="0" smtClean="0"/>
              <a:t>Výběr z rozbalovacího seznamu: </a:t>
            </a:r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325" y="2896660"/>
            <a:ext cx="241935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52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samostatného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1"/>
            <a:r>
              <a:rPr lang="cs-CZ" dirty="0"/>
              <a:t>Výběr z katalogu </a:t>
            </a:r>
            <a:r>
              <a:rPr lang="cs-CZ" dirty="0" smtClean="0"/>
              <a:t>akcí (pokud není katalog otevřen: Záložka Návrh makra</a:t>
            </a:r>
            <a:r>
              <a:rPr lang="cs-CZ" dirty="0" smtClean="0"/>
              <a:t>):</a:t>
            </a:r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 smtClean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r>
              <a:rPr lang="cs-CZ" dirty="0" smtClean="0"/>
              <a:t>Jednotlivé </a:t>
            </a:r>
            <a:r>
              <a:rPr lang="cs-CZ" dirty="0"/>
              <a:t>akce </a:t>
            </a:r>
            <a:r>
              <a:rPr lang="cs-CZ" dirty="0" smtClean="0"/>
              <a:t>řadíme , tak jak jdou za sebou. </a:t>
            </a:r>
            <a:endParaRPr lang="cs-CZ" dirty="0"/>
          </a:p>
          <a:p>
            <a:r>
              <a:rPr lang="cs-CZ" dirty="0" smtClean="0"/>
              <a:t>Automatické spuštění makra: Makro pojmenujeme </a:t>
            </a:r>
            <a:r>
              <a:rPr lang="cs-CZ" dirty="0" err="1" smtClean="0"/>
              <a:t>AutoExec</a:t>
            </a:r>
            <a:r>
              <a:rPr lang="cs-CZ" dirty="0" smtClean="0"/>
              <a:t> a nastavíme mu příkaz, který chceme </a:t>
            </a:r>
            <a:r>
              <a:rPr lang="cs-CZ" dirty="0" err="1" smtClean="0"/>
              <a:t>vykonat.Využítí</a:t>
            </a:r>
            <a:r>
              <a:rPr lang="cs-CZ" dirty="0" smtClean="0"/>
              <a:t> </a:t>
            </a:r>
            <a:r>
              <a:rPr lang="cs-CZ" dirty="0"/>
              <a:t>např. hned po otevření databáze, kdy chceme mít spuštěn nějaký formulář nebo tabulku.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692" y="1880171"/>
            <a:ext cx="1978616" cy="303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31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akce makra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</a:t>
            </a:r>
            <a:r>
              <a:rPr lang="cs-CZ" dirty="0"/>
              <a:t> katalogu akcí jsou k dispozici tři základní skupiny: Běh programu, Akce, V této databázi. </a:t>
            </a:r>
            <a:endParaRPr lang="cs-CZ" dirty="0" smtClean="0"/>
          </a:p>
          <a:p>
            <a:r>
              <a:rPr lang="cs-CZ" dirty="0" smtClean="0"/>
              <a:t>Složka </a:t>
            </a:r>
            <a:r>
              <a:rPr lang="cs-CZ" dirty="0"/>
              <a:t>v této databázi zobrazuje veškerá makra, která jsou již vytvořena a jsou součástí databáze. </a:t>
            </a:r>
            <a:endParaRPr lang="cs-CZ" dirty="0" smtClean="0"/>
          </a:p>
          <a:p>
            <a:r>
              <a:rPr lang="cs-CZ" dirty="0" smtClean="0"/>
              <a:t>U </a:t>
            </a:r>
            <a:r>
              <a:rPr lang="cs-CZ" dirty="0"/>
              <a:t>jednotlivých akcí je třeba doplnit potřebné argumenty. </a:t>
            </a:r>
            <a:endParaRPr lang="cs-CZ" dirty="0" smtClean="0"/>
          </a:p>
          <a:p>
            <a:pPr lvl="1"/>
            <a:r>
              <a:rPr lang="cs-CZ" dirty="0" smtClean="0"/>
              <a:t>Argumenty </a:t>
            </a:r>
            <a:r>
              <a:rPr lang="cs-CZ" dirty="0"/>
              <a:t>jsou hodnoty, které je třeba doplnit, aby vykonávaná akce pracovala správně. </a:t>
            </a:r>
            <a:endParaRPr lang="cs-CZ" dirty="0" smtClean="0"/>
          </a:p>
          <a:p>
            <a:pPr lvl="1"/>
            <a:r>
              <a:rPr lang="cs-CZ" dirty="0" smtClean="0"/>
              <a:t>Některé </a:t>
            </a:r>
            <a:r>
              <a:rPr lang="cs-CZ" dirty="0"/>
              <a:t>argumenty jsou povinné jiné volitelné. </a:t>
            </a:r>
          </a:p>
        </p:txBody>
      </p:sp>
    </p:spTree>
    <p:extLst>
      <p:ext uri="{BB962C8B-B14F-4D97-AF65-F5344CB8AC3E}">
        <p14:creationId xmlns:p14="http://schemas.microsoft.com/office/powerpoint/2010/main" val="419230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113</TotalTime>
  <Words>798</Words>
  <Application>Microsoft Office PowerPoint</Application>
  <PresentationFormat>Vlastní</PresentationFormat>
  <Paragraphs>160</Paragraphs>
  <Slides>23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4" baseType="lpstr">
      <vt:lpstr>sablona</vt:lpstr>
      <vt:lpstr>Databázové systémy I.</vt:lpstr>
      <vt:lpstr>Obsah:</vt:lpstr>
      <vt:lpstr>Makra</vt:lpstr>
      <vt:lpstr>Vložená makra</vt:lpstr>
      <vt:lpstr>Vložená makra</vt:lpstr>
      <vt:lpstr>Samostatná makra</vt:lpstr>
      <vt:lpstr>Vytvoření samostatného makra</vt:lpstr>
      <vt:lpstr>Vytvoření samostatného makra</vt:lpstr>
      <vt:lpstr>Základní akce makra</vt:lpstr>
      <vt:lpstr>Základní akce makra</vt:lpstr>
      <vt:lpstr>Základní akce makra</vt:lpstr>
      <vt:lpstr>Základní akce makra</vt:lpstr>
      <vt:lpstr>Základní akce makra</vt:lpstr>
      <vt:lpstr>Základní akce marka</vt:lpstr>
      <vt:lpstr>Základní akce makra</vt:lpstr>
      <vt:lpstr>Základní akce makra</vt:lpstr>
      <vt:lpstr>Základní akce makra</vt:lpstr>
      <vt:lpstr>Základní akce makra</vt:lpstr>
      <vt:lpstr>Základní akce makra</vt:lpstr>
      <vt:lpstr>Základní akce makra</vt:lpstr>
      <vt:lpstr>Základní akce makra</vt:lpstr>
      <vt:lpstr>Základní akce makra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23</cp:revision>
  <dcterms:created xsi:type="dcterms:W3CDTF">2014-04-03T14:51:59Z</dcterms:created>
  <dcterms:modified xsi:type="dcterms:W3CDTF">2014-04-14T09:21:03Z</dcterms:modified>
</cp:coreProperties>
</file>