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72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Cvičení 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Získání MS Office 2013</a:t>
            </a:r>
          </a:p>
          <a:p>
            <a:r>
              <a:rPr lang="cs-CZ" dirty="0" smtClean="0"/>
              <a:t>Instalace MS Office 2013</a:t>
            </a:r>
          </a:p>
          <a:p>
            <a:r>
              <a:rPr lang="cs-CZ" dirty="0" smtClean="0"/>
              <a:t>Opakování</a:t>
            </a:r>
          </a:p>
          <a:p>
            <a:pPr lvl="1"/>
            <a:r>
              <a:rPr lang="cs-CZ" dirty="0" smtClean="0"/>
              <a:t>Prostředí MS Access 2013</a:t>
            </a:r>
          </a:p>
          <a:p>
            <a:pPr lvl="1"/>
            <a:r>
              <a:rPr lang="cs-CZ" dirty="0" smtClean="0"/>
              <a:t>Vytvoření prázdné databáze, použití šablony</a:t>
            </a:r>
          </a:p>
          <a:p>
            <a:r>
              <a:rPr lang="cs-CZ" dirty="0" smtClean="0"/>
              <a:t>Úkoly</a:t>
            </a:r>
          </a:p>
        </p:txBody>
      </p:sp>
    </p:spTree>
    <p:extLst>
      <p:ext uri="{BB962C8B-B14F-4D97-AF65-F5344CB8AC3E}">
        <p14:creationId xmlns:p14="http://schemas.microsoft.com/office/powerpoint/2010/main" val="150621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Získání MS </a:t>
            </a:r>
            <a:r>
              <a:rPr lang="cs-CZ" dirty="0" smtClean="0"/>
              <a:t>Access </a:t>
            </a:r>
            <a:r>
              <a:rPr lang="cs-CZ" dirty="0" smtClean="0"/>
              <a:t>2013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Access lze vyzkoušet zdarma na 30 dní. </a:t>
            </a:r>
            <a:endParaRPr lang="cs-CZ" dirty="0" smtClean="0"/>
          </a:p>
          <a:p>
            <a:r>
              <a:rPr lang="cs-CZ" dirty="0" smtClean="0"/>
              <a:t>Aplikaci </a:t>
            </a:r>
            <a:r>
              <a:rPr lang="cs-CZ" dirty="0"/>
              <a:t>Access 2013 lze zakoupit na stránkách Microsoft </a:t>
            </a:r>
            <a:r>
              <a:rPr lang="cs-CZ" dirty="0" smtClean="0"/>
              <a:t>Office:</a:t>
            </a:r>
          </a:p>
          <a:p>
            <a:pPr lvl="1"/>
            <a:r>
              <a:rPr lang="cs-CZ" dirty="0" smtClean="0"/>
              <a:t>Samostatná aplikace (</a:t>
            </a:r>
            <a:r>
              <a:rPr lang="cs-CZ" dirty="0"/>
              <a:t>cena: 3 399 Kč</a:t>
            </a:r>
            <a:r>
              <a:rPr lang="cs-CZ" dirty="0" smtClean="0"/>
              <a:t>).</a:t>
            </a:r>
          </a:p>
          <a:p>
            <a:pPr lvl="1"/>
            <a:r>
              <a:rPr lang="cs-CZ" dirty="0" smtClean="0"/>
              <a:t>Součást </a:t>
            </a:r>
            <a:r>
              <a:rPr lang="cs-CZ" dirty="0"/>
              <a:t>balíku Office 2013 pro profesionály (cena: 13 999 Kč). </a:t>
            </a:r>
            <a:endParaRPr lang="cs-CZ" dirty="0" smtClean="0"/>
          </a:p>
          <a:p>
            <a:r>
              <a:rPr lang="cs-CZ" dirty="0" smtClean="0"/>
              <a:t>Pro </a:t>
            </a:r>
            <a:r>
              <a:rPr lang="cs-CZ" dirty="0"/>
              <a:t>vysokoškoláky je vhodná verze Office 365 pro vysokoškoláky (cena: 1 999 Kč), avšak je potřeba před ukončením nákupu ověřit oprávnění. </a:t>
            </a:r>
            <a:endParaRPr lang="cs-CZ" dirty="0" smtClean="0"/>
          </a:p>
          <a:p>
            <a:r>
              <a:rPr lang="cs-CZ" dirty="0" smtClean="0"/>
              <a:t>Aplikaci </a:t>
            </a:r>
            <a:r>
              <a:rPr lang="cs-CZ" dirty="0"/>
              <a:t>můžeme zakoupit také v různých internetových obchodech. </a:t>
            </a: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Součástí </a:t>
            </a:r>
            <a:r>
              <a:rPr lang="cs-CZ" dirty="0"/>
              <a:t>balíčku není médium s instalací pouze </a:t>
            </a:r>
            <a:r>
              <a:rPr lang="cs-CZ" dirty="0" err="1"/>
              <a:t>Product</a:t>
            </a:r>
            <a:r>
              <a:rPr lang="cs-CZ" dirty="0"/>
              <a:t> </a:t>
            </a:r>
            <a:r>
              <a:rPr lang="cs-CZ" dirty="0" err="1"/>
              <a:t>key</a:t>
            </a:r>
            <a:r>
              <a:rPr lang="cs-CZ" dirty="0"/>
              <a:t>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3195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Instalace MS Access 2013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Minimální požadavky:</a:t>
            </a:r>
          </a:p>
          <a:p>
            <a:pPr lvl="1"/>
            <a:r>
              <a:rPr lang="cs-CZ" dirty="0" smtClean="0"/>
              <a:t>Systém Windows </a:t>
            </a:r>
            <a:r>
              <a:rPr lang="cs-CZ" dirty="0"/>
              <a:t>7, Windows 8, Mac OS X 10.6 a jejich vyššími verzemi. </a:t>
            </a:r>
            <a:endParaRPr lang="cs-CZ" dirty="0" smtClean="0"/>
          </a:p>
          <a:p>
            <a:pPr lvl="1"/>
            <a:r>
              <a:rPr lang="cs-CZ" dirty="0" smtClean="0"/>
              <a:t>2 </a:t>
            </a:r>
            <a:r>
              <a:rPr lang="cs-CZ" dirty="0"/>
              <a:t>verze systému 32bitová nebo 64 bitová. </a:t>
            </a:r>
            <a:endParaRPr lang="cs-CZ" dirty="0" smtClean="0"/>
          </a:p>
          <a:p>
            <a:pPr lvl="2"/>
            <a:r>
              <a:rPr lang="cs-CZ" dirty="0" smtClean="0"/>
              <a:t>32bitovou </a:t>
            </a:r>
            <a:r>
              <a:rPr lang="cs-CZ" dirty="0"/>
              <a:t>verzi lze nainstalovat jak na 32bitových operačních systémech tak i na 64bitových. </a:t>
            </a:r>
            <a:endParaRPr lang="cs-CZ" dirty="0" smtClean="0"/>
          </a:p>
          <a:p>
            <a:pPr lvl="2"/>
            <a:r>
              <a:rPr lang="cs-CZ" dirty="0" smtClean="0"/>
              <a:t>64bitovou </a:t>
            </a:r>
            <a:r>
              <a:rPr lang="cs-CZ" dirty="0"/>
              <a:t>verzi lze nainstalovat pouze na 64bitových operačních systémech. </a:t>
            </a:r>
            <a:endParaRPr lang="cs-CZ" dirty="0" smtClean="0"/>
          </a:p>
          <a:p>
            <a:pPr lvl="1"/>
            <a:r>
              <a:rPr lang="cs-CZ" dirty="0" smtClean="0"/>
              <a:t>Minimální </a:t>
            </a:r>
            <a:r>
              <a:rPr lang="cs-CZ" dirty="0"/>
              <a:t>rychlost </a:t>
            </a:r>
            <a:r>
              <a:rPr lang="cs-CZ" dirty="0" smtClean="0"/>
              <a:t>procesu:</a:t>
            </a:r>
          </a:p>
          <a:p>
            <a:pPr lvl="2"/>
            <a:r>
              <a:rPr lang="cs-CZ" dirty="0" smtClean="0"/>
              <a:t>1GHz u 32bitové </a:t>
            </a:r>
            <a:r>
              <a:rPr lang="cs-CZ" dirty="0" smtClean="0"/>
              <a:t>verze.</a:t>
            </a:r>
            <a:endParaRPr lang="cs-CZ" dirty="0" smtClean="0"/>
          </a:p>
          <a:p>
            <a:pPr lvl="2"/>
            <a:r>
              <a:rPr lang="cs-CZ" dirty="0" smtClean="0"/>
              <a:t>64bitový </a:t>
            </a:r>
            <a:r>
              <a:rPr lang="cs-CZ" dirty="0"/>
              <a:t>procesor s instrukční sadou SSE2. </a:t>
            </a:r>
            <a:endParaRPr lang="cs-CZ" dirty="0" smtClean="0"/>
          </a:p>
          <a:p>
            <a:pPr lvl="1"/>
            <a:r>
              <a:rPr lang="cs-CZ" dirty="0" smtClean="0"/>
              <a:t>Minimální paměť:</a:t>
            </a:r>
          </a:p>
          <a:p>
            <a:pPr lvl="2"/>
            <a:r>
              <a:rPr lang="cs-CZ" dirty="0" smtClean="0"/>
              <a:t>U 32bitové </a:t>
            </a:r>
            <a:r>
              <a:rPr lang="cs-CZ" dirty="0"/>
              <a:t>verze </a:t>
            </a:r>
            <a:r>
              <a:rPr lang="cs-CZ" dirty="0" smtClean="0"/>
              <a:t>1 GB </a:t>
            </a:r>
            <a:r>
              <a:rPr lang="cs-CZ" dirty="0" smtClean="0"/>
              <a:t>RAM.</a:t>
            </a:r>
            <a:endParaRPr lang="cs-CZ" dirty="0" smtClean="0"/>
          </a:p>
          <a:p>
            <a:pPr lvl="2"/>
            <a:r>
              <a:rPr lang="cs-CZ" dirty="0" smtClean="0"/>
              <a:t>U 64bitové </a:t>
            </a:r>
            <a:r>
              <a:rPr lang="cs-CZ" dirty="0"/>
              <a:t>verze </a:t>
            </a:r>
            <a:r>
              <a:rPr lang="cs-CZ" dirty="0" smtClean="0"/>
              <a:t>alespoň </a:t>
            </a:r>
            <a:r>
              <a:rPr lang="cs-CZ" dirty="0"/>
              <a:t>2 GB RAM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Dostatečné místo na </a:t>
            </a:r>
            <a:r>
              <a:rPr lang="cs-CZ" dirty="0"/>
              <a:t>pevném disku </a:t>
            </a:r>
            <a:r>
              <a:rPr lang="cs-CZ" dirty="0" smtClean="0"/>
              <a:t>(3 GB) </a:t>
            </a:r>
            <a:r>
              <a:rPr lang="cs-CZ" dirty="0"/>
              <a:t>a rozlišení monitoru 1024x768</a:t>
            </a:r>
            <a:r>
              <a:rPr lang="cs-CZ" dirty="0" smtClean="0"/>
              <a:t>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7669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Instalace MS Access 2013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600" dirty="0"/>
              <a:t>Potřeba získat produktový klíč, který je nutné zadat na stránkách </a:t>
            </a:r>
            <a:r>
              <a:rPr lang="cs-CZ" sz="2600" dirty="0" smtClean="0"/>
              <a:t>Microsoftu</a:t>
            </a:r>
            <a:r>
              <a:rPr lang="cs-CZ" sz="2600" dirty="0"/>
              <a:t> </a:t>
            </a:r>
            <a:r>
              <a:rPr lang="cs-CZ" sz="2600" dirty="0" smtClean="0"/>
              <a:t>– 25 znaků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r>
              <a:rPr lang="cs-CZ" sz="2600" dirty="0" smtClean="0"/>
              <a:t>Po zadání správného produktového klíče proběhne stažení s </a:t>
            </a:r>
            <a:r>
              <a:rPr lang="cs-CZ" sz="2600" dirty="0"/>
              <a:t>následnou instalací. </a:t>
            </a:r>
            <a:endParaRPr lang="cs-CZ" sz="2600" dirty="0" smtClean="0"/>
          </a:p>
          <a:p>
            <a:r>
              <a:rPr lang="cs-CZ" sz="2600" dirty="0" smtClean="0"/>
              <a:t>Licence </a:t>
            </a:r>
            <a:r>
              <a:rPr lang="cs-CZ" sz="2600" dirty="0"/>
              <a:t>pro používání Office 2013 je propojena s účtem Microsoft, což umožňuje přenášení licence na jiný počítač.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566" y="2182607"/>
            <a:ext cx="4054868" cy="210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2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Prostředí MS Access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Panel rychlý přístup</a:t>
            </a:r>
          </a:p>
          <a:p>
            <a:endParaRPr lang="cs-CZ" dirty="0" smtClean="0"/>
          </a:p>
          <a:p>
            <a:r>
              <a:rPr lang="cs-CZ" dirty="0" smtClean="0"/>
              <a:t>Pás karet</a:t>
            </a:r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724" y="2126909"/>
            <a:ext cx="1628775" cy="200025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315" y="3347345"/>
            <a:ext cx="7341528" cy="164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46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Prostředí MS Access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Navigační </a:t>
            </a:r>
            <a:r>
              <a:rPr lang="cs-CZ" dirty="0" smtClean="0"/>
              <a:t>podokno</a:t>
            </a:r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  <a:p>
            <a:r>
              <a:rPr lang="cs-CZ" dirty="0" smtClean="0"/>
              <a:t>Stavový řádek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965" y="1595062"/>
            <a:ext cx="1743878" cy="183393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410" y="4331903"/>
            <a:ext cx="8578922" cy="16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14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Vytvoření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Vytváření databází nalezneme na tzv. </a:t>
            </a:r>
            <a:r>
              <a:rPr lang="cs-CZ" dirty="0" err="1" smtClean="0"/>
              <a:t>backstage</a:t>
            </a:r>
            <a:r>
              <a:rPr lang="cs-CZ" dirty="0" smtClean="0"/>
              <a:t> obrazovce, která obsahuje šablony databází a prázdnou databázi.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483" y="2415695"/>
            <a:ext cx="6779170" cy="363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42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b="1" dirty="0" smtClean="0"/>
              <a:t>Otevřete aplikaci Access 2013.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Pro seznámení s prostředím otevřete šablonu s názvem </a:t>
            </a:r>
            <a:r>
              <a:rPr lang="cs-CZ" b="1" dirty="0" err="1"/>
              <a:t>Nortwind</a:t>
            </a:r>
            <a:r>
              <a:rPr lang="cs-CZ" b="1" dirty="0"/>
              <a:t> </a:t>
            </a:r>
            <a:r>
              <a:rPr lang="cs-CZ" b="1" dirty="0" smtClean="0"/>
              <a:t>2007.</a:t>
            </a:r>
            <a:endParaRPr lang="cs-CZ" b="1" dirty="0"/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Prozkoumejte jednotlivé záložky nacházející se na pásu karet.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 navigačním podokně prozkoumejte jednotlivé databázové objekty.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Vytvořte prázdnou databázi s názvem Objednávky_2014.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Databázi uložte.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4629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44</TotalTime>
  <Words>202</Words>
  <Application>Microsoft Office PowerPoint</Application>
  <PresentationFormat>Vlastní</PresentationFormat>
  <Paragraphs>59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sablona</vt:lpstr>
      <vt:lpstr>Databázové systémy</vt:lpstr>
      <vt:lpstr>Obsah:</vt:lpstr>
      <vt:lpstr>Získání MS Access 2013</vt:lpstr>
      <vt:lpstr>Instalace MS Access 2013</vt:lpstr>
      <vt:lpstr>Instalace MS Access 2013</vt:lpstr>
      <vt:lpstr>Prostředí MS Access</vt:lpstr>
      <vt:lpstr>Prostředí MS Access</vt:lpstr>
      <vt:lpstr>Vytvoření databáze</vt:lpstr>
      <vt:lpstr>Úkoly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20</cp:revision>
  <dcterms:created xsi:type="dcterms:W3CDTF">2014-04-03T14:51:59Z</dcterms:created>
  <dcterms:modified xsi:type="dcterms:W3CDTF">2014-04-14T09:38:04Z</dcterms:modified>
</cp:coreProperties>
</file>