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00"/>
    <a:srgbClr val="FFFF65"/>
    <a:srgbClr val="FFFF00"/>
    <a:srgbClr val="D1F93D"/>
    <a:srgbClr val="FFCF37"/>
    <a:srgbClr val="DAF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3" d="100"/>
          <a:sy n="93" d="100"/>
        </p:scale>
        <p:origin x="-24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12812"/>
          </a:xfrm>
          <a:ln>
            <a:noFill/>
          </a:ln>
          <a:effectLst>
            <a:softEdge rad="228600"/>
          </a:effectLst>
        </p:spPr>
        <p:txBody>
          <a:bodyPr bIns="216000" anchor="ctr"/>
          <a:lstStyle>
            <a:lvl1pPr marL="0" indent="0" algn="ctr"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4026" y="1015435"/>
            <a:ext cx="10523948" cy="2342128"/>
          </a:xfrm>
          <a:ln>
            <a:noFill/>
          </a:ln>
          <a:effectLst>
            <a:reflection endPos="0" dist="50800" dir="5400000" sy="-100000" algn="bl" rotWithShape="0"/>
            <a:softEdge rad="635000"/>
          </a:effectLst>
        </p:spPr>
        <p:txBody>
          <a:bodyPr tIns="46800" anchor="ctr">
            <a:normAutofit/>
          </a:bodyPr>
          <a:lstStyle>
            <a:lvl1pPr algn="ctr">
              <a:defRPr sz="500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43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5804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effectLst>
            <a:reflection endPos="0" dist="50800" dir="5400000" sy="-100000" algn="bl" rotWithShape="0"/>
            <a:softEdge rad="127000"/>
          </a:effectLst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4853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6436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81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effectLst>
            <a:reflection endPos="0" dist="50800" dir="5400000" sy="-100000" algn="bl" rotWithShape="0"/>
            <a:softEdge rad="406400"/>
          </a:effectLst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2881" y="1208071"/>
            <a:ext cx="5972174" cy="52151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3608" y="1196953"/>
            <a:ext cx="5972400" cy="521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9809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8967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785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7351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6226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ADD07-C79A-4A39-826A-891FF6A4B7C0}" type="datetimeFigureOut">
              <a:rPr lang="cs-CZ" smtClean="0"/>
              <a:t>14.4.2014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17830-BDFA-4A48-9DE2-13162A807B1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418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313" y="100013"/>
            <a:ext cx="11763384" cy="1371600"/>
          </a:xfrm>
          <a:prstGeom prst="rect">
            <a:avLst/>
          </a:prstGeom>
          <a:solidFill>
            <a:srgbClr val="FFCA00"/>
          </a:solidFill>
          <a:ln>
            <a:noFill/>
          </a:ln>
          <a:effectLst>
            <a:reflection endPos="0" dist="50800" dir="5400000" sy="-100000" algn="bl" rotWithShape="0"/>
            <a:softEdge rad="41910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313" y="1314450"/>
            <a:ext cx="11763374" cy="4919485"/>
          </a:xfrm>
          <a:prstGeom prst="rect">
            <a:avLst/>
          </a:prstGeom>
          <a:solidFill>
            <a:srgbClr val="FFCA00"/>
          </a:solidFill>
          <a:effectLst>
            <a:softEdge rad="203200"/>
          </a:effectLst>
        </p:spPr>
        <p:txBody>
          <a:bodyPr vert="horz" lIns="288000" tIns="25200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8" t="20600" r="7678" b="16076"/>
          <a:stretch/>
        </p:blipFill>
        <p:spPr>
          <a:xfrm>
            <a:off x="4486276" y="6262498"/>
            <a:ext cx="3215274" cy="56469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402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319ADD07-C79A-4A39-826A-891FF6A4B7C0}" type="datetimeFigureOut">
              <a:rPr lang="cs-CZ" smtClean="0"/>
              <a:pPr/>
              <a:t>14.4.2014</a:t>
            </a:fld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28600" indent="-228600" algn="r">
              <a:buFont typeface="+mj-lt"/>
              <a:buAutoNum type="arabicPeriod"/>
              <a:defRPr sz="12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95717830-BDFA-4A48-9DE2-13162A807B15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5000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Databázové systémy I.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Cvičení 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52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</a:p>
          <a:p>
            <a:pPr lvl="1"/>
            <a:r>
              <a:rPr lang="cs-CZ" dirty="0" smtClean="0"/>
              <a:t>Kategorie dotazů</a:t>
            </a:r>
          </a:p>
          <a:p>
            <a:pPr lvl="1"/>
            <a:r>
              <a:rPr lang="cs-CZ" dirty="0" smtClean="0"/>
              <a:t>Vytváření dotazů</a:t>
            </a:r>
          </a:p>
          <a:p>
            <a:r>
              <a:rPr lang="cs-CZ" dirty="0" smtClean="0"/>
              <a:t>Úkoly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098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Kategorie dotazů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/>
              <a:t>4 </a:t>
            </a:r>
            <a:r>
              <a:rPr lang="cs-CZ" b="1" dirty="0"/>
              <a:t>kategorie dotazů: </a:t>
            </a:r>
          </a:p>
          <a:p>
            <a:pPr lvl="1"/>
            <a:r>
              <a:rPr lang="cs-CZ" sz="2300" b="1" dirty="0"/>
              <a:t>Výběrový dotaz: </a:t>
            </a:r>
            <a:r>
              <a:rPr lang="cs-CZ" sz="2300" dirty="0" smtClean="0"/>
              <a:t>výběr dat z více tabulek. Častý zdroj dat pro formuláře</a:t>
            </a:r>
            <a:r>
              <a:rPr lang="cs-CZ" sz="2300" dirty="0"/>
              <a:t>, sestavy nebo </a:t>
            </a:r>
            <a:r>
              <a:rPr lang="cs-CZ" sz="2300" dirty="0" smtClean="0"/>
              <a:t>jiné dotazy.</a:t>
            </a:r>
            <a:endParaRPr lang="cs-CZ" sz="2300" dirty="0"/>
          </a:p>
          <a:p>
            <a:pPr lvl="1"/>
            <a:r>
              <a:rPr lang="cs-CZ" sz="2300" b="1" dirty="0"/>
              <a:t>Akční dotazy</a:t>
            </a:r>
            <a:r>
              <a:rPr lang="cs-CZ" sz="2300" dirty="0"/>
              <a:t>: umí manipulovat s daty a provádět nějaký druh činnosti. </a:t>
            </a:r>
          </a:p>
          <a:p>
            <a:pPr lvl="2"/>
            <a:r>
              <a:rPr lang="cs-CZ" dirty="0"/>
              <a:t>Odstraňovací dotazy: umožňují smazat část záznamů podle zvolených kritérií. </a:t>
            </a:r>
          </a:p>
          <a:p>
            <a:pPr lvl="2"/>
            <a:r>
              <a:rPr lang="cs-CZ" dirty="0"/>
              <a:t>Aktualizační dotazy: slouží ke změně zapsaných dat. </a:t>
            </a:r>
          </a:p>
          <a:p>
            <a:pPr lvl="2"/>
            <a:r>
              <a:rPr lang="cs-CZ" dirty="0"/>
              <a:t>Přidávací dotazy: slouží k připojení výsledků dotazu do tabulky. </a:t>
            </a:r>
          </a:p>
          <a:p>
            <a:pPr lvl="2"/>
            <a:r>
              <a:rPr lang="cs-CZ" dirty="0"/>
              <a:t>Vytvářecí dotazy: umožňují vytváření nových tabulek kdy jednotlivá pole a záznamy obsahují data z výsledku dotazu. </a:t>
            </a:r>
          </a:p>
          <a:p>
            <a:pPr lvl="1"/>
            <a:r>
              <a:rPr lang="cs-CZ" sz="2300" b="1" dirty="0"/>
              <a:t>Křížový dotaz: </a:t>
            </a:r>
            <a:r>
              <a:rPr lang="cs-CZ" sz="2300" dirty="0"/>
              <a:t>speciální typ dotazu, který se podobá souhrnnému dotazu, ale umí zobrazovat závislosti dat. </a:t>
            </a:r>
          </a:p>
          <a:p>
            <a:pPr lvl="1"/>
            <a:r>
              <a:rPr lang="cs-CZ" sz="2300" b="1" dirty="0"/>
              <a:t>Dotazy SQL: </a:t>
            </a:r>
            <a:r>
              <a:rPr lang="cs-CZ" sz="2300" dirty="0"/>
              <a:t>sjednocovací, předávací a definiční.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617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Vytváření dotazů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Pomocí průvodce</a:t>
            </a:r>
          </a:p>
          <a:p>
            <a:pPr lvl="1"/>
            <a:r>
              <a:rPr lang="cs-CZ" dirty="0" smtClean="0"/>
              <a:t>Záložka Vytvoření -&gt; Dotazy -&gt; Průvodce dotazem.</a:t>
            </a:r>
            <a:endParaRPr lang="cs-CZ" dirty="0"/>
          </a:p>
          <a:p>
            <a:pPr lvl="1"/>
            <a:r>
              <a:rPr lang="cs-CZ" dirty="0" smtClean="0"/>
              <a:t>4 možnosti: </a:t>
            </a:r>
          </a:p>
          <a:p>
            <a:pPr lvl="2"/>
            <a:r>
              <a:rPr lang="cs-CZ" dirty="0"/>
              <a:t>průvodce jednoduchým dotazem, </a:t>
            </a:r>
          </a:p>
          <a:p>
            <a:pPr lvl="2"/>
            <a:r>
              <a:rPr lang="cs-CZ" dirty="0"/>
              <a:t>křížovým dotazem, </a:t>
            </a:r>
          </a:p>
          <a:p>
            <a:pPr lvl="2"/>
            <a:r>
              <a:rPr lang="cs-CZ" dirty="0"/>
              <a:t>vyhledávacím dotazem na duplicitní položky,</a:t>
            </a:r>
          </a:p>
          <a:p>
            <a:pPr lvl="2"/>
            <a:r>
              <a:rPr lang="cs-CZ" dirty="0"/>
              <a:t>vyhledávacím dotazem na chybějící záznamy.</a:t>
            </a:r>
          </a:p>
          <a:p>
            <a:r>
              <a:rPr lang="cs-CZ" smtClean="0"/>
              <a:t>Manuální </a:t>
            </a:r>
            <a:r>
              <a:rPr lang="cs-CZ" dirty="0" smtClean="0"/>
              <a:t>vytváření</a:t>
            </a:r>
          </a:p>
          <a:p>
            <a:pPr lvl="1"/>
            <a:r>
              <a:rPr lang="cs-CZ" dirty="0" smtClean="0"/>
              <a:t>Záložka Vytvoření -&gt; Dotazy -&gt; Návrh dotazu.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4101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Otevřete databázi Objednávky 2014.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Pomocí průvodce vytvořte dotaz, který vyhledá duplicitní položky v tabulce Výrobce, u sloupce Město. Jako další sloupec zvolíme Název výrobce. 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Dotaz pojmenujeme: Duplicita.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dotaz, pomocí kterého uvidíme veškeré informace v objednávce. Tedy místo </a:t>
            </a:r>
            <a:r>
              <a:rPr lang="cs-CZ" b="1" dirty="0" err="1"/>
              <a:t>ID_zákazník</a:t>
            </a:r>
            <a:r>
              <a:rPr lang="cs-CZ" b="1" dirty="0"/>
              <a:t> uvidíme přímo jméno a příjmení zákazníka atd.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Dotaz pojmenujeme: Kompletní objednávka.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Vytvořte dotaz pomocí návrhu dotazu, který zobrazí Název výrobku, Výrobce a cenu za ks. Zobrazí však pouze výrobky, které jsou levnější než 13 Kč. </a:t>
            </a:r>
          </a:p>
          <a:p>
            <a:pPr marL="514350" lvl="0" indent="-514350">
              <a:buFont typeface="+mj-lt"/>
              <a:buAutoNum type="arabicPeriod"/>
            </a:pPr>
            <a:r>
              <a:rPr lang="cs-CZ" b="1" dirty="0"/>
              <a:t>Dotaz pojmenujeme: Informace o výrobcích.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4843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blona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va_sablona2" id="{79CBB75E-4C11-4548-8687-E8ABA7DC151C}" vid="{D15B5427-84EE-48BE-A86D-2DB196CDC63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sablona</Template>
  <TotalTime>5</TotalTime>
  <Words>134</Words>
  <Application>Microsoft Office PowerPoint</Application>
  <PresentationFormat>Vlastní</PresentationFormat>
  <Paragraphs>35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sablona</vt:lpstr>
      <vt:lpstr>Databázové systémy I.</vt:lpstr>
      <vt:lpstr>Obsah:</vt:lpstr>
      <vt:lpstr>Kategorie dotazů</vt:lpstr>
      <vt:lpstr>Vytváření dotazů</vt:lpstr>
      <vt:lpstr>Úkoly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Lucie Habartová</dc:creator>
  <cp:lastModifiedBy>Lucie Habartová</cp:lastModifiedBy>
  <cp:revision>6</cp:revision>
  <dcterms:created xsi:type="dcterms:W3CDTF">2014-04-03T14:51:59Z</dcterms:created>
  <dcterms:modified xsi:type="dcterms:W3CDTF">2014-04-14T09:50:19Z</dcterms:modified>
</cp:coreProperties>
</file>