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72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9.4.2014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9.4.2014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7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Vlastnosti dotazů</a:t>
            </a:r>
          </a:p>
          <a:p>
            <a:pPr lvl="1"/>
            <a:r>
              <a:rPr lang="cs-CZ" dirty="0" smtClean="0"/>
              <a:t>Tvůrce výrazů</a:t>
            </a:r>
            <a:endParaRPr lang="cs-CZ" dirty="0" smtClean="0"/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4590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Vlastnosti dotazů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3000" b="1" dirty="0" smtClean="0"/>
              <a:t>Vlastnosti nalezneme v návrhovém zobrazení dotazu.</a:t>
            </a:r>
          </a:p>
          <a:p>
            <a:pPr lvl="1"/>
            <a:r>
              <a:rPr lang="cs-CZ" sz="2200" b="1" dirty="0"/>
              <a:t>Pole</a:t>
            </a:r>
            <a:r>
              <a:rPr lang="cs-CZ" sz="2200" dirty="0"/>
              <a:t>: konkrétní název pole nebo také zde může být uveden výraz. </a:t>
            </a:r>
          </a:p>
          <a:p>
            <a:pPr lvl="1"/>
            <a:r>
              <a:rPr lang="cs-CZ" sz="2200" b="1" dirty="0"/>
              <a:t>Tabulka:</a:t>
            </a:r>
            <a:r>
              <a:rPr lang="cs-CZ" sz="2200" dirty="0"/>
              <a:t> konkrétní tabulka odkud se vybrané pole bude zkoumat. </a:t>
            </a:r>
          </a:p>
          <a:p>
            <a:pPr lvl="1"/>
            <a:r>
              <a:rPr lang="cs-CZ" sz="2200" b="1" dirty="0"/>
              <a:t>Řazení</a:t>
            </a:r>
            <a:r>
              <a:rPr lang="cs-CZ" sz="2200" dirty="0"/>
              <a:t>: rozhoduje o tom, jak budou data ve výsledku řazena. </a:t>
            </a:r>
          </a:p>
          <a:p>
            <a:pPr lvl="1"/>
            <a:r>
              <a:rPr lang="cs-CZ" sz="2200" b="1" dirty="0" smtClean="0"/>
              <a:t>Zobrazit</a:t>
            </a:r>
            <a:r>
              <a:rPr lang="cs-CZ" sz="2200" dirty="0"/>
              <a:t>: zatrhávací tlačítko, které pokud je zatržené a dotaz spustíme, daný sloupec se ve výpisu zobrazí. </a:t>
            </a:r>
            <a:endParaRPr lang="cs-CZ" sz="2200" dirty="0" smtClean="0"/>
          </a:p>
          <a:p>
            <a:pPr lvl="1"/>
            <a:r>
              <a:rPr lang="cs-CZ" sz="2200" b="1" dirty="0" smtClean="0"/>
              <a:t>Kritérium</a:t>
            </a:r>
            <a:r>
              <a:rPr lang="cs-CZ" sz="2200" dirty="0" smtClean="0"/>
              <a:t> </a:t>
            </a:r>
            <a:r>
              <a:rPr lang="cs-CZ" sz="2200" dirty="0"/>
              <a:t>omezuje výběr dat. Jeho použití je vhodné, pokud nechceme zobrazovat všechna data, ale jen ta která splňují danou podmínku. </a:t>
            </a:r>
            <a:r>
              <a:rPr lang="cs-CZ" sz="2200" b="1" dirty="0" smtClean="0"/>
              <a:t>Nebo</a:t>
            </a:r>
            <a:r>
              <a:rPr lang="cs-CZ" sz="2200" b="1" dirty="0"/>
              <a:t>: </a:t>
            </a:r>
            <a:r>
              <a:rPr lang="cs-CZ" sz="2200" dirty="0"/>
              <a:t>vlastnost, která je propojena s vlastností Kritérium. </a:t>
            </a:r>
          </a:p>
          <a:p>
            <a:pPr lvl="1"/>
            <a:r>
              <a:rPr lang="cs-CZ" sz="2200" b="1" dirty="0"/>
              <a:t>Aktualizovat do: </a:t>
            </a:r>
            <a:r>
              <a:rPr lang="cs-CZ" sz="2200" dirty="0"/>
              <a:t>vlastnost aktualizačního dotazu. Obsahuje výraz, podle kterého chceme pole upravit.</a:t>
            </a:r>
          </a:p>
          <a:p>
            <a:pPr lvl="1"/>
            <a:r>
              <a:rPr lang="cs-CZ" sz="2200" b="1" dirty="0"/>
              <a:t>Souhrn: </a:t>
            </a:r>
            <a:r>
              <a:rPr lang="cs-CZ" sz="2200" dirty="0"/>
              <a:t>vlastnost křížového dotazu. Můžeme zde vybrat funkci, se kterou se bude počítat nebo lze výsledek seskupit. </a:t>
            </a:r>
          </a:p>
          <a:p>
            <a:pPr lvl="1"/>
            <a:r>
              <a:rPr lang="cs-CZ" sz="2200" b="1" dirty="0"/>
              <a:t>Křížová tabulka: </a:t>
            </a:r>
            <a:r>
              <a:rPr lang="cs-CZ" sz="2200" dirty="0"/>
              <a:t>vlastnost křížového dotazu. Lze vybrat možnosti Záhlaví řádků nebo sloupců, hodnota. 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22970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Tvůrce výrazů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Použití </a:t>
            </a:r>
            <a:r>
              <a:rPr lang="cs-CZ" dirty="0"/>
              <a:t>tvůrce výrazů usnadňuje práci při zadávání dlouhých a složitějších kritériích. 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Spuštění </a:t>
            </a:r>
            <a:r>
              <a:rPr lang="cs-CZ" dirty="0"/>
              <a:t>tvůrce: </a:t>
            </a:r>
          </a:p>
          <a:p>
            <a:pPr lvl="1"/>
            <a:r>
              <a:rPr lang="cs-CZ" dirty="0"/>
              <a:t>Kliknutí pravým tlačítkem myši v poli kritérium -&gt; Sestavit.</a:t>
            </a:r>
          </a:p>
          <a:p>
            <a:pPr lvl="1"/>
            <a:r>
              <a:rPr lang="cs-CZ" dirty="0"/>
              <a:t>Nástroje dotazů -&gt; Návrh -&gt; Nastavení dotazu -&gt; Tvůrce.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4278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Tvůrce výrazů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b="1" dirty="0"/>
              <a:t>Identifikátory</a:t>
            </a:r>
          </a:p>
          <a:p>
            <a:r>
              <a:rPr lang="cs-CZ" sz="2600" dirty="0" smtClean="0"/>
              <a:t>označují </a:t>
            </a:r>
            <a:r>
              <a:rPr lang="cs-CZ" sz="2600" dirty="0"/>
              <a:t>názvy polí, tabulek, dotazů, ovládacích prvků formulářů a </a:t>
            </a:r>
            <a:r>
              <a:rPr lang="cs-CZ" sz="2600" dirty="0" smtClean="0"/>
              <a:t>sestav.</a:t>
            </a:r>
          </a:p>
          <a:p>
            <a:r>
              <a:rPr lang="cs-CZ" sz="2600" dirty="0" smtClean="0"/>
              <a:t>jsou </a:t>
            </a:r>
            <a:r>
              <a:rPr lang="cs-CZ" sz="2600" dirty="0"/>
              <a:t>vkládány do hranatých </a:t>
            </a:r>
            <a:r>
              <a:rPr lang="cs-CZ" sz="2600" dirty="0" smtClean="0"/>
              <a:t>závorek.</a:t>
            </a:r>
          </a:p>
          <a:p>
            <a:pPr marL="0" indent="0">
              <a:buNone/>
            </a:pPr>
            <a:r>
              <a:rPr lang="cs-CZ" b="1" dirty="0"/>
              <a:t>Operátory</a:t>
            </a:r>
          </a:p>
          <a:p>
            <a:pPr lvl="0"/>
            <a:r>
              <a:rPr lang="cs-CZ" sz="2600" b="1" dirty="0"/>
              <a:t>Aritmetické operátory</a:t>
            </a:r>
            <a:r>
              <a:rPr lang="cs-CZ" sz="2600" dirty="0"/>
              <a:t>: + (sčítání), - (odčítání), * (násobení), / (dělení), \ (celočíselné dělení), </a:t>
            </a:r>
            <a:r>
              <a:rPr lang="cs-CZ" sz="2600" dirty="0" err="1"/>
              <a:t>Mod</a:t>
            </a:r>
            <a:r>
              <a:rPr lang="cs-CZ" sz="2600" dirty="0"/>
              <a:t> (zbytek po celočíselném dělení), </a:t>
            </a:r>
            <a:r>
              <a:rPr lang="en-US" sz="2600" dirty="0"/>
              <a:t>^ </a:t>
            </a:r>
            <a:r>
              <a:rPr lang="cs-CZ" sz="2600" dirty="0"/>
              <a:t>(umocnění).</a:t>
            </a:r>
          </a:p>
          <a:p>
            <a:pPr lvl="0"/>
            <a:r>
              <a:rPr lang="cs-CZ" sz="2600" b="1" dirty="0"/>
              <a:t>Porovnávací operátory</a:t>
            </a:r>
            <a:r>
              <a:rPr lang="cs-CZ" sz="2600" dirty="0"/>
              <a:t>: = (je rovno), &gt; (je větší), &lt; (je menší), &lt;&gt; (nerovná se), &gt;= (je větší nebo rovno), &lt;= (je menší nebo rovno), </a:t>
            </a:r>
            <a:r>
              <a:rPr lang="cs-CZ" sz="2600" dirty="0" err="1"/>
              <a:t>Between</a:t>
            </a:r>
            <a:r>
              <a:rPr lang="cs-CZ" sz="2600" dirty="0"/>
              <a:t> (rozsah), In (Určuje, zda se hodnota nachází v množině), </a:t>
            </a:r>
            <a:r>
              <a:rPr lang="cs-CZ" sz="2600" dirty="0" err="1"/>
              <a:t>Like</a:t>
            </a:r>
            <a:r>
              <a:rPr lang="cs-CZ" sz="2600" dirty="0"/>
              <a:t> (vyhledávání pomocí zástupných znaků).</a:t>
            </a:r>
          </a:p>
          <a:p>
            <a:pPr lvl="0"/>
            <a:r>
              <a:rPr lang="cs-CZ" sz="2600" b="1" dirty="0"/>
              <a:t>Logické operátory</a:t>
            </a:r>
            <a:r>
              <a:rPr lang="cs-CZ" sz="2600" dirty="0"/>
              <a:t>: And, </a:t>
            </a:r>
            <a:r>
              <a:rPr lang="cs-CZ" sz="2600" dirty="0" err="1"/>
              <a:t>Eqv</a:t>
            </a:r>
            <a:r>
              <a:rPr lang="cs-CZ" sz="2600" dirty="0"/>
              <a:t>, </a:t>
            </a:r>
            <a:r>
              <a:rPr lang="cs-CZ" sz="2600" dirty="0" err="1"/>
              <a:t>Imp</a:t>
            </a:r>
            <a:r>
              <a:rPr lang="cs-CZ" sz="2600" dirty="0"/>
              <a:t>, Not, </a:t>
            </a:r>
            <a:r>
              <a:rPr lang="cs-CZ" sz="2600" dirty="0" err="1"/>
              <a:t>Or</a:t>
            </a:r>
            <a:r>
              <a:rPr lang="cs-CZ" sz="2600" dirty="0"/>
              <a:t>, </a:t>
            </a:r>
            <a:r>
              <a:rPr lang="cs-CZ" sz="2600" dirty="0" err="1"/>
              <a:t>Xor</a:t>
            </a:r>
            <a:r>
              <a:rPr lang="cs-CZ" sz="2600" dirty="0"/>
              <a:t>.</a:t>
            </a:r>
          </a:p>
          <a:p>
            <a:pPr lvl="0"/>
            <a:r>
              <a:rPr lang="cs-CZ" sz="2600" b="1" dirty="0"/>
              <a:t>Řetězec:</a:t>
            </a:r>
            <a:r>
              <a:rPr lang="cs-CZ" sz="2600" dirty="0"/>
              <a:t> </a:t>
            </a:r>
            <a:r>
              <a:rPr lang="en-US" sz="2600" dirty="0"/>
              <a:t>&amp; </a:t>
            </a:r>
            <a:r>
              <a:rPr lang="cs-CZ" sz="2600" dirty="0"/>
              <a:t>(spojení dvou řetězců).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1534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Tvůrce výrazů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b="1" dirty="0"/>
              <a:t>Konstanty</a:t>
            </a:r>
          </a:p>
          <a:p>
            <a:pPr lvl="1"/>
            <a:r>
              <a:rPr lang="cs-CZ" dirty="0" smtClean="0"/>
              <a:t>Nepravda </a:t>
            </a:r>
            <a:r>
              <a:rPr lang="cs-CZ" dirty="0"/>
              <a:t>(</a:t>
            </a:r>
            <a:r>
              <a:rPr lang="cs-CZ" dirty="0" err="1" smtClean="0"/>
              <a:t>False</a:t>
            </a:r>
            <a:r>
              <a:rPr lang="cs-CZ" dirty="0" smtClean="0"/>
              <a:t>) </a:t>
            </a:r>
            <a:endParaRPr lang="cs-CZ" dirty="0"/>
          </a:p>
          <a:p>
            <a:pPr lvl="1"/>
            <a:r>
              <a:rPr lang="cs-CZ" dirty="0"/>
              <a:t>Pravda (</a:t>
            </a:r>
            <a:r>
              <a:rPr lang="cs-CZ" dirty="0" err="1" smtClean="0"/>
              <a:t>True</a:t>
            </a:r>
            <a:r>
              <a:rPr lang="cs-CZ" dirty="0" smtClean="0"/>
              <a:t>)</a:t>
            </a:r>
            <a:endParaRPr lang="cs-CZ" dirty="0"/>
          </a:p>
          <a:p>
            <a:pPr lvl="1"/>
            <a:r>
              <a:rPr lang="cs-CZ" dirty="0" err="1" smtClean="0"/>
              <a:t>Null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Hodnoty</a:t>
            </a:r>
          </a:p>
          <a:p>
            <a:pPr lvl="1"/>
            <a:r>
              <a:rPr lang="cs-CZ" dirty="0" smtClean="0"/>
              <a:t>Textové </a:t>
            </a:r>
            <a:r>
              <a:rPr lang="cs-CZ" dirty="0"/>
              <a:t>hodnoty uvádíme do závorek, např. ¨Lucie¨. </a:t>
            </a:r>
          </a:p>
          <a:p>
            <a:pPr lvl="1"/>
            <a:r>
              <a:rPr lang="cs-CZ" dirty="0"/>
              <a:t>Hodnotu data vkládáme mezi znaky </a:t>
            </a:r>
            <a:r>
              <a:rPr lang="en-US" dirty="0"/>
              <a:t>#</a:t>
            </a:r>
            <a:r>
              <a:rPr lang="cs-CZ" dirty="0"/>
              <a:t>,</a:t>
            </a:r>
            <a:r>
              <a:rPr lang="en-US" dirty="0"/>
              <a:t> nap</a:t>
            </a:r>
            <a:r>
              <a:rPr lang="cs-CZ" dirty="0"/>
              <a:t>ř. </a:t>
            </a:r>
            <a:r>
              <a:rPr lang="en-US" dirty="0"/>
              <a:t>#19.2.2014#. </a:t>
            </a:r>
            <a:endParaRPr lang="cs-CZ" dirty="0"/>
          </a:p>
          <a:p>
            <a:pPr lvl="1"/>
            <a:r>
              <a:rPr lang="cs-CZ" dirty="0"/>
              <a:t>Zástupné znaky: </a:t>
            </a:r>
          </a:p>
          <a:p>
            <a:pPr lvl="2"/>
            <a:r>
              <a:rPr lang="cs-CZ" dirty="0"/>
              <a:t>Hvězdička: nahrazuje libovolné množství znaků. </a:t>
            </a:r>
          </a:p>
          <a:p>
            <a:pPr lvl="2"/>
            <a:r>
              <a:rPr lang="cs-CZ" dirty="0"/>
              <a:t>Otazník: nahrazuje pouze jeden znak.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97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Tvůrce výrazů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3200" b="1" dirty="0"/>
              <a:t>Textové funkce</a:t>
            </a:r>
          </a:p>
          <a:p>
            <a:pPr lvl="1"/>
            <a:r>
              <a:rPr lang="cs-CZ" dirty="0" err="1" smtClean="0"/>
              <a:t>InStr</a:t>
            </a:r>
            <a:r>
              <a:rPr lang="cs-CZ" dirty="0"/>
              <a:t>, </a:t>
            </a:r>
            <a:r>
              <a:rPr lang="cs-CZ" dirty="0" err="1"/>
              <a:t>Left</a:t>
            </a:r>
            <a:r>
              <a:rPr lang="cs-CZ" dirty="0"/>
              <a:t>, </a:t>
            </a:r>
            <a:r>
              <a:rPr lang="cs-CZ" dirty="0" err="1"/>
              <a:t>Right</a:t>
            </a:r>
            <a:r>
              <a:rPr lang="cs-CZ" dirty="0"/>
              <a:t>, </a:t>
            </a:r>
            <a:r>
              <a:rPr lang="cs-CZ" dirty="0" err="1"/>
              <a:t>Mid</a:t>
            </a:r>
            <a:r>
              <a:rPr lang="cs-CZ" dirty="0"/>
              <a:t>, Len, </a:t>
            </a:r>
            <a:r>
              <a:rPr lang="cs-CZ" dirty="0" err="1"/>
              <a:t>LCase</a:t>
            </a:r>
            <a:r>
              <a:rPr lang="cs-CZ" dirty="0"/>
              <a:t>, </a:t>
            </a:r>
            <a:r>
              <a:rPr lang="cs-CZ" dirty="0" err="1"/>
              <a:t>UCase</a:t>
            </a:r>
            <a:r>
              <a:rPr lang="cs-CZ" dirty="0"/>
              <a:t>.</a:t>
            </a:r>
          </a:p>
          <a:p>
            <a:pPr marL="0" indent="0">
              <a:buNone/>
            </a:pPr>
            <a:r>
              <a:rPr lang="cs-CZ" b="1" dirty="0"/>
              <a:t>Datumové a časové funkce</a:t>
            </a:r>
          </a:p>
          <a:p>
            <a:pPr lvl="1"/>
            <a:r>
              <a:rPr lang="cs-CZ" dirty="0" err="1" smtClean="0"/>
              <a:t>Date</a:t>
            </a:r>
            <a:r>
              <a:rPr lang="cs-CZ" dirty="0"/>
              <a:t>, </a:t>
            </a:r>
            <a:r>
              <a:rPr lang="cs-CZ" dirty="0" err="1"/>
              <a:t>DatePart</a:t>
            </a:r>
            <a:r>
              <a:rPr lang="cs-CZ" dirty="0"/>
              <a:t>, </a:t>
            </a:r>
            <a:r>
              <a:rPr lang="cs-CZ" dirty="0" err="1"/>
              <a:t>Year</a:t>
            </a:r>
            <a:r>
              <a:rPr lang="cs-CZ" dirty="0"/>
              <a:t>, </a:t>
            </a:r>
            <a:r>
              <a:rPr lang="cs-CZ" dirty="0" err="1"/>
              <a:t>Month</a:t>
            </a:r>
            <a:r>
              <a:rPr lang="cs-CZ" dirty="0"/>
              <a:t>, </a:t>
            </a:r>
            <a:r>
              <a:rPr lang="cs-CZ" dirty="0" err="1"/>
              <a:t>Day</a:t>
            </a:r>
            <a:r>
              <a:rPr lang="cs-CZ" dirty="0"/>
              <a:t>, </a:t>
            </a:r>
            <a:r>
              <a:rPr lang="cs-CZ" dirty="0" err="1"/>
              <a:t>Now</a:t>
            </a:r>
            <a:r>
              <a:rPr lang="cs-CZ" dirty="0"/>
              <a:t>.</a:t>
            </a:r>
          </a:p>
          <a:p>
            <a:pPr marL="0" indent="0">
              <a:buNone/>
            </a:pPr>
            <a:r>
              <a:rPr lang="cs-CZ" b="1" dirty="0"/>
              <a:t>Matematické funkce</a:t>
            </a:r>
          </a:p>
          <a:p>
            <a:pPr lvl="1"/>
            <a:r>
              <a:rPr lang="cs-CZ" dirty="0" err="1" smtClean="0"/>
              <a:t>Abs</a:t>
            </a:r>
            <a:r>
              <a:rPr lang="cs-CZ" dirty="0"/>
              <a:t>, </a:t>
            </a:r>
            <a:r>
              <a:rPr lang="cs-CZ" dirty="0" err="1"/>
              <a:t>Sgn</a:t>
            </a:r>
            <a:r>
              <a:rPr lang="cs-CZ" dirty="0"/>
              <a:t>, </a:t>
            </a:r>
            <a:r>
              <a:rPr lang="cs-CZ" dirty="0" err="1"/>
              <a:t>Round</a:t>
            </a:r>
            <a:r>
              <a:rPr lang="cs-CZ" dirty="0"/>
              <a:t>, </a:t>
            </a:r>
            <a:r>
              <a:rPr lang="cs-CZ" dirty="0" err="1"/>
              <a:t>Int</a:t>
            </a:r>
            <a:r>
              <a:rPr lang="cs-CZ" dirty="0"/>
              <a:t>.</a:t>
            </a:r>
          </a:p>
          <a:p>
            <a:pPr marL="0" indent="0">
              <a:buNone/>
            </a:pPr>
            <a:r>
              <a:rPr lang="cs-CZ" b="1" dirty="0"/>
              <a:t>Ověřovací funkce</a:t>
            </a:r>
          </a:p>
          <a:p>
            <a:pPr lvl="1"/>
            <a:r>
              <a:rPr lang="cs-CZ" dirty="0"/>
              <a:t>Řadíme sem funkce: </a:t>
            </a:r>
            <a:r>
              <a:rPr lang="cs-CZ" dirty="0" err="1"/>
              <a:t>IsDate</a:t>
            </a:r>
            <a:r>
              <a:rPr lang="cs-CZ" dirty="0"/>
              <a:t>, </a:t>
            </a:r>
            <a:r>
              <a:rPr lang="cs-CZ" dirty="0" err="1"/>
              <a:t>IsNull</a:t>
            </a:r>
            <a:r>
              <a:rPr lang="cs-CZ" dirty="0"/>
              <a:t>, které vrací buď pravdu, nebo nepravdu.</a:t>
            </a:r>
          </a:p>
          <a:p>
            <a:pPr marL="0" indent="0">
              <a:buNone/>
            </a:pPr>
            <a:r>
              <a:rPr lang="cs-CZ" b="1" dirty="0"/>
              <a:t>Rozhodovací funkce</a:t>
            </a:r>
          </a:p>
          <a:p>
            <a:pPr lvl="1"/>
            <a:r>
              <a:rPr lang="cs-CZ" dirty="0"/>
              <a:t>Tyto funkce jsou podle zvolený kritérií schopné zjistit, jaký výsledek mají vrátit</a:t>
            </a:r>
            <a:r>
              <a:rPr lang="cs-CZ" dirty="0" smtClean="0"/>
              <a:t>. Patří sem: </a:t>
            </a:r>
            <a:r>
              <a:rPr lang="cs-CZ" dirty="0" err="1" smtClean="0"/>
              <a:t>Iif</a:t>
            </a:r>
            <a:r>
              <a:rPr lang="cs-CZ" dirty="0" smtClean="0"/>
              <a:t>, </a:t>
            </a:r>
            <a:r>
              <a:rPr lang="cs-CZ" dirty="0" err="1" smtClean="0"/>
              <a:t>Switch</a:t>
            </a:r>
            <a:r>
              <a:rPr lang="cs-CZ" dirty="0" smtClean="0"/>
              <a:t>.</a:t>
            </a:r>
            <a:endParaRPr lang="cs-CZ" dirty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618329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Pomocí dotazu vypište výrobce, kteří mají sídlo v Uherském Hradišti. Dotaz pojmenujte Výrobci UH.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Vypište pomocí dotazu Jméno, Příjmení, Název společnosti zákazníka, celkovou cenu, ale pouze u těch, kde objednávka NENÍ zaplacena. Jména seřaďte vzestupně. Dotaz pojmenujte: Nezaplacené objednávky.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Pomocí dotazu vypište jména a příjmení zákazníků, kteří si objednali výrobky 4. 3. 2014 a 12. 3. 2014. Dotaz uložte pod názvem: Objednávky.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Vypište pomocí dotazu jména a příjmení zákazníků, kteří si objednali výrobek </a:t>
            </a:r>
            <a:r>
              <a:rPr lang="cs-CZ" b="1" dirty="0" err="1"/>
              <a:t>Kitkat</a:t>
            </a:r>
            <a:r>
              <a:rPr lang="cs-CZ" b="1" dirty="0"/>
              <a:t> 120g. Pojmenujte: Výrobek </a:t>
            </a:r>
            <a:r>
              <a:rPr lang="cs-CZ" b="1" dirty="0" err="1"/>
              <a:t>kitkat</a:t>
            </a:r>
            <a:r>
              <a:rPr lang="cs-CZ" b="1" dirty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dotaz, který vypíše výrobky kde je dostupné množství 1000 až 5000 ks. Pojmenujte dotaz: Výrobky 1000 až 5000 ks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dotaz, pomocí kterého vypíšete </a:t>
            </a:r>
            <a:r>
              <a:rPr lang="cs-CZ" b="1" dirty="0" err="1"/>
              <a:t>ID_objednávky</a:t>
            </a:r>
            <a:r>
              <a:rPr lang="cs-CZ" b="1" dirty="0"/>
              <a:t>, kde celková cena je vyšší než 500 Kč. U těchto objednávek dejte slevu 10%. Pojmenujte: Cena po slevě.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dotaz, který odstraní všechny zaplacené objednávky.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Bonusový úkol: Vytvořte parametrický dotaz, pomocí kterého uživatel vypíše objednávky podle data, které si vybereme.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7391913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10</TotalTime>
  <Words>407</Words>
  <Application>Microsoft Office PowerPoint</Application>
  <PresentationFormat>Vlastní</PresentationFormat>
  <Paragraphs>63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sablona</vt:lpstr>
      <vt:lpstr>Databázové systémy I.</vt:lpstr>
      <vt:lpstr>Obsah:</vt:lpstr>
      <vt:lpstr>Vlastnosti dotazů</vt:lpstr>
      <vt:lpstr>Tvůrce výrazů</vt:lpstr>
      <vt:lpstr>Tvůrce výrazů</vt:lpstr>
      <vt:lpstr>Tvůrce výrazů</vt:lpstr>
      <vt:lpstr>Tvůrce výrazů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10</cp:revision>
  <dcterms:created xsi:type="dcterms:W3CDTF">2014-04-03T14:51:59Z</dcterms:created>
  <dcterms:modified xsi:type="dcterms:W3CDTF">2014-04-09T09:09:29Z</dcterms:modified>
</cp:coreProperties>
</file>