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9" r:id="rId4"/>
    <p:sldId id="276" r:id="rId5"/>
    <p:sldId id="263" r:id="rId6"/>
    <p:sldId id="266" r:id="rId7"/>
    <p:sldId id="264" r:id="rId8"/>
    <p:sldId id="265" r:id="rId9"/>
    <p:sldId id="267" r:id="rId10"/>
    <p:sldId id="260" r:id="rId11"/>
    <p:sldId id="261" r:id="rId12"/>
    <p:sldId id="269" r:id="rId13"/>
    <p:sldId id="268" r:id="rId14"/>
    <p:sldId id="270" r:id="rId15"/>
    <p:sldId id="271" r:id="rId16"/>
    <p:sldId id="272" r:id="rId17"/>
    <p:sldId id="273" r:id="rId18"/>
    <p:sldId id="274" r:id="rId19"/>
    <p:sldId id="275" r:id="rId20"/>
    <p:sldId id="258" r:id="rId21"/>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A00"/>
    <a:srgbClr val="FFFF65"/>
    <a:srgbClr val="FFFF00"/>
    <a:srgbClr val="D1F93D"/>
    <a:srgbClr val="FFCF37"/>
    <a:srgbClr val="DAF8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93" d="100"/>
          <a:sy n="93" d="100"/>
        </p:scale>
        <p:origin x="-7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912812"/>
          </a:xfrm>
          <a:ln>
            <a:noFill/>
          </a:ln>
          <a:effectLst>
            <a:softEdge rad="228600"/>
          </a:effectLst>
        </p:spPr>
        <p:txBody>
          <a:bodyPr bIns="216000" anchor="ct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en-US" dirty="0"/>
          </a:p>
        </p:txBody>
      </p:sp>
      <p:sp>
        <p:nvSpPr>
          <p:cNvPr id="4" name="Date Placeholder 3"/>
          <p:cNvSpPr>
            <a:spLocks noGrp="1"/>
          </p:cNvSpPr>
          <p:nvPr>
            <p:ph type="dt" sz="half" idx="10"/>
          </p:nvPr>
        </p:nvSpPr>
        <p:spPr/>
        <p:txBody>
          <a:bodyPr/>
          <a:lstStyle/>
          <a:p>
            <a:fld id="{319ADD07-C79A-4A39-826A-891FF6A4B7C0}" type="datetimeFigureOut">
              <a:rPr lang="cs-CZ" smtClean="0"/>
              <a:t>14.4.2014</a:t>
            </a:fld>
            <a:endParaRPr lang="cs-CZ" dirty="0"/>
          </a:p>
        </p:txBody>
      </p:sp>
      <p:sp>
        <p:nvSpPr>
          <p:cNvPr id="6" name="Slide Number Placeholder 5"/>
          <p:cNvSpPr>
            <a:spLocks noGrp="1"/>
          </p:cNvSpPr>
          <p:nvPr>
            <p:ph type="sldNum" sz="quarter" idx="12"/>
          </p:nvPr>
        </p:nvSpPr>
        <p:spPr/>
        <p:txBody>
          <a:bodyPr/>
          <a:lstStyle/>
          <a:p>
            <a:fld id="{95717830-BDFA-4A48-9DE2-13162A807B15}" type="slidenum">
              <a:rPr lang="cs-CZ" smtClean="0"/>
              <a:t>‹#›</a:t>
            </a:fld>
            <a:endParaRPr lang="cs-CZ"/>
          </a:p>
        </p:txBody>
      </p:sp>
      <p:sp>
        <p:nvSpPr>
          <p:cNvPr id="2" name="Title 1"/>
          <p:cNvSpPr>
            <a:spLocks noGrp="1"/>
          </p:cNvSpPr>
          <p:nvPr>
            <p:ph type="ctrTitle"/>
          </p:nvPr>
        </p:nvSpPr>
        <p:spPr>
          <a:xfrm>
            <a:off x="834026" y="1015435"/>
            <a:ext cx="10523948" cy="2342128"/>
          </a:xfrm>
          <a:ln>
            <a:noFill/>
          </a:ln>
          <a:effectLst>
            <a:reflection endPos="0" dist="50800" dir="5400000" sy="-100000" algn="bl" rotWithShape="0"/>
            <a:softEdge rad="635000"/>
          </a:effectLst>
        </p:spPr>
        <p:txBody>
          <a:bodyPr tIns="46800" anchor="ctr">
            <a:normAutofit/>
          </a:bodyPr>
          <a:lstStyle>
            <a:lvl1pPr algn="ctr">
              <a:defRPr sz="5000">
                <a:effectLst>
                  <a:outerShdw blurRad="63500" sx="102000" sy="102000" algn="ctr" rotWithShape="0">
                    <a:prstClr val="black">
                      <a:alpha val="40000"/>
                    </a:prstClr>
                  </a:outerShdw>
                </a:effectLst>
              </a:defRPr>
            </a:lvl1pPr>
          </a:lstStyle>
          <a:p>
            <a:r>
              <a:rPr lang="cs-CZ" smtClean="0"/>
              <a:t>Kliknutím lze upravit styl.</a:t>
            </a:r>
            <a:endParaRPr lang="en-US" dirty="0"/>
          </a:p>
        </p:txBody>
      </p:sp>
    </p:spTree>
    <p:extLst>
      <p:ext uri="{BB962C8B-B14F-4D97-AF65-F5344CB8AC3E}">
        <p14:creationId xmlns:p14="http://schemas.microsoft.com/office/powerpoint/2010/main" val="35512430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319ADD07-C79A-4A39-826A-891FF6A4B7C0}" type="datetimeFigureOut">
              <a:rPr lang="cs-CZ" smtClean="0"/>
              <a:t>14.4.2014</a:t>
            </a:fld>
            <a:endParaRPr lang="cs-CZ"/>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Slide Number Placeholder 5"/>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37958040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effectLst>
            <a:reflection endPos="0" dist="50800" dir="5400000" sy="-100000" algn="bl" rotWithShape="0"/>
            <a:softEdge rad="127000"/>
          </a:effectLst>
        </p:spPr>
        <p:txBody>
          <a:bodyPr vert="eaVert"/>
          <a:lstStyle/>
          <a:p>
            <a:r>
              <a:rPr lang="cs-CZ" smtClean="0"/>
              <a:t>Kliknutím lze upravit styl.</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319ADD07-C79A-4A39-826A-891FF6A4B7C0}" type="datetimeFigureOut">
              <a:rPr lang="cs-CZ" smtClean="0"/>
              <a:t>14.4.2014</a:t>
            </a:fld>
            <a:endParaRPr lang="cs-CZ"/>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Slide Number Placeholder 5"/>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29748535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dirty="0"/>
          </a:p>
        </p:txBody>
      </p:sp>
      <p:sp>
        <p:nvSpPr>
          <p:cNvPr id="3" name="Content Placeholder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p>
            <a:fld id="{319ADD07-C79A-4A39-826A-891FF6A4B7C0}" type="datetimeFigureOut">
              <a:rPr lang="cs-CZ" smtClean="0"/>
              <a:t>14.4.2014</a:t>
            </a:fld>
            <a:endParaRPr lang="cs-CZ"/>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Slide Number Placeholder 5"/>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113643692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cs-CZ" smtClean="0"/>
              <a:t>Kliknutím lze upravit styl.</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319ADD07-C79A-4A39-826A-891FF6A4B7C0}" type="datetimeFigureOut">
              <a:rPr lang="cs-CZ" smtClean="0"/>
              <a:t>14.4.2014</a:t>
            </a:fld>
            <a:endParaRPr lang="cs-CZ"/>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cs-CZ"/>
          </a:p>
        </p:txBody>
      </p:sp>
      <p:sp>
        <p:nvSpPr>
          <p:cNvPr id="6" name="Slide Number Placeholder 5"/>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291828100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a:effectLst>
            <a:reflection endPos="0" dist="50800" dir="5400000" sy="-100000" algn="bl" rotWithShape="0"/>
            <a:softEdge rad="406400"/>
          </a:effectLst>
        </p:spPr>
        <p:txBody>
          <a:bodyPr/>
          <a:lstStyle>
            <a:lvl1pPr>
              <a:defRPr>
                <a:effectLst/>
              </a:defRPr>
            </a:lvl1pPr>
          </a:lstStyle>
          <a:p>
            <a:r>
              <a:rPr lang="cs-CZ" smtClean="0"/>
              <a:t>Kliknutím lze upravit styl.</a:t>
            </a:r>
            <a:endParaRPr lang="en-US" dirty="0"/>
          </a:p>
        </p:txBody>
      </p:sp>
      <p:sp>
        <p:nvSpPr>
          <p:cNvPr id="3" name="Content Placeholder 2"/>
          <p:cNvSpPr>
            <a:spLocks noGrp="1"/>
          </p:cNvSpPr>
          <p:nvPr>
            <p:ph sz="half" idx="1"/>
          </p:nvPr>
        </p:nvSpPr>
        <p:spPr>
          <a:xfrm>
            <a:off x="242881" y="1208071"/>
            <a:ext cx="5972174" cy="5215185"/>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Content Placeholder 3"/>
          <p:cNvSpPr>
            <a:spLocks noGrp="1"/>
          </p:cNvSpPr>
          <p:nvPr>
            <p:ph sz="half" idx="2"/>
          </p:nvPr>
        </p:nvSpPr>
        <p:spPr>
          <a:xfrm>
            <a:off x="6043608" y="1196953"/>
            <a:ext cx="5972400" cy="52164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fld id="{319ADD07-C79A-4A39-826A-891FF6A4B7C0}" type="datetimeFigureOut">
              <a:rPr lang="cs-CZ" smtClean="0"/>
              <a:t>14.4.2014</a:t>
            </a:fld>
            <a:endParaRPr lang="cs-CZ"/>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cs-CZ"/>
          </a:p>
        </p:txBody>
      </p:sp>
      <p:sp>
        <p:nvSpPr>
          <p:cNvPr id="7" name="Slide Number Placeholder 6"/>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291980979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cs-CZ" smtClean="0"/>
              <a:t>Kliknutím lze upravit styl.</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Content Placeholder 3"/>
          <p:cNvSpPr>
            <a:spLocks noGrp="1"/>
          </p:cNvSpPr>
          <p:nvPr>
            <p:ph sz="half" idx="2"/>
          </p:nvPr>
        </p:nvSpPr>
        <p:spPr>
          <a:xfrm>
            <a:off x="839788" y="2505075"/>
            <a:ext cx="5157787"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Content Placeholder 5"/>
          <p:cNvSpPr>
            <a:spLocks noGrp="1"/>
          </p:cNvSpPr>
          <p:nvPr>
            <p:ph sz="quarter" idx="4"/>
          </p:nvPr>
        </p:nvSpPr>
        <p:spPr>
          <a:xfrm>
            <a:off x="6172200" y="2505075"/>
            <a:ext cx="5183188"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p>
            <a:fld id="{319ADD07-C79A-4A39-826A-891FF6A4B7C0}" type="datetimeFigureOut">
              <a:rPr lang="cs-CZ" smtClean="0"/>
              <a:t>14.4.2014</a:t>
            </a:fld>
            <a:endParaRPr lang="cs-CZ"/>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cs-CZ"/>
          </a:p>
        </p:txBody>
      </p:sp>
      <p:sp>
        <p:nvSpPr>
          <p:cNvPr id="9" name="Slide Number Placeholder 8"/>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313189672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dirty="0"/>
          </a:p>
        </p:txBody>
      </p:sp>
      <p:sp>
        <p:nvSpPr>
          <p:cNvPr id="3" name="Date Placeholder 2"/>
          <p:cNvSpPr>
            <a:spLocks noGrp="1"/>
          </p:cNvSpPr>
          <p:nvPr>
            <p:ph type="dt" sz="half" idx="10"/>
          </p:nvPr>
        </p:nvSpPr>
        <p:spPr/>
        <p:txBody>
          <a:bodyPr/>
          <a:lstStyle/>
          <a:p>
            <a:fld id="{319ADD07-C79A-4A39-826A-891FF6A4B7C0}" type="datetimeFigureOut">
              <a:rPr lang="cs-CZ" smtClean="0"/>
              <a:t>14.4.2014</a:t>
            </a:fld>
            <a:endParaRPr lang="cs-CZ"/>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cs-CZ"/>
          </a:p>
        </p:txBody>
      </p:sp>
      <p:sp>
        <p:nvSpPr>
          <p:cNvPr id="5" name="Slide Number Placeholder 4"/>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325785283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9ADD07-C79A-4A39-826A-891FF6A4B7C0}" type="datetimeFigureOut">
              <a:rPr lang="cs-CZ" smtClean="0"/>
              <a:t>14.4.2014</a:t>
            </a:fld>
            <a:endParaRPr lang="cs-CZ"/>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cs-CZ"/>
          </a:p>
        </p:txBody>
      </p:sp>
      <p:sp>
        <p:nvSpPr>
          <p:cNvPr id="4" name="Slide Number Placeholder 3"/>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36173516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319ADD07-C79A-4A39-826A-891FF6A4B7C0}" type="datetimeFigureOut">
              <a:rPr lang="cs-CZ" smtClean="0"/>
              <a:t>14.4.2014</a:t>
            </a:fld>
            <a:endParaRPr lang="cs-CZ"/>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cs-CZ"/>
          </a:p>
        </p:txBody>
      </p:sp>
      <p:sp>
        <p:nvSpPr>
          <p:cNvPr id="7" name="Slide Number Placeholder 6"/>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125622672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Kliknutím na ikonu přidáte obrázek.</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319ADD07-C79A-4A39-826A-891FF6A4B7C0}" type="datetimeFigureOut">
              <a:rPr lang="cs-CZ" smtClean="0"/>
              <a:t>14.4.2014</a:t>
            </a:fld>
            <a:endParaRPr lang="cs-CZ"/>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cs-CZ"/>
          </a:p>
        </p:txBody>
      </p:sp>
      <p:sp>
        <p:nvSpPr>
          <p:cNvPr id="7" name="Slide Number Placeholder 6"/>
          <p:cNvSpPr>
            <a:spLocks noGrp="1"/>
          </p:cNvSpPr>
          <p:nvPr>
            <p:ph type="sldNum" sz="quarter" idx="12"/>
          </p:nvPr>
        </p:nvSpPr>
        <p:spPr/>
        <p:txBody>
          <a:bodyPr/>
          <a:lstStyle/>
          <a:p>
            <a:fld id="{95717830-BDFA-4A48-9DE2-13162A807B15}" type="slidenum">
              <a:rPr lang="cs-CZ" smtClean="0"/>
              <a:t>‹#›</a:t>
            </a:fld>
            <a:endParaRPr lang="cs-CZ"/>
          </a:p>
        </p:txBody>
      </p:sp>
    </p:spTree>
    <p:extLst>
      <p:ext uri="{BB962C8B-B14F-4D97-AF65-F5344CB8AC3E}">
        <p14:creationId xmlns:p14="http://schemas.microsoft.com/office/powerpoint/2010/main" val="105418936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4313" y="100013"/>
            <a:ext cx="11763384" cy="1371600"/>
          </a:xfrm>
          <a:prstGeom prst="rect">
            <a:avLst/>
          </a:prstGeom>
          <a:solidFill>
            <a:srgbClr val="FFCA00"/>
          </a:solidFill>
          <a:ln>
            <a:noFill/>
          </a:ln>
          <a:effectLst>
            <a:reflection endPos="0" dist="50800" dir="5400000" sy="-100000" algn="bl" rotWithShape="0"/>
            <a:softEdge rad="419100"/>
          </a:effectLst>
        </p:spPr>
        <p:txBody>
          <a:bodyPr vert="horz" lIns="91440" tIns="45720" rIns="91440" bIns="45720" rtlCol="0" anchor="ctr">
            <a:normAutofit/>
          </a:bodyPr>
          <a:lstStyle/>
          <a:p>
            <a:r>
              <a:rPr lang="cs-CZ" dirty="0" smtClean="0"/>
              <a:t>Kliknutím lze upravit styl.</a:t>
            </a:r>
            <a:endParaRPr lang="en-US" dirty="0"/>
          </a:p>
        </p:txBody>
      </p:sp>
      <p:sp>
        <p:nvSpPr>
          <p:cNvPr id="3" name="Text Placeholder 2"/>
          <p:cNvSpPr>
            <a:spLocks noGrp="1"/>
          </p:cNvSpPr>
          <p:nvPr>
            <p:ph type="body" idx="1"/>
          </p:nvPr>
        </p:nvSpPr>
        <p:spPr>
          <a:xfrm>
            <a:off x="214313" y="1314450"/>
            <a:ext cx="11763374" cy="4919485"/>
          </a:xfrm>
          <a:prstGeom prst="rect">
            <a:avLst/>
          </a:prstGeom>
          <a:solidFill>
            <a:srgbClr val="FFCA00"/>
          </a:solidFill>
          <a:effectLst>
            <a:softEdge rad="203200"/>
          </a:effectLst>
        </p:spPr>
        <p:txBody>
          <a:bodyPr vert="horz" lIns="288000" tIns="252000" rIns="91440" bIns="45720" rtlCol="0">
            <a:normAutofit/>
          </a:bodyPr>
          <a:lstStyle/>
          <a:p>
            <a:pPr lvl="0"/>
            <a:r>
              <a:rPr lang="cs-CZ" dirty="0" smtClean="0"/>
              <a:t>Kliknutím lze upravit styly předlohy textu.</a:t>
            </a:r>
          </a:p>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en-US" dirty="0"/>
          </a:p>
        </p:txBody>
      </p:sp>
      <p:pic>
        <p:nvPicPr>
          <p:cNvPr id="7" name="Obrázek 6"/>
          <p:cNvPicPr>
            <a:picLocks noChangeAspect="1"/>
          </p:cNvPicPr>
          <p:nvPr/>
        </p:nvPicPr>
        <p:blipFill rotWithShape="1">
          <a:blip r:embed="rId13" cstate="print">
            <a:extLst>
              <a:ext uri="{28A0092B-C50C-407E-A947-70E740481C1C}">
                <a14:useLocalDpi xmlns:a14="http://schemas.microsoft.com/office/drawing/2010/main" val="0"/>
              </a:ext>
            </a:extLst>
          </a:blip>
          <a:srcRect l="7578" t="20600" r="7678" b="16076"/>
          <a:stretch/>
        </p:blipFill>
        <p:spPr>
          <a:xfrm>
            <a:off x="4486276" y="6262498"/>
            <a:ext cx="3215274" cy="564690"/>
          </a:xfrm>
          <a:prstGeom prst="rect">
            <a:avLst/>
          </a:prstGeom>
        </p:spPr>
      </p:pic>
      <p:sp>
        <p:nvSpPr>
          <p:cNvPr id="4" name="Date Placeholder 3"/>
          <p:cNvSpPr>
            <a:spLocks noGrp="1"/>
          </p:cNvSpPr>
          <p:nvPr>
            <p:ph type="dt" sz="half" idx="2"/>
          </p:nvPr>
        </p:nvSpPr>
        <p:spPr>
          <a:xfrm>
            <a:off x="834026"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j-lt"/>
              </a:defRPr>
            </a:lvl1pPr>
          </a:lstStyle>
          <a:p>
            <a:fld id="{319ADD07-C79A-4A39-826A-891FF6A4B7C0}" type="datetimeFigureOut">
              <a:rPr lang="cs-CZ" smtClean="0"/>
              <a:pPr/>
              <a:t>14.4.2014</a:t>
            </a:fld>
            <a:endParaRPr lang="cs-CZ"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marL="228600" indent="-228600" algn="r">
              <a:buFont typeface="+mj-lt"/>
              <a:buAutoNum type="arabicPeriod"/>
              <a:defRPr sz="1200">
                <a:solidFill>
                  <a:schemeClr val="tx1">
                    <a:tint val="75000"/>
                  </a:schemeClr>
                </a:solidFill>
                <a:latin typeface="+mj-lt"/>
              </a:defRPr>
            </a:lvl1pPr>
          </a:lstStyle>
          <a:p>
            <a:fld id="{95717830-BDFA-4A48-9DE2-13162A807B15}" type="slidenum">
              <a:rPr lang="cs-CZ" smtClean="0"/>
              <a:pPr/>
              <a:t>‹#›</a:t>
            </a:fld>
            <a:endParaRPr lang="cs-CZ" dirty="0"/>
          </a:p>
        </p:txBody>
      </p:sp>
    </p:spTree>
    <p:extLst>
      <p:ext uri="{BB962C8B-B14F-4D97-AF65-F5344CB8AC3E}">
        <p14:creationId xmlns:p14="http://schemas.microsoft.com/office/powerpoint/2010/main" val="33350006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a:bodyPr>
          <a:lstStyle/>
          <a:p>
            <a:r>
              <a:rPr lang="cs-CZ" dirty="0" smtClean="0"/>
              <a:t>Databázové systémy I.</a:t>
            </a:r>
            <a:endParaRPr lang="cs-CZ" dirty="0"/>
          </a:p>
        </p:txBody>
      </p:sp>
      <p:sp>
        <p:nvSpPr>
          <p:cNvPr id="3" name="Podnadpis 2"/>
          <p:cNvSpPr>
            <a:spLocks noGrp="1"/>
          </p:cNvSpPr>
          <p:nvPr>
            <p:ph type="subTitle" idx="1"/>
          </p:nvPr>
        </p:nvSpPr>
        <p:spPr/>
        <p:txBody>
          <a:bodyPr/>
          <a:lstStyle/>
          <a:p>
            <a:r>
              <a:rPr lang="cs-CZ" dirty="0" smtClean="0"/>
              <a:t>Přednáška 7: Úprava dotazů a výběrových kritérií</a:t>
            </a:r>
            <a:endParaRPr lang="cs-CZ" dirty="0"/>
          </a:p>
        </p:txBody>
      </p:sp>
    </p:spTree>
    <p:extLst>
      <p:ext uri="{BB962C8B-B14F-4D97-AF65-F5344CB8AC3E}">
        <p14:creationId xmlns:p14="http://schemas.microsoft.com/office/powerpoint/2010/main" val="3775273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Úprava kritérií a tvůrce výrazů</a:t>
            </a:r>
            <a:endParaRPr lang="cs-CZ" dirty="0"/>
          </a:p>
        </p:txBody>
      </p:sp>
      <p:sp>
        <p:nvSpPr>
          <p:cNvPr id="3" name="Zástupný symbol pro obsah 2"/>
          <p:cNvSpPr>
            <a:spLocks noGrp="1"/>
          </p:cNvSpPr>
          <p:nvPr>
            <p:ph idx="1"/>
          </p:nvPr>
        </p:nvSpPr>
        <p:spPr/>
        <p:txBody>
          <a:bodyPr>
            <a:normAutofit fontScale="92500" lnSpcReduction="10000"/>
          </a:bodyPr>
          <a:lstStyle/>
          <a:p>
            <a:r>
              <a:rPr lang="cs-CZ" sz="3000" b="1" dirty="0" smtClean="0"/>
              <a:t>Tvůrce výrazů</a:t>
            </a:r>
          </a:p>
          <a:p>
            <a:pPr lvl="1"/>
            <a:r>
              <a:rPr lang="cs-CZ" dirty="0" smtClean="0"/>
              <a:t>Kritéria </a:t>
            </a:r>
            <a:r>
              <a:rPr lang="cs-CZ" dirty="0"/>
              <a:t>lze upravovat napsáním hodnoty do pole Kritéria, nebo vytvořením kritéria pomocí Tvůrce výrazů.</a:t>
            </a:r>
          </a:p>
          <a:p>
            <a:pPr lvl="1"/>
            <a:r>
              <a:rPr lang="cs-CZ" dirty="0"/>
              <a:t>Použití tvůrce výrazů usnadňuje práci při zadávání dlouhých a složitějších kritériích. </a:t>
            </a:r>
            <a:endParaRPr lang="cs-CZ" dirty="0" smtClean="0"/>
          </a:p>
          <a:p>
            <a:pPr lvl="1"/>
            <a:r>
              <a:rPr lang="cs-CZ" dirty="0" smtClean="0"/>
              <a:t>Výrazy se vyskytují nejen </a:t>
            </a:r>
            <a:r>
              <a:rPr lang="cs-CZ" dirty="0"/>
              <a:t>v dotazech, ale také je lze využít ve formulářích a sestavách. </a:t>
            </a:r>
            <a:endParaRPr lang="cs-CZ" dirty="0" smtClean="0"/>
          </a:p>
          <a:p>
            <a:pPr lvl="1"/>
            <a:r>
              <a:rPr lang="cs-CZ" dirty="0" smtClean="0"/>
              <a:t>Spuštění tvůrce: </a:t>
            </a:r>
          </a:p>
          <a:p>
            <a:pPr lvl="2"/>
            <a:r>
              <a:rPr lang="cs-CZ" dirty="0" smtClean="0"/>
              <a:t>Kliknutí pravým tlačítkem myši v poli kritérium -&gt; Sestavit.</a:t>
            </a:r>
          </a:p>
          <a:p>
            <a:pPr lvl="2"/>
            <a:r>
              <a:rPr lang="cs-CZ" dirty="0" smtClean="0"/>
              <a:t>Nástroje dotazů -&gt; Návrh -&gt; Nastavení dotazu -&gt; Tvůrce.</a:t>
            </a:r>
          </a:p>
          <a:p>
            <a:pPr lvl="1"/>
            <a:r>
              <a:rPr lang="cs-CZ" dirty="0" smtClean="0"/>
              <a:t>Části výrazu </a:t>
            </a:r>
            <a:r>
              <a:rPr lang="cs-CZ" dirty="0"/>
              <a:t>jsou </a:t>
            </a:r>
            <a:endParaRPr lang="cs-CZ" dirty="0" smtClean="0"/>
          </a:p>
          <a:p>
            <a:pPr lvl="2"/>
            <a:r>
              <a:rPr lang="cs-CZ" dirty="0" smtClean="0"/>
              <a:t>Identifikátory</a:t>
            </a:r>
          </a:p>
          <a:p>
            <a:pPr lvl="2"/>
            <a:r>
              <a:rPr lang="cs-CZ" dirty="0" smtClean="0"/>
              <a:t>Operátory</a:t>
            </a:r>
          </a:p>
          <a:p>
            <a:pPr lvl="2"/>
            <a:r>
              <a:rPr lang="cs-CZ" dirty="0" smtClean="0"/>
              <a:t>Konstanty</a:t>
            </a:r>
          </a:p>
          <a:p>
            <a:pPr lvl="2"/>
            <a:r>
              <a:rPr lang="cs-CZ" dirty="0" smtClean="0"/>
              <a:t>Hodnoty</a:t>
            </a:r>
          </a:p>
          <a:p>
            <a:pPr lvl="2"/>
            <a:r>
              <a:rPr lang="cs-CZ" dirty="0" smtClean="0"/>
              <a:t>Funkce</a:t>
            </a:r>
            <a:r>
              <a:rPr lang="cs-CZ" dirty="0"/>
              <a:t>. </a:t>
            </a:r>
            <a:endParaRPr lang="cs-CZ" dirty="0" smtClean="0"/>
          </a:p>
          <a:p>
            <a:pPr marL="457200" lvl="1" indent="0">
              <a:buNone/>
            </a:pPr>
            <a:endParaRPr lang="cs-CZ" dirty="0"/>
          </a:p>
        </p:txBody>
      </p:sp>
    </p:spTree>
    <p:extLst>
      <p:ext uri="{BB962C8B-B14F-4D97-AF65-F5344CB8AC3E}">
        <p14:creationId xmlns:p14="http://schemas.microsoft.com/office/powerpoint/2010/main" val="36517881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normAutofit/>
          </a:bodyPr>
          <a:lstStyle/>
          <a:p>
            <a:pPr marL="0" indent="0">
              <a:buNone/>
            </a:pPr>
            <a:r>
              <a:rPr lang="cs-CZ" b="1" dirty="0" smtClean="0"/>
              <a:t>Identifikátory</a:t>
            </a:r>
          </a:p>
          <a:p>
            <a:r>
              <a:rPr lang="cs-CZ" dirty="0"/>
              <a:t>Identifikátory označují názvy polí, tabulek, dotazů, ovládacích prvků formulářů a sestav a také jejich vlastnosti. </a:t>
            </a:r>
            <a:endParaRPr lang="cs-CZ" dirty="0" smtClean="0"/>
          </a:p>
          <a:p>
            <a:r>
              <a:rPr lang="cs-CZ" dirty="0" smtClean="0"/>
              <a:t>Identifikátory </a:t>
            </a:r>
            <a:r>
              <a:rPr lang="cs-CZ" dirty="0"/>
              <a:t>jsou vkládány do hranatých závorek, které vytvoříme klávesovou zkratkou: pravý Alt+ F, pravý Alt + G. </a:t>
            </a:r>
            <a:endParaRPr lang="cs-CZ" dirty="0" smtClean="0"/>
          </a:p>
          <a:p>
            <a:r>
              <a:rPr lang="cs-CZ" dirty="0" smtClean="0"/>
              <a:t>Na </a:t>
            </a:r>
            <a:r>
              <a:rPr lang="cs-CZ" dirty="0"/>
              <a:t>identifikátory se lze odkazovat dvěma </a:t>
            </a:r>
            <a:r>
              <a:rPr lang="cs-CZ" dirty="0" smtClean="0"/>
              <a:t>způsoby:</a:t>
            </a:r>
            <a:endParaRPr lang="cs-CZ" dirty="0" smtClean="0"/>
          </a:p>
          <a:p>
            <a:pPr lvl="1"/>
            <a:r>
              <a:rPr lang="cs-CZ" dirty="0" smtClean="0"/>
              <a:t>Přímý odkaz: výraz tvořený v konkrétní tabulce, např. =[</a:t>
            </a:r>
            <a:r>
              <a:rPr lang="cs-CZ" dirty="0" err="1"/>
              <a:t>JménoAutora</a:t>
            </a:r>
            <a:r>
              <a:rPr lang="cs-CZ" dirty="0"/>
              <a:t>]. </a:t>
            </a:r>
            <a:endParaRPr lang="cs-CZ" dirty="0" smtClean="0"/>
          </a:p>
          <a:p>
            <a:pPr lvl="1"/>
            <a:r>
              <a:rPr lang="cs-CZ" dirty="0" smtClean="0"/>
              <a:t>Nepřímý odkaz: </a:t>
            </a:r>
            <a:r>
              <a:rPr lang="cs-CZ" dirty="0"/>
              <a:t>vytvoříme připsáním názvu tabulky. Např. čerpáme-li data z více </a:t>
            </a:r>
            <a:r>
              <a:rPr lang="cs-CZ" dirty="0" smtClean="0"/>
              <a:t>tabulek, např</a:t>
            </a:r>
            <a:r>
              <a:rPr lang="cs-CZ" dirty="0"/>
              <a:t>. =[Autor]![</a:t>
            </a:r>
            <a:r>
              <a:rPr lang="cs-CZ" dirty="0" err="1"/>
              <a:t>JménoAutora</a:t>
            </a:r>
            <a:r>
              <a:rPr lang="cs-CZ" dirty="0"/>
              <a:t>]. </a:t>
            </a:r>
            <a:endParaRPr lang="cs-CZ" dirty="0" smtClean="0"/>
          </a:p>
          <a:p>
            <a:endParaRPr lang="cs-CZ" dirty="0"/>
          </a:p>
        </p:txBody>
      </p:sp>
    </p:spTree>
    <p:extLst>
      <p:ext uri="{BB962C8B-B14F-4D97-AF65-F5344CB8AC3E}">
        <p14:creationId xmlns:p14="http://schemas.microsoft.com/office/powerpoint/2010/main" val="136925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normAutofit/>
          </a:bodyPr>
          <a:lstStyle/>
          <a:p>
            <a:pPr marL="0" indent="0">
              <a:buNone/>
            </a:pPr>
            <a:r>
              <a:rPr lang="cs-CZ" b="1" dirty="0" smtClean="0"/>
              <a:t>Operátory</a:t>
            </a:r>
          </a:p>
          <a:p>
            <a:pPr lvl="0"/>
            <a:r>
              <a:rPr lang="cs-CZ" b="1" dirty="0" smtClean="0"/>
              <a:t>Aritmetické </a:t>
            </a:r>
            <a:r>
              <a:rPr lang="cs-CZ" b="1" dirty="0"/>
              <a:t>operátory</a:t>
            </a:r>
            <a:r>
              <a:rPr lang="cs-CZ" dirty="0"/>
              <a:t>: + (sčítání), - (odčítání), * (násobení), / (dělení), \ (celočíselné dělení), </a:t>
            </a:r>
            <a:r>
              <a:rPr lang="cs-CZ" dirty="0" err="1"/>
              <a:t>Mod</a:t>
            </a:r>
            <a:r>
              <a:rPr lang="cs-CZ" dirty="0"/>
              <a:t> (zbytek po celočíselném dělení), </a:t>
            </a:r>
            <a:r>
              <a:rPr lang="en-US" dirty="0"/>
              <a:t>^ </a:t>
            </a:r>
            <a:r>
              <a:rPr lang="cs-CZ" dirty="0"/>
              <a:t>(umocnění).</a:t>
            </a:r>
          </a:p>
          <a:p>
            <a:pPr lvl="0"/>
            <a:r>
              <a:rPr lang="cs-CZ" b="1" dirty="0"/>
              <a:t>Porovnávací operátory</a:t>
            </a:r>
            <a:r>
              <a:rPr lang="cs-CZ" dirty="0"/>
              <a:t>: = (je rovno), &gt; (je větší), &lt; (je menší), &lt;&gt; (nerovná se), &gt;= (je větší nebo rovno), &lt;= (je menší nebo rovno), </a:t>
            </a:r>
            <a:r>
              <a:rPr lang="cs-CZ" dirty="0" err="1"/>
              <a:t>Between</a:t>
            </a:r>
            <a:r>
              <a:rPr lang="cs-CZ" dirty="0"/>
              <a:t> (rozsah), In (Určuje, zda se hodnota nachází v množině), </a:t>
            </a:r>
            <a:r>
              <a:rPr lang="cs-CZ" dirty="0" err="1"/>
              <a:t>Like</a:t>
            </a:r>
            <a:r>
              <a:rPr lang="cs-CZ" dirty="0"/>
              <a:t> (vyhledávání pomocí zástupných znaků).</a:t>
            </a:r>
          </a:p>
          <a:p>
            <a:pPr lvl="0"/>
            <a:r>
              <a:rPr lang="cs-CZ" b="1" dirty="0"/>
              <a:t>Logické operátory</a:t>
            </a:r>
            <a:r>
              <a:rPr lang="cs-CZ" dirty="0"/>
              <a:t>: And, </a:t>
            </a:r>
            <a:r>
              <a:rPr lang="cs-CZ" dirty="0" err="1"/>
              <a:t>Eqv</a:t>
            </a:r>
            <a:r>
              <a:rPr lang="cs-CZ" dirty="0"/>
              <a:t>, </a:t>
            </a:r>
            <a:r>
              <a:rPr lang="cs-CZ" dirty="0" err="1"/>
              <a:t>Imp</a:t>
            </a:r>
            <a:r>
              <a:rPr lang="cs-CZ" dirty="0"/>
              <a:t>, Not, </a:t>
            </a:r>
            <a:r>
              <a:rPr lang="cs-CZ" dirty="0" err="1"/>
              <a:t>Or</a:t>
            </a:r>
            <a:r>
              <a:rPr lang="cs-CZ" dirty="0"/>
              <a:t>, </a:t>
            </a:r>
            <a:r>
              <a:rPr lang="cs-CZ" dirty="0" err="1"/>
              <a:t>Xor</a:t>
            </a:r>
            <a:r>
              <a:rPr lang="cs-CZ" dirty="0"/>
              <a:t>.</a:t>
            </a:r>
          </a:p>
          <a:p>
            <a:pPr lvl="0"/>
            <a:r>
              <a:rPr lang="cs-CZ" b="1" dirty="0"/>
              <a:t>Řetězec:</a:t>
            </a:r>
            <a:r>
              <a:rPr lang="cs-CZ" dirty="0"/>
              <a:t> </a:t>
            </a:r>
            <a:r>
              <a:rPr lang="en-US" dirty="0"/>
              <a:t>&amp; </a:t>
            </a:r>
            <a:r>
              <a:rPr lang="cs-CZ" dirty="0"/>
              <a:t>(spojení dvou řetězců).</a:t>
            </a:r>
          </a:p>
          <a:p>
            <a:pPr marL="0" indent="0">
              <a:buNone/>
            </a:pPr>
            <a:endParaRPr lang="cs-CZ" dirty="0"/>
          </a:p>
        </p:txBody>
      </p:sp>
    </p:spTree>
    <p:extLst>
      <p:ext uri="{BB962C8B-B14F-4D97-AF65-F5344CB8AC3E}">
        <p14:creationId xmlns:p14="http://schemas.microsoft.com/office/powerpoint/2010/main" val="8356728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normAutofit fontScale="92500" lnSpcReduction="20000"/>
          </a:bodyPr>
          <a:lstStyle/>
          <a:p>
            <a:pPr marL="0" indent="0">
              <a:buNone/>
            </a:pPr>
            <a:r>
              <a:rPr lang="cs-CZ" b="1" dirty="0" smtClean="0"/>
              <a:t>Konstanty</a:t>
            </a:r>
          </a:p>
          <a:p>
            <a:r>
              <a:rPr lang="cs-CZ" dirty="0" smtClean="0"/>
              <a:t>3 konstanty </a:t>
            </a:r>
          </a:p>
          <a:p>
            <a:pPr lvl="1"/>
            <a:r>
              <a:rPr lang="cs-CZ" dirty="0" smtClean="0"/>
              <a:t>Nepravda </a:t>
            </a:r>
            <a:r>
              <a:rPr lang="cs-CZ" dirty="0"/>
              <a:t>(</a:t>
            </a:r>
            <a:r>
              <a:rPr lang="cs-CZ" dirty="0" err="1"/>
              <a:t>False</a:t>
            </a:r>
            <a:r>
              <a:rPr lang="cs-CZ" dirty="0" smtClean="0"/>
              <a:t>): </a:t>
            </a:r>
            <a:r>
              <a:rPr lang="cs-CZ" dirty="0"/>
              <a:t>označuje hodnotu, která není pravdivá. </a:t>
            </a:r>
            <a:endParaRPr lang="cs-CZ" dirty="0" smtClean="0"/>
          </a:p>
          <a:p>
            <a:pPr lvl="1"/>
            <a:r>
              <a:rPr lang="cs-CZ" dirty="0" smtClean="0"/>
              <a:t>Pravda </a:t>
            </a:r>
            <a:r>
              <a:rPr lang="cs-CZ" dirty="0"/>
              <a:t>(</a:t>
            </a:r>
            <a:r>
              <a:rPr lang="cs-CZ" dirty="0" err="1"/>
              <a:t>True</a:t>
            </a:r>
            <a:r>
              <a:rPr lang="cs-CZ" dirty="0" smtClean="0"/>
              <a:t>): </a:t>
            </a:r>
            <a:r>
              <a:rPr lang="cs-CZ" dirty="0"/>
              <a:t>označuje hodnotu, která je pravdivá. </a:t>
            </a:r>
            <a:endParaRPr lang="cs-CZ" dirty="0" smtClean="0"/>
          </a:p>
          <a:p>
            <a:pPr lvl="1"/>
            <a:r>
              <a:rPr lang="cs-CZ" dirty="0" err="1" smtClean="0"/>
              <a:t>Null</a:t>
            </a:r>
            <a:r>
              <a:rPr lang="cs-CZ" dirty="0" smtClean="0"/>
              <a:t>: </a:t>
            </a:r>
            <a:r>
              <a:rPr lang="cs-CZ" dirty="0"/>
              <a:t>označuje prázdnou (nevyplněnou) hodnotu. </a:t>
            </a:r>
            <a:endParaRPr lang="cs-CZ" dirty="0" smtClean="0"/>
          </a:p>
          <a:p>
            <a:pPr marL="0" indent="0">
              <a:buNone/>
            </a:pPr>
            <a:r>
              <a:rPr lang="cs-CZ" b="1" dirty="0" smtClean="0"/>
              <a:t>Hodnoty</a:t>
            </a:r>
            <a:endParaRPr lang="cs-CZ" b="1" dirty="0"/>
          </a:p>
          <a:p>
            <a:r>
              <a:rPr lang="cs-CZ" dirty="0"/>
              <a:t>Hodnoty </a:t>
            </a:r>
            <a:r>
              <a:rPr lang="cs-CZ" dirty="0" smtClean="0"/>
              <a:t>zapisujeme přímo</a:t>
            </a:r>
            <a:r>
              <a:rPr lang="cs-CZ" dirty="0"/>
              <a:t>. </a:t>
            </a:r>
            <a:endParaRPr lang="cs-CZ" dirty="0" smtClean="0"/>
          </a:p>
          <a:p>
            <a:r>
              <a:rPr lang="cs-CZ" dirty="0" smtClean="0"/>
              <a:t>Textové hodnoty uvádíme </a:t>
            </a:r>
            <a:r>
              <a:rPr lang="cs-CZ" dirty="0"/>
              <a:t>do </a:t>
            </a:r>
            <a:r>
              <a:rPr lang="cs-CZ" dirty="0" smtClean="0"/>
              <a:t>uvozovek, </a:t>
            </a:r>
            <a:r>
              <a:rPr lang="cs-CZ" dirty="0"/>
              <a:t>např. ¨Lucie¨. </a:t>
            </a:r>
            <a:endParaRPr lang="cs-CZ" dirty="0" smtClean="0"/>
          </a:p>
          <a:p>
            <a:r>
              <a:rPr lang="cs-CZ" dirty="0" smtClean="0"/>
              <a:t>Hodnotu data vkládáme mezi </a:t>
            </a:r>
            <a:r>
              <a:rPr lang="cs-CZ" dirty="0"/>
              <a:t>znaky </a:t>
            </a:r>
            <a:r>
              <a:rPr lang="en-US" dirty="0" smtClean="0"/>
              <a:t>#</a:t>
            </a:r>
            <a:r>
              <a:rPr lang="cs-CZ" dirty="0" smtClean="0"/>
              <a:t>,</a:t>
            </a:r>
            <a:r>
              <a:rPr lang="en-US" dirty="0" smtClean="0"/>
              <a:t> </a:t>
            </a:r>
            <a:r>
              <a:rPr lang="en-US" dirty="0"/>
              <a:t>nap</a:t>
            </a:r>
            <a:r>
              <a:rPr lang="cs-CZ" dirty="0"/>
              <a:t>ř. </a:t>
            </a:r>
            <a:r>
              <a:rPr lang="en-US" dirty="0"/>
              <a:t>#19.2.2014#. </a:t>
            </a:r>
            <a:endParaRPr lang="cs-CZ" dirty="0" smtClean="0"/>
          </a:p>
          <a:p>
            <a:r>
              <a:rPr lang="cs-CZ" dirty="0" smtClean="0"/>
              <a:t>Zástupné znaky: </a:t>
            </a:r>
          </a:p>
          <a:p>
            <a:pPr lvl="1"/>
            <a:r>
              <a:rPr lang="cs-CZ" dirty="0" smtClean="0"/>
              <a:t>Hvězdička: nahrazuje </a:t>
            </a:r>
            <a:r>
              <a:rPr lang="cs-CZ" dirty="0"/>
              <a:t>libovolné množství znaků. </a:t>
            </a:r>
            <a:endParaRPr lang="cs-CZ" dirty="0" smtClean="0"/>
          </a:p>
          <a:p>
            <a:pPr lvl="1"/>
            <a:r>
              <a:rPr lang="cs-CZ" dirty="0" smtClean="0"/>
              <a:t>Otazník: nahrazuje </a:t>
            </a:r>
            <a:r>
              <a:rPr lang="cs-CZ" dirty="0"/>
              <a:t>pouze jeden znak. </a:t>
            </a:r>
          </a:p>
          <a:p>
            <a:pPr marL="0" indent="0">
              <a:buNone/>
            </a:pPr>
            <a:endParaRPr lang="cs-CZ" dirty="0"/>
          </a:p>
        </p:txBody>
      </p:sp>
    </p:spTree>
    <p:extLst>
      <p:ext uri="{BB962C8B-B14F-4D97-AF65-F5344CB8AC3E}">
        <p14:creationId xmlns:p14="http://schemas.microsoft.com/office/powerpoint/2010/main" val="15942668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normAutofit/>
          </a:bodyPr>
          <a:lstStyle/>
          <a:p>
            <a:pPr marL="0" indent="0">
              <a:buNone/>
            </a:pPr>
            <a:r>
              <a:rPr lang="cs-CZ" sz="3100" b="1" dirty="0" smtClean="0"/>
              <a:t>Funkce:</a:t>
            </a:r>
          </a:p>
          <a:p>
            <a:r>
              <a:rPr lang="cs-CZ" sz="2600" dirty="0"/>
              <a:t>S</a:t>
            </a:r>
            <a:r>
              <a:rPr lang="cs-CZ" sz="2600" dirty="0" smtClean="0"/>
              <a:t>louží </a:t>
            </a:r>
            <a:r>
              <a:rPr lang="cs-CZ" sz="2600" dirty="0"/>
              <a:t>ke zpracování </a:t>
            </a:r>
            <a:r>
              <a:rPr lang="cs-CZ" sz="2600" dirty="0" smtClean="0"/>
              <a:t>údajů.</a:t>
            </a:r>
          </a:p>
          <a:p>
            <a:r>
              <a:rPr lang="cs-CZ" sz="2600" dirty="0" smtClean="0"/>
              <a:t>V</a:t>
            </a:r>
            <a:r>
              <a:rPr lang="cs-CZ" sz="2600" dirty="0"/>
              <a:t> prostředí Access jsou funkce rozděleny do několika kategorií např. Databáze, Kontrola, Text atd. </a:t>
            </a:r>
            <a:endParaRPr lang="cs-CZ" sz="2600" dirty="0" smtClean="0"/>
          </a:p>
          <a:p>
            <a:r>
              <a:rPr lang="cs-CZ" sz="2600" dirty="0" smtClean="0"/>
              <a:t>Základní rozdělení funkcí:</a:t>
            </a:r>
          </a:p>
          <a:p>
            <a:pPr lvl="1"/>
            <a:r>
              <a:rPr lang="cs-CZ" sz="2200" dirty="0" smtClean="0"/>
              <a:t>Textové.</a:t>
            </a:r>
          </a:p>
          <a:p>
            <a:pPr lvl="1"/>
            <a:r>
              <a:rPr lang="cs-CZ" sz="2200" dirty="0" smtClean="0"/>
              <a:t>Datumové a časové.</a:t>
            </a:r>
          </a:p>
          <a:p>
            <a:pPr lvl="1"/>
            <a:r>
              <a:rPr lang="cs-CZ" sz="2200" dirty="0" smtClean="0"/>
              <a:t>Matematické.</a:t>
            </a:r>
          </a:p>
          <a:p>
            <a:pPr lvl="1"/>
            <a:r>
              <a:rPr lang="cs-CZ" sz="2200" dirty="0" smtClean="0"/>
              <a:t>Ověřovací. </a:t>
            </a:r>
          </a:p>
          <a:p>
            <a:pPr lvl="1"/>
            <a:r>
              <a:rPr lang="cs-CZ" sz="2200" dirty="0" smtClean="0"/>
              <a:t>Rozhodovací.</a:t>
            </a:r>
            <a:endParaRPr lang="cs-CZ" sz="2200" dirty="0"/>
          </a:p>
        </p:txBody>
      </p:sp>
    </p:spTree>
    <p:extLst>
      <p:ext uri="{BB962C8B-B14F-4D97-AF65-F5344CB8AC3E}">
        <p14:creationId xmlns:p14="http://schemas.microsoft.com/office/powerpoint/2010/main" val="35407560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normAutofit fontScale="85000" lnSpcReduction="20000"/>
          </a:bodyPr>
          <a:lstStyle/>
          <a:p>
            <a:pPr marL="0" indent="0">
              <a:buNone/>
            </a:pPr>
            <a:r>
              <a:rPr lang="cs-CZ" sz="3100" b="1" dirty="0"/>
              <a:t>Textové funkce</a:t>
            </a:r>
          </a:p>
          <a:p>
            <a:r>
              <a:rPr lang="cs-CZ" sz="2600" dirty="0"/>
              <a:t>Do těchto funkcí patří: </a:t>
            </a:r>
            <a:r>
              <a:rPr lang="cs-CZ" sz="2600" dirty="0" err="1"/>
              <a:t>InStr</a:t>
            </a:r>
            <a:r>
              <a:rPr lang="cs-CZ" sz="2600" dirty="0"/>
              <a:t>, </a:t>
            </a:r>
            <a:r>
              <a:rPr lang="cs-CZ" sz="2600" dirty="0" err="1"/>
              <a:t>Left</a:t>
            </a:r>
            <a:r>
              <a:rPr lang="cs-CZ" sz="2600" dirty="0"/>
              <a:t>, </a:t>
            </a:r>
            <a:r>
              <a:rPr lang="cs-CZ" sz="2600" dirty="0" err="1"/>
              <a:t>Right</a:t>
            </a:r>
            <a:r>
              <a:rPr lang="cs-CZ" sz="2600" dirty="0"/>
              <a:t>, </a:t>
            </a:r>
            <a:r>
              <a:rPr lang="cs-CZ" sz="2600" dirty="0" err="1"/>
              <a:t>Mid</a:t>
            </a:r>
            <a:r>
              <a:rPr lang="cs-CZ" sz="2600" dirty="0"/>
              <a:t>, Len, </a:t>
            </a:r>
            <a:r>
              <a:rPr lang="cs-CZ" sz="2600" dirty="0" err="1"/>
              <a:t>LCase</a:t>
            </a:r>
            <a:r>
              <a:rPr lang="cs-CZ" sz="2600" dirty="0"/>
              <a:t>, </a:t>
            </a:r>
            <a:r>
              <a:rPr lang="cs-CZ" sz="2600" dirty="0" err="1"/>
              <a:t>UCase</a:t>
            </a:r>
            <a:r>
              <a:rPr lang="cs-CZ" sz="2600" dirty="0"/>
              <a:t>.</a:t>
            </a:r>
          </a:p>
          <a:p>
            <a:pPr lvl="1"/>
            <a:r>
              <a:rPr lang="cs-CZ" sz="2300" b="1" dirty="0" err="1"/>
              <a:t>InStr</a:t>
            </a:r>
            <a:r>
              <a:rPr lang="cs-CZ" sz="2300" b="1" dirty="0"/>
              <a:t> </a:t>
            </a:r>
            <a:r>
              <a:rPr lang="cs-CZ" sz="2300" dirty="0"/>
              <a:t>funkce, která hledá určitý řetězec v jiném textovém řetězci. </a:t>
            </a:r>
            <a:endParaRPr lang="cs-CZ" sz="2300" dirty="0" smtClean="0"/>
          </a:p>
          <a:p>
            <a:pPr lvl="2"/>
            <a:r>
              <a:rPr lang="cs-CZ" sz="1900" dirty="0" smtClean="0"/>
              <a:t>Syntaxe</a:t>
            </a:r>
            <a:r>
              <a:rPr lang="cs-CZ" sz="1900" dirty="0"/>
              <a:t>: </a:t>
            </a:r>
            <a:r>
              <a:rPr lang="cs-CZ" sz="1900" dirty="0" err="1"/>
              <a:t>InStr</a:t>
            </a:r>
            <a:r>
              <a:rPr lang="cs-CZ" sz="1900" dirty="0"/>
              <a:t>([začátek]; řetězec; hledaný řetězec; [porovnat]). </a:t>
            </a:r>
          </a:p>
          <a:p>
            <a:pPr lvl="1"/>
            <a:r>
              <a:rPr lang="cs-CZ" sz="2300" b="1" dirty="0" err="1"/>
              <a:t>Left</a:t>
            </a:r>
            <a:r>
              <a:rPr lang="cs-CZ" sz="2300" dirty="0"/>
              <a:t> funkce, která vrací znaky podle počtu zadání. </a:t>
            </a:r>
            <a:endParaRPr lang="cs-CZ" sz="2300" dirty="0" smtClean="0"/>
          </a:p>
          <a:p>
            <a:pPr lvl="2"/>
            <a:r>
              <a:rPr lang="cs-CZ" sz="1900" dirty="0" smtClean="0"/>
              <a:t>Syntaxe</a:t>
            </a:r>
            <a:r>
              <a:rPr lang="cs-CZ" sz="1900" dirty="0"/>
              <a:t>: </a:t>
            </a:r>
            <a:r>
              <a:rPr lang="cs-CZ" sz="1900" dirty="0" err="1"/>
              <a:t>Left</a:t>
            </a:r>
            <a:r>
              <a:rPr lang="cs-CZ" sz="1900" dirty="0"/>
              <a:t> (řetězec; délka). </a:t>
            </a:r>
            <a:r>
              <a:rPr lang="cs-CZ" sz="1900" dirty="0" smtClean="0"/>
              <a:t>Příklad</a:t>
            </a:r>
            <a:r>
              <a:rPr lang="cs-CZ" sz="1900" dirty="0"/>
              <a:t>: Vybrat první tři znaky ze slova Databáze. </a:t>
            </a:r>
            <a:r>
              <a:rPr lang="cs-CZ" sz="1900" dirty="0" err="1"/>
              <a:t>Left</a:t>
            </a:r>
            <a:r>
              <a:rPr lang="cs-CZ" sz="1900" dirty="0"/>
              <a:t> (¨Databáze¨;3) =&gt; výsledkem je: Dat</a:t>
            </a:r>
          </a:p>
          <a:p>
            <a:pPr lvl="1"/>
            <a:r>
              <a:rPr lang="cs-CZ" sz="2300" b="1" dirty="0" err="1"/>
              <a:t>Right</a:t>
            </a:r>
            <a:r>
              <a:rPr lang="cs-CZ" sz="2300" dirty="0"/>
              <a:t> funkce vracející zadaný počet znaků od konce řetězce. </a:t>
            </a:r>
            <a:endParaRPr lang="cs-CZ" sz="2300" dirty="0" smtClean="0"/>
          </a:p>
          <a:p>
            <a:pPr lvl="2"/>
            <a:r>
              <a:rPr lang="cs-CZ" sz="1900" dirty="0" smtClean="0"/>
              <a:t>Syntaxe</a:t>
            </a:r>
            <a:r>
              <a:rPr lang="cs-CZ" sz="1900" dirty="0"/>
              <a:t>: </a:t>
            </a:r>
            <a:r>
              <a:rPr lang="cs-CZ" sz="1900" dirty="0" err="1"/>
              <a:t>Right</a:t>
            </a:r>
            <a:r>
              <a:rPr lang="cs-CZ" sz="1900" dirty="0"/>
              <a:t> (řetězec; délka). Příklad: Vybrat poslední 3 znaky ze slova Databáze. </a:t>
            </a:r>
            <a:r>
              <a:rPr lang="cs-CZ" sz="1900" dirty="0" err="1"/>
              <a:t>Right</a:t>
            </a:r>
            <a:r>
              <a:rPr lang="cs-CZ" sz="1900" dirty="0"/>
              <a:t> (¨Databáze¨; 3) =&gt; výsledkem je: </a:t>
            </a:r>
            <a:r>
              <a:rPr lang="cs-CZ" sz="1900" dirty="0" err="1"/>
              <a:t>áze</a:t>
            </a:r>
            <a:endParaRPr lang="cs-CZ" sz="1900" dirty="0"/>
          </a:p>
          <a:p>
            <a:pPr lvl="1"/>
            <a:r>
              <a:rPr lang="cs-CZ" sz="2300" b="1" dirty="0" err="1"/>
              <a:t>Mid</a:t>
            </a:r>
            <a:r>
              <a:rPr lang="cs-CZ" sz="2300" dirty="0"/>
              <a:t> je funkce, která vrací znaky podle toho který znak je první a který poslední. </a:t>
            </a:r>
            <a:endParaRPr lang="cs-CZ" sz="2300" dirty="0" smtClean="0"/>
          </a:p>
          <a:p>
            <a:pPr lvl="2"/>
            <a:r>
              <a:rPr lang="cs-CZ" sz="1900" dirty="0" smtClean="0"/>
              <a:t>Syntaxe</a:t>
            </a:r>
            <a:r>
              <a:rPr lang="cs-CZ" sz="1900" dirty="0"/>
              <a:t>: </a:t>
            </a:r>
            <a:r>
              <a:rPr lang="cs-CZ" sz="1900" dirty="0" err="1"/>
              <a:t>Mid</a:t>
            </a:r>
            <a:r>
              <a:rPr lang="cs-CZ" sz="1900" dirty="0"/>
              <a:t> (řetězec; začátek; [délka]). Příklad: Vybrat ve slově Databáze znaky ab. </a:t>
            </a:r>
            <a:r>
              <a:rPr lang="cs-CZ" sz="1900" dirty="0" err="1"/>
              <a:t>Mid</a:t>
            </a:r>
            <a:r>
              <a:rPr lang="cs-CZ" sz="1900" dirty="0"/>
              <a:t> (¨Databáze¨;4;5).</a:t>
            </a:r>
          </a:p>
          <a:p>
            <a:pPr lvl="1"/>
            <a:r>
              <a:rPr lang="cs-CZ" sz="2300" b="1" dirty="0"/>
              <a:t>Len</a:t>
            </a:r>
            <a:r>
              <a:rPr lang="cs-CZ" sz="2300" dirty="0"/>
              <a:t> vrací počet znaků daného řetězce. </a:t>
            </a:r>
            <a:endParaRPr lang="cs-CZ" sz="2300" dirty="0" smtClean="0"/>
          </a:p>
          <a:p>
            <a:pPr lvl="2"/>
            <a:r>
              <a:rPr lang="cs-CZ" sz="1900" dirty="0" smtClean="0"/>
              <a:t>Syntaxe</a:t>
            </a:r>
            <a:r>
              <a:rPr lang="cs-CZ" sz="1900" dirty="0"/>
              <a:t>: Len (řetězec). Příklad: Vrátit počet znaků ve slově databáze. Len (¨Databáze¨)=&gt; výsledkem je 8.</a:t>
            </a:r>
          </a:p>
          <a:p>
            <a:pPr lvl="1"/>
            <a:r>
              <a:rPr lang="cs-CZ" sz="2300" b="1" dirty="0" err="1"/>
              <a:t>LCase</a:t>
            </a:r>
            <a:r>
              <a:rPr lang="cs-CZ" sz="2300" dirty="0"/>
              <a:t> funkce převádějící všechna písmena v řetězci na malá. </a:t>
            </a:r>
            <a:endParaRPr lang="cs-CZ" sz="2300" dirty="0" smtClean="0"/>
          </a:p>
          <a:p>
            <a:pPr lvl="2"/>
            <a:r>
              <a:rPr lang="cs-CZ" sz="1900" dirty="0" smtClean="0"/>
              <a:t>Syntaxe</a:t>
            </a:r>
            <a:r>
              <a:rPr lang="cs-CZ" sz="1900" dirty="0"/>
              <a:t>: </a:t>
            </a:r>
            <a:r>
              <a:rPr lang="cs-CZ" sz="1900" dirty="0" err="1"/>
              <a:t>LCase</a:t>
            </a:r>
            <a:r>
              <a:rPr lang="cs-CZ" sz="1900" dirty="0"/>
              <a:t> (řetězec). Příklad: Změna slova Databáze na malá písmena. </a:t>
            </a:r>
            <a:r>
              <a:rPr lang="cs-CZ" sz="1900" dirty="0" err="1"/>
              <a:t>LCase</a:t>
            </a:r>
            <a:r>
              <a:rPr lang="cs-CZ" sz="1900" dirty="0"/>
              <a:t> (¨Databáze¨) =&gt; databáze.</a:t>
            </a:r>
          </a:p>
          <a:p>
            <a:pPr lvl="1"/>
            <a:r>
              <a:rPr lang="cs-CZ" sz="2300" b="1" dirty="0" err="1"/>
              <a:t>UCase</a:t>
            </a:r>
            <a:r>
              <a:rPr lang="cs-CZ" sz="2300" dirty="0"/>
              <a:t> funkce převádějící všechna písmena na velká. </a:t>
            </a:r>
            <a:endParaRPr lang="cs-CZ" sz="2300" dirty="0" smtClean="0"/>
          </a:p>
          <a:p>
            <a:pPr lvl="2"/>
            <a:r>
              <a:rPr lang="cs-CZ" sz="1900" dirty="0" smtClean="0"/>
              <a:t>Syntaxe</a:t>
            </a:r>
            <a:r>
              <a:rPr lang="cs-CZ" sz="1900" dirty="0"/>
              <a:t>: </a:t>
            </a:r>
            <a:r>
              <a:rPr lang="cs-CZ" sz="1900" dirty="0" err="1"/>
              <a:t>UCase</a:t>
            </a:r>
            <a:r>
              <a:rPr lang="cs-CZ" sz="1900" dirty="0"/>
              <a:t> (řetězec). Příklad: </a:t>
            </a:r>
            <a:r>
              <a:rPr lang="cs-CZ" sz="1900" dirty="0" err="1"/>
              <a:t>UCase</a:t>
            </a:r>
            <a:r>
              <a:rPr lang="cs-CZ" sz="1900" dirty="0"/>
              <a:t> (¨Databáze¨) =&gt; DATABÁZE.</a:t>
            </a:r>
          </a:p>
          <a:p>
            <a:pPr marL="0" indent="0">
              <a:buNone/>
            </a:pPr>
            <a:endParaRPr lang="cs-CZ" dirty="0"/>
          </a:p>
          <a:p>
            <a:endParaRPr lang="cs-CZ" dirty="0"/>
          </a:p>
        </p:txBody>
      </p:sp>
    </p:spTree>
    <p:extLst>
      <p:ext uri="{BB962C8B-B14F-4D97-AF65-F5344CB8AC3E}">
        <p14:creationId xmlns:p14="http://schemas.microsoft.com/office/powerpoint/2010/main" val="22709108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normAutofit fontScale="92500" lnSpcReduction="20000"/>
          </a:bodyPr>
          <a:lstStyle/>
          <a:p>
            <a:pPr marL="0" indent="0">
              <a:buNone/>
            </a:pPr>
            <a:r>
              <a:rPr lang="cs-CZ" b="1" dirty="0" smtClean="0"/>
              <a:t>Datumové a časové funkce</a:t>
            </a:r>
          </a:p>
          <a:p>
            <a:r>
              <a:rPr lang="cs-CZ" dirty="0"/>
              <a:t>V této kategorii se nachází funkce: </a:t>
            </a:r>
            <a:r>
              <a:rPr lang="cs-CZ" dirty="0" err="1"/>
              <a:t>Date</a:t>
            </a:r>
            <a:r>
              <a:rPr lang="cs-CZ" dirty="0"/>
              <a:t>, </a:t>
            </a:r>
            <a:r>
              <a:rPr lang="cs-CZ" dirty="0" err="1"/>
              <a:t>DatePart</a:t>
            </a:r>
            <a:r>
              <a:rPr lang="cs-CZ" dirty="0"/>
              <a:t>, </a:t>
            </a:r>
            <a:r>
              <a:rPr lang="cs-CZ" dirty="0" err="1"/>
              <a:t>Year</a:t>
            </a:r>
            <a:r>
              <a:rPr lang="cs-CZ" dirty="0"/>
              <a:t>, </a:t>
            </a:r>
            <a:r>
              <a:rPr lang="cs-CZ" dirty="0" err="1"/>
              <a:t>Month</a:t>
            </a:r>
            <a:r>
              <a:rPr lang="cs-CZ" dirty="0"/>
              <a:t>, </a:t>
            </a:r>
            <a:r>
              <a:rPr lang="cs-CZ" dirty="0" err="1"/>
              <a:t>Day</a:t>
            </a:r>
            <a:r>
              <a:rPr lang="cs-CZ" dirty="0"/>
              <a:t>, </a:t>
            </a:r>
            <a:r>
              <a:rPr lang="cs-CZ" dirty="0" err="1"/>
              <a:t>Now</a:t>
            </a:r>
            <a:r>
              <a:rPr lang="cs-CZ" dirty="0"/>
              <a:t>.</a:t>
            </a:r>
          </a:p>
          <a:p>
            <a:pPr lvl="1"/>
            <a:r>
              <a:rPr lang="cs-CZ" b="1" dirty="0" err="1"/>
              <a:t>Date</a:t>
            </a:r>
            <a:r>
              <a:rPr lang="cs-CZ" dirty="0"/>
              <a:t> je funkce, která vrací aktuální systémové datum. </a:t>
            </a:r>
            <a:endParaRPr lang="cs-CZ" dirty="0" smtClean="0"/>
          </a:p>
          <a:p>
            <a:pPr lvl="2"/>
            <a:r>
              <a:rPr lang="cs-CZ" dirty="0" smtClean="0"/>
              <a:t>Syntaxe</a:t>
            </a:r>
            <a:r>
              <a:rPr lang="cs-CZ" dirty="0"/>
              <a:t>: </a:t>
            </a:r>
            <a:r>
              <a:rPr lang="cs-CZ" dirty="0" err="1"/>
              <a:t>Date</a:t>
            </a:r>
            <a:r>
              <a:rPr lang="cs-CZ" dirty="0"/>
              <a:t>().</a:t>
            </a:r>
          </a:p>
          <a:p>
            <a:pPr lvl="1"/>
            <a:r>
              <a:rPr lang="cs-CZ" b="1" dirty="0" err="1"/>
              <a:t>DatePart</a:t>
            </a:r>
            <a:r>
              <a:rPr lang="cs-CZ" dirty="0"/>
              <a:t> je funkce vracející určitou část data podle zvoleného intervalu. </a:t>
            </a:r>
            <a:endParaRPr lang="cs-CZ" dirty="0" smtClean="0"/>
          </a:p>
          <a:p>
            <a:pPr lvl="2"/>
            <a:r>
              <a:rPr lang="cs-CZ" dirty="0" smtClean="0"/>
              <a:t>Syntaxe</a:t>
            </a:r>
            <a:r>
              <a:rPr lang="cs-CZ" dirty="0"/>
              <a:t>: </a:t>
            </a:r>
            <a:r>
              <a:rPr lang="cs-CZ" dirty="0" err="1"/>
              <a:t>DatePart</a:t>
            </a:r>
            <a:r>
              <a:rPr lang="cs-CZ" dirty="0"/>
              <a:t> (interval; datum; [první den v týdnu]; [první týden v roce]). Interval určuje, jestli chceme vybrat rok, čtvrtletí nebo den v týdnu. Pro zjištění roku zapíšeme </a:t>
            </a:r>
            <a:r>
              <a:rPr lang="cs-CZ" dirty="0" err="1"/>
              <a:t>yyyy</a:t>
            </a:r>
            <a:r>
              <a:rPr lang="cs-CZ" dirty="0"/>
              <a:t>, čtvrtletí q a den v týdnu w. Příklad: Z data 19. 2. 2014 vyberme čtvrtletí. </a:t>
            </a:r>
            <a:r>
              <a:rPr lang="cs-CZ" dirty="0" err="1"/>
              <a:t>DatePart</a:t>
            </a:r>
            <a:r>
              <a:rPr lang="cs-CZ" dirty="0"/>
              <a:t> (q; </a:t>
            </a:r>
            <a:r>
              <a:rPr lang="en-US" dirty="0"/>
              <a:t>#19. 2. 2014#).</a:t>
            </a:r>
            <a:endParaRPr lang="cs-CZ" dirty="0"/>
          </a:p>
          <a:p>
            <a:pPr lvl="1"/>
            <a:r>
              <a:rPr lang="en-US" b="1" dirty="0"/>
              <a:t>Year</a:t>
            </a:r>
            <a:r>
              <a:rPr lang="en-US" dirty="0"/>
              <a:t> </a:t>
            </a:r>
            <a:r>
              <a:rPr lang="cs-CZ" dirty="0" smtClean="0"/>
              <a:t>je </a:t>
            </a:r>
            <a:r>
              <a:rPr lang="en-US" dirty="0" err="1" smtClean="0"/>
              <a:t>funkce</a:t>
            </a:r>
            <a:r>
              <a:rPr lang="cs-CZ" dirty="0"/>
              <a:t> </a:t>
            </a:r>
            <a:r>
              <a:rPr lang="en-US" dirty="0" err="1" smtClean="0"/>
              <a:t>vracející</a:t>
            </a:r>
            <a:r>
              <a:rPr lang="en-US" dirty="0" smtClean="0"/>
              <a:t> </a:t>
            </a:r>
            <a:r>
              <a:rPr lang="en-US" dirty="0" err="1"/>
              <a:t>rok</a:t>
            </a:r>
            <a:r>
              <a:rPr lang="en-US" dirty="0"/>
              <a:t>. </a:t>
            </a:r>
            <a:endParaRPr lang="cs-CZ" dirty="0" smtClean="0"/>
          </a:p>
          <a:p>
            <a:pPr lvl="2"/>
            <a:r>
              <a:rPr lang="en-US" dirty="0" err="1" smtClean="0"/>
              <a:t>Syntaxe</a:t>
            </a:r>
            <a:r>
              <a:rPr lang="en-US" dirty="0"/>
              <a:t>: Year (datum).</a:t>
            </a:r>
            <a:endParaRPr lang="cs-CZ" dirty="0"/>
          </a:p>
          <a:p>
            <a:pPr lvl="1"/>
            <a:r>
              <a:rPr lang="en-US" b="1" dirty="0"/>
              <a:t>Month</a:t>
            </a:r>
            <a:r>
              <a:rPr lang="en-US" dirty="0"/>
              <a:t> </a:t>
            </a:r>
            <a:r>
              <a:rPr lang="cs-CZ" dirty="0" smtClean="0"/>
              <a:t>je </a:t>
            </a:r>
            <a:r>
              <a:rPr lang="en-US" dirty="0" err="1" smtClean="0"/>
              <a:t>funkce</a:t>
            </a:r>
            <a:r>
              <a:rPr lang="en-US" dirty="0" smtClean="0"/>
              <a:t> </a:t>
            </a:r>
            <a:r>
              <a:rPr lang="en-US" dirty="0" err="1"/>
              <a:t>vracející</a:t>
            </a:r>
            <a:r>
              <a:rPr lang="en-US" dirty="0"/>
              <a:t> </a:t>
            </a:r>
            <a:r>
              <a:rPr lang="en-US" dirty="0" err="1"/>
              <a:t>měsíc</a:t>
            </a:r>
            <a:r>
              <a:rPr lang="en-US" dirty="0"/>
              <a:t>. </a:t>
            </a:r>
            <a:endParaRPr lang="cs-CZ" dirty="0" smtClean="0"/>
          </a:p>
          <a:p>
            <a:pPr lvl="2"/>
            <a:r>
              <a:rPr lang="en-US" dirty="0" err="1" smtClean="0"/>
              <a:t>Syntaxe</a:t>
            </a:r>
            <a:r>
              <a:rPr lang="en-US" dirty="0"/>
              <a:t>: Month (datum).</a:t>
            </a:r>
            <a:endParaRPr lang="cs-CZ" dirty="0"/>
          </a:p>
          <a:p>
            <a:pPr lvl="1"/>
            <a:r>
              <a:rPr lang="en-US" b="1" dirty="0"/>
              <a:t>Day</a:t>
            </a:r>
            <a:r>
              <a:rPr lang="en-US" dirty="0"/>
              <a:t> </a:t>
            </a:r>
            <a:r>
              <a:rPr lang="cs-CZ" dirty="0" smtClean="0"/>
              <a:t>je funkce </a:t>
            </a:r>
            <a:r>
              <a:rPr lang="en-US" dirty="0" err="1" smtClean="0"/>
              <a:t>vracející</a:t>
            </a:r>
            <a:r>
              <a:rPr lang="en-US" dirty="0" smtClean="0"/>
              <a:t> </a:t>
            </a:r>
            <a:r>
              <a:rPr lang="en-US" dirty="0"/>
              <a:t>den. </a:t>
            </a:r>
            <a:endParaRPr lang="cs-CZ" dirty="0" smtClean="0"/>
          </a:p>
          <a:p>
            <a:pPr lvl="2"/>
            <a:r>
              <a:rPr lang="en-US" dirty="0" err="1" smtClean="0"/>
              <a:t>Syntaxe</a:t>
            </a:r>
            <a:r>
              <a:rPr lang="en-US" dirty="0"/>
              <a:t>: Day (datum).</a:t>
            </a:r>
            <a:endParaRPr lang="cs-CZ" dirty="0"/>
          </a:p>
          <a:p>
            <a:pPr lvl="1"/>
            <a:r>
              <a:rPr lang="en-US" b="1" dirty="0"/>
              <a:t>Now</a:t>
            </a:r>
            <a:r>
              <a:rPr lang="en-US" dirty="0"/>
              <a:t> je </a:t>
            </a:r>
            <a:r>
              <a:rPr lang="en-US" dirty="0" err="1"/>
              <a:t>funkce</a:t>
            </a:r>
            <a:r>
              <a:rPr lang="en-US" dirty="0"/>
              <a:t>, </a:t>
            </a:r>
            <a:r>
              <a:rPr lang="en-US" dirty="0" err="1"/>
              <a:t>která</a:t>
            </a:r>
            <a:r>
              <a:rPr lang="en-US" dirty="0"/>
              <a:t> </a:t>
            </a:r>
            <a:r>
              <a:rPr lang="en-US" dirty="0" err="1"/>
              <a:t>vrací</a:t>
            </a:r>
            <a:r>
              <a:rPr lang="en-US" dirty="0"/>
              <a:t> </a:t>
            </a:r>
            <a:r>
              <a:rPr lang="en-US" dirty="0" err="1"/>
              <a:t>aktuální</a:t>
            </a:r>
            <a:r>
              <a:rPr lang="en-US" dirty="0"/>
              <a:t> </a:t>
            </a:r>
            <a:r>
              <a:rPr lang="en-US" dirty="0" err="1"/>
              <a:t>systémové</a:t>
            </a:r>
            <a:r>
              <a:rPr lang="en-US" dirty="0"/>
              <a:t> datum a </a:t>
            </a:r>
            <a:r>
              <a:rPr lang="en-US" dirty="0" err="1"/>
              <a:t>čas</a:t>
            </a:r>
            <a:r>
              <a:rPr lang="en-US" dirty="0"/>
              <a:t>. </a:t>
            </a:r>
            <a:endParaRPr lang="cs-CZ" dirty="0" smtClean="0"/>
          </a:p>
          <a:p>
            <a:pPr lvl="2"/>
            <a:r>
              <a:rPr lang="en-US" dirty="0" err="1" smtClean="0"/>
              <a:t>Syntaxe</a:t>
            </a:r>
            <a:r>
              <a:rPr lang="en-US" dirty="0"/>
              <a:t>: Now()</a:t>
            </a:r>
            <a:endParaRPr lang="cs-CZ" dirty="0"/>
          </a:p>
          <a:p>
            <a:pPr marL="457200" lvl="1" indent="0">
              <a:buNone/>
            </a:pPr>
            <a:endParaRPr lang="cs-CZ" dirty="0"/>
          </a:p>
        </p:txBody>
      </p:sp>
    </p:spTree>
    <p:extLst>
      <p:ext uri="{BB962C8B-B14F-4D97-AF65-F5344CB8AC3E}">
        <p14:creationId xmlns:p14="http://schemas.microsoft.com/office/powerpoint/2010/main" val="34456732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lstStyle/>
          <a:p>
            <a:pPr marL="0" indent="0">
              <a:buNone/>
            </a:pPr>
            <a:r>
              <a:rPr lang="cs-CZ" b="1" dirty="0" smtClean="0"/>
              <a:t>Matematické funkce</a:t>
            </a:r>
          </a:p>
          <a:p>
            <a:r>
              <a:rPr lang="cs-CZ" dirty="0"/>
              <a:t>Další skupinou funkcí jsou matematické, mezi které patři: </a:t>
            </a:r>
            <a:r>
              <a:rPr lang="cs-CZ" dirty="0" err="1"/>
              <a:t>Abs</a:t>
            </a:r>
            <a:r>
              <a:rPr lang="cs-CZ" dirty="0"/>
              <a:t>, </a:t>
            </a:r>
            <a:r>
              <a:rPr lang="cs-CZ" dirty="0" err="1"/>
              <a:t>Sgn</a:t>
            </a:r>
            <a:r>
              <a:rPr lang="cs-CZ" dirty="0"/>
              <a:t>, </a:t>
            </a:r>
            <a:r>
              <a:rPr lang="cs-CZ" dirty="0" err="1" smtClean="0"/>
              <a:t>Round</a:t>
            </a:r>
            <a:r>
              <a:rPr lang="cs-CZ" dirty="0" smtClean="0"/>
              <a:t>, </a:t>
            </a:r>
            <a:r>
              <a:rPr lang="cs-CZ" dirty="0" err="1" smtClean="0"/>
              <a:t>Int</a:t>
            </a:r>
            <a:r>
              <a:rPr lang="cs-CZ" dirty="0"/>
              <a:t>.</a:t>
            </a:r>
          </a:p>
          <a:p>
            <a:pPr lvl="1"/>
            <a:r>
              <a:rPr lang="cs-CZ" b="1" dirty="0" err="1"/>
              <a:t>Abs</a:t>
            </a:r>
            <a:r>
              <a:rPr lang="cs-CZ" dirty="0"/>
              <a:t> vrací absolutní hodnotu čísla. </a:t>
            </a:r>
            <a:endParaRPr lang="cs-CZ" dirty="0" smtClean="0"/>
          </a:p>
          <a:p>
            <a:pPr lvl="2"/>
            <a:r>
              <a:rPr lang="cs-CZ" dirty="0" smtClean="0"/>
              <a:t>Syntaxe</a:t>
            </a:r>
            <a:r>
              <a:rPr lang="cs-CZ" dirty="0"/>
              <a:t>: </a:t>
            </a:r>
            <a:r>
              <a:rPr lang="cs-CZ" dirty="0" err="1"/>
              <a:t>Abs</a:t>
            </a:r>
            <a:r>
              <a:rPr lang="cs-CZ" dirty="0"/>
              <a:t> (číslo)</a:t>
            </a:r>
          </a:p>
          <a:p>
            <a:pPr lvl="1"/>
            <a:r>
              <a:rPr lang="cs-CZ" b="1" dirty="0" err="1"/>
              <a:t>Sgn</a:t>
            </a:r>
            <a:r>
              <a:rPr lang="cs-CZ" dirty="0"/>
              <a:t> vrací znaménko čísla. </a:t>
            </a:r>
            <a:endParaRPr lang="cs-CZ" dirty="0" smtClean="0"/>
          </a:p>
          <a:p>
            <a:pPr lvl="2"/>
            <a:r>
              <a:rPr lang="cs-CZ" dirty="0" smtClean="0"/>
              <a:t>Syntaxe</a:t>
            </a:r>
            <a:r>
              <a:rPr lang="cs-CZ" dirty="0"/>
              <a:t>: </a:t>
            </a:r>
            <a:r>
              <a:rPr lang="cs-CZ" dirty="0" err="1"/>
              <a:t>Sgn</a:t>
            </a:r>
            <a:r>
              <a:rPr lang="cs-CZ" dirty="0"/>
              <a:t> (číslo)</a:t>
            </a:r>
          </a:p>
          <a:p>
            <a:pPr lvl="1"/>
            <a:r>
              <a:rPr lang="cs-CZ" b="1" dirty="0" err="1"/>
              <a:t>Round</a:t>
            </a:r>
            <a:r>
              <a:rPr lang="cs-CZ" dirty="0"/>
              <a:t> vrací číslo zaokrouhlené podle počtu desetinných míst. </a:t>
            </a:r>
            <a:endParaRPr lang="cs-CZ" dirty="0" smtClean="0"/>
          </a:p>
          <a:p>
            <a:pPr lvl="2"/>
            <a:r>
              <a:rPr lang="cs-CZ" dirty="0" smtClean="0"/>
              <a:t>Syntaxe</a:t>
            </a:r>
            <a:r>
              <a:rPr lang="cs-CZ" dirty="0"/>
              <a:t>: </a:t>
            </a:r>
            <a:r>
              <a:rPr lang="cs-CZ" dirty="0" err="1"/>
              <a:t>Round</a:t>
            </a:r>
            <a:r>
              <a:rPr lang="cs-CZ" dirty="0"/>
              <a:t> (číslo, [přesnost])</a:t>
            </a:r>
          </a:p>
          <a:p>
            <a:pPr lvl="1"/>
            <a:r>
              <a:rPr lang="cs-CZ" b="1" dirty="0" err="1"/>
              <a:t>Int</a:t>
            </a:r>
            <a:r>
              <a:rPr lang="cs-CZ" dirty="0"/>
              <a:t> funkce vracejí celočíselnou část čísla. </a:t>
            </a:r>
            <a:endParaRPr lang="cs-CZ" dirty="0" smtClean="0"/>
          </a:p>
          <a:p>
            <a:pPr lvl="2"/>
            <a:r>
              <a:rPr lang="cs-CZ" dirty="0" smtClean="0"/>
              <a:t>Syntaxe</a:t>
            </a:r>
            <a:r>
              <a:rPr lang="cs-CZ" dirty="0"/>
              <a:t>: </a:t>
            </a:r>
            <a:r>
              <a:rPr lang="cs-CZ" dirty="0" err="1"/>
              <a:t>Int</a:t>
            </a:r>
            <a:r>
              <a:rPr lang="cs-CZ" dirty="0"/>
              <a:t> (číslo)</a:t>
            </a:r>
          </a:p>
          <a:p>
            <a:endParaRPr lang="cs-CZ" dirty="0"/>
          </a:p>
        </p:txBody>
      </p:sp>
    </p:spTree>
    <p:extLst>
      <p:ext uri="{BB962C8B-B14F-4D97-AF65-F5344CB8AC3E}">
        <p14:creationId xmlns:p14="http://schemas.microsoft.com/office/powerpoint/2010/main" val="25817649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lstStyle/>
          <a:p>
            <a:pPr marL="0" indent="0">
              <a:buNone/>
            </a:pPr>
            <a:r>
              <a:rPr lang="cs-CZ" b="1" dirty="0" smtClean="0"/>
              <a:t>Ověřovací funkce</a:t>
            </a:r>
          </a:p>
          <a:p>
            <a:r>
              <a:rPr lang="cs-CZ" dirty="0"/>
              <a:t>Řadíme sem funkce: </a:t>
            </a:r>
            <a:r>
              <a:rPr lang="cs-CZ" dirty="0" err="1"/>
              <a:t>IsDate</a:t>
            </a:r>
            <a:r>
              <a:rPr lang="cs-CZ" dirty="0"/>
              <a:t>, </a:t>
            </a:r>
            <a:r>
              <a:rPr lang="cs-CZ" dirty="0" err="1"/>
              <a:t>IsNull</a:t>
            </a:r>
            <a:r>
              <a:rPr lang="cs-CZ" dirty="0"/>
              <a:t>, které vrací buď pravdu, nebo nepravdu.</a:t>
            </a:r>
          </a:p>
          <a:p>
            <a:pPr lvl="1"/>
            <a:r>
              <a:rPr lang="cs-CZ" b="1" dirty="0" err="1"/>
              <a:t>IsDate</a:t>
            </a:r>
            <a:r>
              <a:rPr lang="cs-CZ" dirty="0"/>
              <a:t> pokud lze hodnotu vyhodnotit jako datum funkce, vrací hodnotu </a:t>
            </a:r>
            <a:r>
              <a:rPr lang="cs-CZ" dirty="0" err="1"/>
              <a:t>True</a:t>
            </a:r>
            <a:r>
              <a:rPr lang="cs-CZ" dirty="0"/>
              <a:t>, pokud ne vrací </a:t>
            </a:r>
            <a:r>
              <a:rPr lang="cs-CZ" dirty="0" err="1"/>
              <a:t>False</a:t>
            </a:r>
            <a:r>
              <a:rPr lang="cs-CZ" dirty="0"/>
              <a:t>. </a:t>
            </a:r>
            <a:endParaRPr lang="cs-CZ" dirty="0" smtClean="0"/>
          </a:p>
          <a:p>
            <a:pPr lvl="2"/>
            <a:r>
              <a:rPr lang="cs-CZ" dirty="0" smtClean="0"/>
              <a:t>Syntaxe</a:t>
            </a:r>
            <a:r>
              <a:rPr lang="cs-CZ" dirty="0"/>
              <a:t>: </a:t>
            </a:r>
            <a:r>
              <a:rPr lang="cs-CZ" dirty="0" err="1"/>
              <a:t>IsDate</a:t>
            </a:r>
            <a:r>
              <a:rPr lang="cs-CZ" dirty="0"/>
              <a:t> (výraz)</a:t>
            </a:r>
          </a:p>
          <a:p>
            <a:pPr lvl="1"/>
            <a:r>
              <a:rPr lang="cs-CZ" b="1" dirty="0" err="1"/>
              <a:t>IsNul</a:t>
            </a:r>
            <a:r>
              <a:rPr lang="cs-CZ" dirty="0" err="1"/>
              <a:t>l</a:t>
            </a:r>
            <a:r>
              <a:rPr lang="cs-CZ" dirty="0"/>
              <a:t> pokud v buňce není nic zadáno, vrací hodnotu </a:t>
            </a:r>
            <a:r>
              <a:rPr lang="cs-CZ" dirty="0" err="1"/>
              <a:t>True</a:t>
            </a:r>
            <a:r>
              <a:rPr lang="cs-CZ" dirty="0"/>
              <a:t>. </a:t>
            </a:r>
            <a:endParaRPr lang="cs-CZ" dirty="0" smtClean="0"/>
          </a:p>
          <a:p>
            <a:pPr lvl="2"/>
            <a:r>
              <a:rPr lang="cs-CZ" dirty="0" smtClean="0"/>
              <a:t>Syntaxe</a:t>
            </a:r>
            <a:r>
              <a:rPr lang="cs-CZ" dirty="0"/>
              <a:t>: </a:t>
            </a:r>
            <a:r>
              <a:rPr lang="cs-CZ" dirty="0" err="1"/>
              <a:t>IsNull</a:t>
            </a:r>
            <a:r>
              <a:rPr lang="cs-CZ" dirty="0"/>
              <a:t> (výraz)</a:t>
            </a:r>
          </a:p>
          <a:p>
            <a:endParaRPr lang="cs-CZ" dirty="0"/>
          </a:p>
        </p:txBody>
      </p:sp>
    </p:spTree>
    <p:extLst>
      <p:ext uri="{BB962C8B-B14F-4D97-AF65-F5344CB8AC3E}">
        <p14:creationId xmlns:p14="http://schemas.microsoft.com/office/powerpoint/2010/main" val="3562364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Úprava kritérií a tvůrce výrazů</a:t>
            </a:r>
          </a:p>
        </p:txBody>
      </p:sp>
      <p:sp>
        <p:nvSpPr>
          <p:cNvPr id="3" name="Zástupný symbol pro obsah 2"/>
          <p:cNvSpPr>
            <a:spLocks noGrp="1"/>
          </p:cNvSpPr>
          <p:nvPr>
            <p:ph idx="1"/>
          </p:nvPr>
        </p:nvSpPr>
        <p:spPr/>
        <p:txBody>
          <a:bodyPr/>
          <a:lstStyle/>
          <a:p>
            <a:pPr marL="0" indent="0">
              <a:buNone/>
            </a:pPr>
            <a:r>
              <a:rPr lang="cs-CZ" b="1" dirty="0" smtClean="0"/>
              <a:t>Rozhodovací funkce</a:t>
            </a:r>
          </a:p>
          <a:p>
            <a:r>
              <a:rPr lang="cs-CZ" dirty="0"/>
              <a:t>Tyto funkce jsou podle zvolený kritérií schopné zjistit, jaký výsledek mají vrátit.</a:t>
            </a:r>
          </a:p>
          <a:p>
            <a:pPr lvl="1"/>
            <a:r>
              <a:rPr lang="cs-CZ" b="1" dirty="0" err="1"/>
              <a:t>Iif</a:t>
            </a:r>
            <a:r>
              <a:rPr lang="cs-CZ" dirty="0"/>
              <a:t> funkce, která zjišťuje, jestli je daný výraz pravdivý či nepravdivý. Pokud je výraz pravdivý vykoná se pravdivá část funkce, pokud nepravdivý vykoná se nepravdivá část funkce. </a:t>
            </a:r>
            <a:endParaRPr lang="cs-CZ" dirty="0" smtClean="0"/>
          </a:p>
          <a:p>
            <a:pPr lvl="2"/>
            <a:r>
              <a:rPr lang="cs-CZ" dirty="0" smtClean="0"/>
              <a:t>Syntaxe</a:t>
            </a:r>
            <a:r>
              <a:rPr lang="cs-CZ" dirty="0"/>
              <a:t>: </a:t>
            </a:r>
            <a:r>
              <a:rPr lang="cs-CZ" dirty="0" err="1"/>
              <a:t>Iff</a:t>
            </a:r>
            <a:r>
              <a:rPr lang="cs-CZ" dirty="0"/>
              <a:t> (výraz; pravdivá část; nepravdivá část)</a:t>
            </a:r>
          </a:p>
          <a:p>
            <a:pPr lvl="1"/>
            <a:r>
              <a:rPr lang="cs-CZ" b="1" dirty="0" err="1"/>
              <a:t>Switch</a:t>
            </a:r>
            <a:r>
              <a:rPr lang="cs-CZ" dirty="0"/>
              <a:t> je funkce, která vyhodnocuje seznam hodnot a vrací jejich výraz. </a:t>
            </a:r>
            <a:endParaRPr lang="cs-CZ" dirty="0" smtClean="0"/>
          </a:p>
          <a:p>
            <a:pPr lvl="2"/>
            <a:r>
              <a:rPr lang="cs-CZ" dirty="0" smtClean="0"/>
              <a:t>Syntaxe</a:t>
            </a:r>
            <a:r>
              <a:rPr lang="cs-CZ" dirty="0"/>
              <a:t>: </a:t>
            </a:r>
            <a:r>
              <a:rPr lang="cs-CZ" dirty="0" err="1"/>
              <a:t>Switch</a:t>
            </a:r>
            <a:r>
              <a:rPr lang="cs-CZ" dirty="0"/>
              <a:t> (výraz1; hodnota1; [výraz2; hodnota2];..; [</a:t>
            </a:r>
            <a:r>
              <a:rPr lang="cs-CZ" dirty="0" err="1"/>
              <a:t>výrazX;hodnotaX</a:t>
            </a:r>
            <a:r>
              <a:rPr lang="cs-CZ" dirty="0"/>
              <a:t>])</a:t>
            </a:r>
          </a:p>
          <a:p>
            <a:endParaRPr lang="cs-CZ" dirty="0"/>
          </a:p>
        </p:txBody>
      </p:sp>
    </p:spTree>
    <p:extLst>
      <p:ext uri="{BB962C8B-B14F-4D97-AF65-F5344CB8AC3E}">
        <p14:creationId xmlns:p14="http://schemas.microsoft.com/office/powerpoint/2010/main" val="2431162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Obsah:</a:t>
            </a:r>
            <a:endParaRPr lang="cs-CZ" dirty="0"/>
          </a:p>
        </p:txBody>
      </p:sp>
      <p:sp>
        <p:nvSpPr>
          <p:cNvPr id="3" name="Zástupný symbol pro obsah 2"/>
          <p:cNvSpPr>
            <a:spLocks noGrp="1"/>
          </p:cNvSpPr>
          <p:nvPr>
            <p:ph idx="1"/>
          </p:nvPr>
        </p:nvSpPr>
        <p:spPr/>
        <p:txBody>
          <a:bodyPr/>
          <a:lstStyle/>
          <a:p>
            <a:r>
              <a:rPr lang="cs-CZ" dirty="0" smtClean="0"/>
              <a:t>Vlastnosti dotazů</a:t>
            </a:r>
          </a:p>
          <a:p>
            <a:r>
              <a:rPr lang="cs-CZ" dirty="0" smtClean="0"/>
              <a:t>Úprava dotazů</a:t>
            </a:r>
          </a:p>
          <a:p>
            <a:r>
              <a:rPr lang="cs-CZ" dirty="0" smtClean="0"/>
              <a:t>Úprava výběrových kritérií dotazů a tvůrce výrazů</a:t>
            </a:r>
            <a:endParaRPr lang="cs-CZ" dirty="0"/>
          </a:p>
        </p:txBody>
      </p:sp>
    </p:spTree>
    <p:extLst>
      <p:ext uri="{BB962C8B-B14F-4D97-AF65-F5344CB8AC3E}">
        <p14:creationId xmlns:p14="http://schemas.microsoft.com/office/powerpoint/2010/main" val="12989785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chor="ctr"/>
          <a:lstStyle/>
          <a:p>
            <a:r>
              <a:rPr lang="cs-CZ" dirty="0" smtClean="0"/>
              <a:t>Děkuji za pozornost.</a:t>
            </a:r>
            <a:endParaRPr lang="cs-CZ" dirty="0"/>
          </a:p>
        </p:txBody>
      </p:sp>
    </p:spTree>
    <p:extLst>
      <p:ext uri="{BB962C8B-B14F-4D97-AF65-F5344CB8AC3E}">
        <p14:creationId xmlns:p14="http://schemas.microsoft.com/office/powerpoint/2010/main" val="12394301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Vlastnosti dotazů</a:t>
            </a:r>
            <a:endParaRPr lang="cs-CZ" dirty="0"/>
          </a:p>
        </p:txBody>
      </p:sp>
      <p:sp>
        <p:nvSpPr>
          <p:cNvPr id="3" name="Zástupný symbol pro obsah 2"/>
          <p:cNvSpPr>
            <a:spLocks noGrp="1"/>
          </p:cNvSpPr>
          <p:nvPr>
            <p:ph idx="1"/>
          </p:nvPr>
        </p:nvSpPr>
        <p:spPr/>
        <p:txBody>
          <a:bodyPr>
            <a:normAutofit/>
          </a:bodyPr>
          <a:lstStyle/>
          <a:p>
            <a:r>
              <a:rPr lang="cs-CZ" sz="2600" dirty="0" smtClean="0"/>
              <a:t>Otevřeme dotaz -&gt; Návrhové zobrazení -&gt; spodní část s vlastnostmi. Jednotlivé vlastnosti jsou: </a:t>
            </a:r>
          </a:p>
          <a:p>
            <a:pPr lvl="1"/>
            <a:r>
              <a:rPr lang="cs-CZ" sz="2200" b="1" dirty="0" smtClean="0"/>
              <a:t>Pole</a:t>
            </a:r>
            <a:r>
              <a:rPr lang="cs-CZ" sz="2200" dirty="0" smtClean="0"/>
              <a:t>: konkrétní název pole nebo </a:t>
            </a:r>
            <a:r>
              <a:rPr lang="cs-CZ" sz="2200" dirty="0"/>
              <a:t>také zde může být uveden výraz. </a:t>
            </a:r>
          </a:p>
          <a:p>
            <a:pPr lvl="1"/>
            <a:r>
              <a:rPr lang="cs-CZ" sz="2200" b="1" dirty="0" smtClean="0"/>
              <a:t>Tabulka:</a:t>
            </a:r>
            <a:r>
              <a:rPr lang="cs-CZ" sz="2200" dirty="0" smtClean="0"/>
              <a:t> konkrétní </a:t>
            </a:r>
            <a:r>
              <a:rPr lang="cs-CZ" sz="2200" dirty="0"/>
              <a:t>tabulka odkud se vybrané pole bude zkoumat. </a:t>
            </a:r>
          </a:p>
          <a:p>
            <a:pPr lvl="1"/>
            <a:r>
              <a:rPr lang="cs-CZ" sz="2200" b="1" dirty="0" smtClean="0"/>
              <a:t>Řazení</a:t>
            </a:r>
            <a:r>
              <a:rPr lang="cs-CZ" sz="2200" dirty="0" smtClean="0"/>
              <a:t>: rozhoduje </a:t>
            </a:r>
            <a:r>
              <a:rPr lang="cs-CZ" sz="2200" dirty="0"/>
              <a:t>o tom, jak budou data ve výsledku řazena. </a:t>
            </a:r>
            <a:endParaRPr lang="cs-CZ" sz="2200" dirty="0" smtClean="0"/>
          </a:p>
          <a:p>
            <a:pPr lvl="2"/>
            <a:r>
              <a:rPr lang="cs-CZ" dirty="0"/>
              <a:t>M</a:t>
            </a:r>
            <a:r>
              <a:rPr lang="cs-CZ" dirty="0" smtClean="0"/>
              <a:t>ožnosti</a:t>
            </a:r>
            <a:r>
              <a:rPr lang="cs-CZ" dirty="0"/>
              <a:t>: vzestupně, sestupně nebo neřadit. </a:t>
            </a:r>
            <a:endParaRPr lang="cs-CZ" dirty="0" smtClean="0"/>
          </a:p>
          <a:p>
            <a:pPr lvl="2"/>
            <a:r>
              <a:rPr lang="cs-CZ" dirty="0" smtClean="0"/>
              <a:t>Dotazy </a:t>
            </a:r>
            <a:r>
              <a:rPr lang="cs-CZ" dirty="0"/>
              <a:t>umožňují tzv. kombinované řazení, tzn. každé pole lze řadit jiným způsobem. Takové řazení probíhá zleva doprava, což znamená, že nejdříve dotaz data seřadí podle prvního sloupce, pokud jsou v tomto sloupci umístěny stejné hodnoty, tak nastupuje řazení podle druhého sloupce. </a:t>
            </a:r>
          </a:p>
          <a:p>
            <a:pPr lvl="1"/>
            <a:r>
              <a:rPr lang="cs-CZ" sz="2200" b="1" dirty="0" smtClean="0"/>
              <a:t>Zobrazit</a:t>
            </a:r>
            <a:r>
              <a:rPr lang="cs-CZ" sz="2200" dirty="0" smtClean="0"/>
              <a:t>: zatrhávací </a:t>
            </a:r>
            <a:r>
              <a:rPr lang="cs-CZ" sz="2200" dirty="0"/>
              <a:t>tlačítko, které pokud je zatržené a dotaz spustíme, daný sloupec se ve výpisu zobrazí. Naopak pokud zatržené není, ve výpisu se dané pole nezobrazí. </a:t>
            </a:r>
          </a:p>
          <a:p>
            <a:pPr marL="0" indent="0">
              <a:buNone/>
            </a:pPr>
            <a:endParaRPr lang="cs-CZ" dirty="0"/>
          </a:p>
        </p:txBody>
      </p:sp>
    </p:spTree>
    <p:extLst>
      <p:ext uri="{BB962C8B-B14F-4D97-AF65-F5344CB8AC3E}">
        <p14:creationId xmlns:p14="http://schemas.microsoft.com/office/powerpoint/2010/main" val="19431551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Vlastnosti dotazů</a:t>
            </a:r>
            <a:endParaRPr lang="cs-CZ" dirty="0"/>
          </a:p>
        </p:txBody>
      </p:sp>
      <p:sp>
        <p:nvSpPr>
          <p:cNvPr id="3" name="Zástupný symbol pro obsah 2"/>
          <p:cNvSpPr>
            <a:spLocks noGrp="1"/>
          </p:cNvSpPr>
          <p:nvPr>
            <p:ph idx="1"/>
          </p:nvPr>
        </p:nvSpPr>
        <p:spPr/>
        <p:txBody>
          <a:bodyPr/>
          <a:lstStyle/>
          <a:p>
            <a:pPr lvl="1"/>
            <a:r>
              <a:rPr lang="cs-CZ" sz="2100" b="1" dirty="0"/>
              <a:t>Kritérium</a:t>
            </a:r>
            <a:r>
              <a:rPr lang="cs-CZ" sz="2100" dirty="0"/>
              <a:t> omezuje výběr dat. Jeho použití je vhodné, pokud nechceme zobrazovat všechna data, ale jen ta která splňují danou podmínku. Kritérium se nastavuje pomocí tvůrce výrazů nebo lze napsat konkrétní hodnotu. Hodnota může být ve formě textu, který musí být napsán do závorek, čísla nebo vzorce. </a:t>
            </a:r>
          </a:p>
          <a:p>
            <a:pPr lvl="1"/>
            <a:r>
              <a:rPr lang="cs-CZ" sz="2100" b="1" dirty="0"/>
              <a:t>Nebo: </a:t>
            </a:r>
            <a:r>
              <a:rPr lang="cs-CZ" sz="2100" dirty="0"/>
              <a:t>vlastnost, která je propojena s vlastností Kritérium. </a:t>
            </a:r>
          </a:p>
          <a:p>
            <a:pPr lvl="1"/>
            <a:r>
              <a:rPr lang="cs-CZ" sz="2000" b="1" dirty="0"/>
              <a:t>Aktualizovat do: </a:t>
            </a:r>
            <a:r>
              <a:rPr lang="cs-CZ" sz="2000" dirty="0"/>
              <a:t>vlastnost aktualizačního dotazu. Obsahuje výraz, podle kterého chceme pole upravit.</a:t>
            </a:r>
          </a:p>
          <a:p>
            <a:pPr lvl="1"/>
            <a:r>
              <a:rPr lang="cs-CZ" sz="2000" b="1" dirty="0"/>
              <a:t>Souhrn: </a:t>
            </a:r>
            <a:r>
              <a:rPr lang="cs-CZ" sz="2000" dirty="0"/>
              <a:t>vlastnost křížového dotazu. Můžeme zde vybrat funkci, se kterou se bude počítat nebo lze výsledek seskupit. </a:t>
            </a:r>
          </a:p>
          <a:p>
            <a:pPr lvl="1"/>
            <a:r>
              <a:rPr lang="cs-CZ" sz="2000" b="1" dirty="0"/>
              <a:t>Křížová tabulka: </a:t>
            </a:r>
            <a:r>
              <a:rPr lang="cs-CZ" sz="2000" dirty="0"/>
              <a:t>vlastnost křížového dotazu. Lze vybrat možnosti Záhlaví řádků nebo sloupců, hodnota. </a:t>
            </a:r>
            <a:endParaRPr lang="cs-CZ" sz="2100" dirty="0"/>
          </a:p>
          <a:p>
            <a:endParaRPr lang="cs-CZ" dirty="0"/>
          </a:p>
        </p:txBody>
      </p:sp>
    </p:spTree>
    <p:extLst>
      <p:ext uri="{BB962C8B-B14F-4D97-AF65-F5344CB8AC3E}">
        <p14:creationId xmlns:p14="http://schemas.microsoft.com/office/powerpoint/2010/main" val="10343955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Úpravy dotazů</a:t>
            </a:r>
            <a:endParaRPr lang="cs-CZ" dirty="0"/>
          </a:p>
        </p:txBody>
      </p:sp>
      <p:sp>
        <p:nvSpPr>
          <p:cNvPr id="3" name="Zástupný symbol pro obsah 2"/>
          <p:cNvSpPr>
            <a:spLocks noGrp="1"/>
          </p:cNvSpPr>
          <p:nvPr>
            <p:ph idx="1"/>
          </p:nvPr>
        </p:nvSpPr>
        <p:spPr/>
        <p:txBody>
          <a:bodyPr>
            <a:normAutofit/>
          </a:bodyPr>
          <a:lstStyle/>
          <a:p>
            <a:r>
              <a:rPr lang="cs-CZ" b="1" dirty="0" smtClean="0"/>
              <a:t>Přidání pole do dotazu</a:t>
            </a:r>
          </a:p>
          <a:p>
            <a:pPr lvl="1"/>
            <a:r>
              <a:rPr lang="cs-CZ" dirty="0" smtClean="0"/>
              <a:t>Návrhové zobrazení dotazu -&gt; Do vlastností přidáme </a:t>
            </a:r>
            <a:r>
              <a:rPr lang="cs-CZ" dirty="0" smtClean="0"/>
              <a:t>Pole.</a:t>
            </a:r>
            <a:endParaRPr lang="cs-CZ" dirty="0" smtClean="0"/>
          </a:p>
          <a:p>
            <a:pPr lvl="1"/>
            <a:endParaRPr lang="cs-CZ" dirty="0" smtClean="0"/>
          </a:p>
          <a:p>
            <a:endParaRPr lang="cs-CZ" dirty="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6150" y="2411902"/>
            <a:ext cx="5219700" cy="3267075"/>
          </a:xfrm>
          <a:prstGeom prst="rect">
            <a:avLst/>
          </a:prstGeom>
        </p:spPr>
      </p:pic>
    </p:spTree>
    <p:extLst>
      <p:ext uri="{BB962C8B-B14F-4D97-AF65-F5344CB8AC3E}">
        <p14:creationId xmlns:p14="http://schemas.microsoft.com/office/powerpoint/2010/main" val="231664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Úpravy dotazů</a:t>
            </a:r>
          </a:p>
        </p:txBody>
      </p:sp>
      <p:sp>
        <p:nvSpPr>
          <p:cNvPr id="3" name="Zástupný symbol pro obsah 2"/>
          <p:cNvSpPr>
            <a:spLocks noGrp="1"/>
          </p:cNvSpPr>
          <p:nvPr>
            <p:ph idx="1"/>
          </p:nvPr>
        </p:nvSpPr>
        <p:spPr/>
        <p:txBody>
          <a:bodyPr/>
          <a:lstStyle/>
          <a:p>
            <a:pPr lvl="1"/>
            <a:r>
              <a:rPr lang="cs-CZ" dirty="0"/>
              <a:t>Druhou možností zahrnutí pole do dotazu je způsob, kdy vybereme pole z příslušné tabulky a levým tlačítkem myši jej přetáhneme do části s vlastnostmi.</a:t>
            </a:r>
          </a:p>
          <a:p>
            <a:pPr lvl="1"/>
            <a:endParaRPr lang="cs-CZ" dirty="0"/>
          </a:p>
          <a:p>
            <a:endParaRPr lang="cs-CZ" dirty="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2337" y="2651794"/>
            <a:ext cx="5267325" cy="2705100"/>
          </a:xfrm>
          <a:prstGeom prst="rect">
            <a:avLst/>
          </a:prstGeom>
        </p:spPr>
      </p:pic>
    </p:spTree>
    <p:extLst>
      <p:ext uri="{BB962C8B-B14F-4D97-AF65-F5344CB8AC3E}">
        <p14:creationId xmlns:p14="http://schemas.microsoft.com/office/powerpoint/2010/main" val="1772646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Úpravy dotazů</a:t>
            </a:r>
            <a:endParaRPr lang="cs-CZ" dirty="0"/>
          </a:p>
        </p:txBody>
      </p:sp>
      <p:sp>
        <p:nvSpPr>
          <p:cNvPr id="3" name="Zástupný symbol pro obsah 2"/>
          <p:cNvSpPr>
            <a:spLocks noGrp="1"/>
          </p:cNvSpPr>
          <p:nvPr>
            <p:ph idx="1"/>
          </p:nvPr>
        </p:nvSpPr>
        <p:spPr/>
        <p:txBody>
          <a:bodyPr/>
          <a:lstStyle/>
          <a:p>
            <a:r>
              <a:rPr lang="cs-CZ" b="1" dirty="0"/>
              <a:t>Odstranění nepotřebného pole v dotazu</a:t>
            </a:r>
          </a:p>
          <a:p>
            <a:pPr lvl="1"/>
            <a:r>
              <a:rPr lang="cs-CZ" dirty="0" smtClean="0"/>
              <a:t>V návrhovém zobrazení vybereme sloupec -&gt; klávesa </a:t>
            </a:r>
            <a:r>
              <a:rPr lang="cs-CZ" dirty="0"/>
              <a:t>DELETE. </a:t>
            </a:r>
            <a:endParaRPr lang="cs-CZ" dirty="0" smtClean="0"/>
          </a:p>
          <a:p>
            <a:pPr lvl="1"/>
            <a:r>
              <a:rPr lang="cs-CZ" dirty="0" smtClean="0"/>
              <a:t>Nástroje dotazu -&gt; Návrh -&gt; Nastavení dotazu -&gt; </a:t>
            </a:r>
            <a:r>
              <a:rPr lang="cs-CZ" dirty="0"/>
              <a:t>Odstranit sloupce. </a:t>
            </a:r>
          </a:p>
          <a:p>
            <a:endParaRPr lang="cs-CZ" dirty="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2391" y="2707245"/>
            <a:ext cx="5267218" cy="3416118"/>
          </a:xfrm>
          <a:prstGeom prst="rect">
            <a:avLst/>
          </a:prstGeom>
        </p:spPr>
      </p:pic>
    </p:spTree>
    <p:extLst>
      <p:ext uri="{BB962C8B-B14F-4D97-AF65-F5344CB8AC3E}">
        <p14:creationId xmlns:p14="http://schemas.microsoft.com/office/powerpoint/2010/main" val="3258961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Úpravy dotazů</a:t>
            </a:r>
            <a:endParaRPr lang="cs-CZ" dirty="0"/>
          </a:p>
        </p:txBody>
      </p:sp>
      <p:sp>
        <p:nvSpPr>
          <p:cNvPr id="3" name="Zástupný symbol pro obsah 2"/>
          <p:cNvSpPr>
            <a:spLocks noGrp="1"/>
          </p:cNvSpPr>
          <p:nvPr>
            <p:ph idx="1"/>
          </p:nvPr>
        </p:nvSpPr>
        <p:spPr/>
        <p:txBody>
          <a:bodyPr/>
          <a:lstStyle/>
          <a:p>
            <a:r>
              <a:rPr lang="cs-CZ" b="1" dirty="0" smtClean="0"/>
              <a:t>Přejmenování dotazů</a:t>
            </a:r>
          </a:p>
          <a:p>
            <a:pPr lvl="1"/>
            <a:r>
              <a:rPr lang="cs-CZ" dirty="0" smtClean="0"/>
              <a:t>V navigačním podokně klikneme pravým tlačítkem myši na dotaz -&gt; Přejmenovat.</a:t>
            </a:r>
          </a:p>
          <a:p>
            <a:pPr lvl="1"/>
            <a:endParaRPr lang="cs-CZ" dirty="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8237" y="2940384"/>
            <a:ext cx="2295525" cy="1552575"/>
          </a:xfrm>
          <a:prstGeom prst="rect">
            <a:avLst/>
          </a:prstGeom>
        </p:spPr>
      </p:pic>
    </p:spTree>
    <p:extLst>
      <p:ext uri="{BB962C8B-B14F-4D97-AF65-F5344CB8AC3E}">
        <p14:creationId xmlns:p14="http://schemas.microsoft.com/office/powerpoint/2010/main" val="372525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Úpravy dotazů</a:t>
            </a:r>
          </a:p>
        </p:txBody>
      </p:sp>
      <p:sp>
        <p:nvSpPr>
          <p:cNvPr id="3" name="Zástupný symbol pro obsah 2"/>
          <p:cNvSpPr>
            <a:spLocks noGrp="1"/>
          </p:cNvSpPr>
          <p:nvPr>
            <p:ph idx="1"/>
          </p:nvPr>
        </p:nvSpPr>
        <p:spPr/>
        <p:txBody>
          <a:bodyPr/>
          <a:lstStyle/>
          <a:p>
            <a:r>
              <a:rPr lang="cs-CZ" b="1" dirty="0" smtClean="0"/>
              <a:t>Odstranění dotazu</a:t>
            </a:r>
          </a:p>
          <a:p>
            <a:pPr lvl="1"/>
            <a:r>
              <a:rPr lang="cs-CZ" dirty="0" smtClean="0"/>
              <a:t>V navigačním podokně klikneme pravým tlačítkem myši -&gt; Odstranit.</a:t>
            </a:r>
          </a:p>
          <a:p>
            <a:pPr lvl="1"/>
            <a:endParaRPr lang="cs-CZ" dirty="0"/>
          </a:p>
          <a:p>
            <a:pPr lvl="1"/>
            <a:endParaRPr lang="cs-CZ" dirty="0" smtClean="0"/>
          </a:p>
          <a:p>
            <a:pPr lvl="1"/>
            <a:endParaRPr lang="cs-CZ" dirty="0"/>
          </a:p>
          <a:p>
            <a:pPr lvl="1"/>
            <a:endParaRPr lang="cs-CZ" dirty="0" smtClean="0"/>
          </a:p>
          <a:p>
            <a:pPr lvl="1"/>
            <a:endParaRPr lang="cs-CZ" dirty="0"/>
          </a:p>
          <a:p>
            <a:pPr lvl="1"/>
            <a:endParaRPr lang="cs-CZ" dirty="0" smtClean="0"/>
          </a:p>
          <a:p>
            <a:pPr lvl="1"/>
            <a:r>
              <a:rPr lang="cs-CZ" dirty="0" smtClean="0"/>
              <a:t>Označíme dotaz -&gt; Záložka Domů -&gt; Záznamy -&gt; Odstranit.</a:t>
            </a:r>
            <a:endParaRPr lang="cs-CZ" dirty="0"/>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5862" y="2495281"/>
            <a:ext cx="2200275" cy="1990725"/>
          </a:xfrm>
          <a:prstGeom prst="rect">
            <a:avLst/>
          </a:prstGeom>
        </p:spPr>
      </p:pic>
    </p:spTree>
    <p:extLst>
      <p:ext uri="{BB962C8B-B14F-4D97-AF65-F5344CB8AC3E}">
        <p14:creationId xmlns:p14="http://schemas.microsoft.com/office/powerpoint/2010/main" val="427029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blona">
  <a:themeElements>
    <a:clrScheme name="Motiv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nova_sablona2" id="{79CBB75E-4C11-4548-8687-E8ABA7DC151C}" vid="{D15B5427-84EE-48BE-A86D-2DB196CDC631}"/>
    </a:ext>
  </a:extLst>
</a:theme>
</file>

<file path=docProps/app.xml><?xml version="1.0" encoding="utf-8"?>
<Properties xmlns="http://schemas.openxmlformats.org/officeDocument/2006/extended-properties" xmlns:vt="http://schemas.openxmlformats.org/officeDocument/2006/docPropsVTypes">
  <Template>sablona</Template>
  <TotalTime>147</TotalTime>
  <Words>867</Words>
  <Application>Microsoft Office PowerPoint</Application>
  <PresentationFormat>Vlastní</PresentationFormat>
  <Paragraphs>150</Paragraphs>
  <Slides>20</Slides>
  <Notes>0</Notes>
  <HiddenSlides>0</HiddenSlides>
  <MMClips>0</MMClips>
  <ScaleCrop>false</ScaleCrop>
  <HeadingPairs>
    <vt:vector size="4" baseType="variant">
      <vt:variant>
        <vt:lpstr>Motiv</vt:lpstr>
      </vt:variant>
      <vt:variant>
        <vt:i4>1</vt:i4>
      </vt:variant>
      <vt:variant>
        <vt:lpstr>Nadpisy snímků</vt:lpstr>
      </vt:variant>
      <vt:variant>
        <vt:i4>20</vt:i4>
      </vt:variant>
    </vt:vector>
  </HeadingPairs>
  <TitlesOfParts>
    <vt:vector size="21" baseType="lpstr">
      <vt:lpstr>sablona</vt:lpstr>
      <vt:lpstr>Databázové systémy I.</vt:lpstr>
      <vt:lpstr>Obsah:</vt:lpstr>
      <vt:lpstr>Vlastnosti dotazů</vt:lpstr>
      <vt:lpstr>Vlastnosti dotazů</vt:lpstr>
      <vt:lpstr>Úpravy dotazů</vt:lpstr>
      <vt:lpstr>Úpravy dotazů</vt:lpstr>
      <vt:lpstr>Úpravy dotazů</vt:lpstr>
      <vt:lpstr>Úpravy dotazů</vt:lpstr>
      <vt:lpstr>Úpravy dotazů</vt:lpstr>
      <vt:lpstr>Úprava kritérií a tvůrce výrazů</vt:lpstr>
      <vt:lpstr>Úprava kritérií a tvůrce výrazů</vt:lpstr>
      <vt:lpstr>Úprava kritérií a tvůrce výrazů</vt:lpstr>
      <vt:lpstr>Úprava kritérií a tvůrce výrazů</vt:lpstr>
      <vt:lpstr>Úprava kritérií a tvůrce výrazů</vt:lpstr>
      <vt:lpstr>Úprava kritérií a tvůrce výrazů</vt:lpstr>
      <vt:lpstr>Úprava kritérií a tvůrce výrazů</vt:lpstr>
      <vt:lpstr>Úprava kritérií a tvůrce výrazů</vt:lpstr>
      <vt:lpstr>Úprava kritérií a tvůrce výrazů</vt:lpstr>
      <vt:lpstr>Úprava kritérií a tvůrce výrazů</vt:lpstr>
      <vt:lpstr>Děkuji za pozornost.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Lucie Habartová</dc:creator>
  <cp:lastModifiedBy>Lucie Habartová</cp:lastModifiedBy>
  <cp:revision>38</cp:revision>
  <dcterms:created xsi:type="dcterms:W3CDTF">2014-04-03T14:51:59Z</dcterms:created>
  <dcterms:modified xsi:type="dcterms:W3CDTF">2014-04-14T08:39:30Z</dcterms:modified>
</cp:coreProperties>
</file>