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62" r:id="rId4"/>
    <p:sldId id="263" r:id="rId5"/>
    <p:sldId id="264" r:id="rId6"/>
    <p:sldId id="258" r:id="rId7"/>
    <p:sldId id="259" r:id="rId8"/>
    <p:sldId id="260" r:id="rId9"/>
    <p:sldId id="261" r:id="rId10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A00"/>
    <a:srgbClr val="FFFF65"/>
    <a:srgbClr val="FFFF00"/>
    <a:srgbClr val="D1F93D"/>
    <a:srgbClr val="FFCF37"/>
    <a:srgbClr val="DAF82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tyl Středně sytá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93" d="100"/>
          <a:sy n="93" d="100"/>
        </p:scale>
        <p:origin x="-72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912812"/>
          </a:xfrm>
          <a:ln>
            <a:noFill/>
          </a:ln>
          <a:effectLst>
            <a:softEdge rad="228600"/>
          </a:effectLst>
        </p:spPr>
        <p:txBody>
          <a:bodyPr bIns="216000" anchor="ctr"/>
          <a:lstStyle>
            <a:lvl1pPr marL="0" indent="0" algn="ctr">
              <a:buNone/>
              <a:defRPr sz="2400"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4026" y="1015435"/>
            <a:ext cx="10523948" cy="2342128"/>
          </a:xfrm>
          <a:ln>
            <a:noFill/>
          </a:ln>
          <a:effectLst>
            <a:reflection endPos="0" dist="50800" dir="5400000" sy="-100000" algn="bl" rotWithShape="0"/>
            <a:softEdge rad="635000"/>
          </a:effectLst>
        </p:spPr>
        <p:txBody>
          <a:bodyPr tIns="46800" anchor="ctr">
            <a:normAutofit/>
          </a:bodyPr>
          <a:lstStyle>
            <a:lvl1pPr algn="ctr">
              <a:defRPr sz="500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12430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95804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effectLst>
            <a:reflection endPos="0" dist="50800" dir="5400000" sy="-100000" algn="bl" rotWithShape="0"/>
            <a:softEdge rad="127000"/>
          </a:effectLst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748535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364369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182810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effectLst>
            <a:reflection endPos="0" dist="50800" dir="5400000" sy="-100000" algn="bl" rotWithShape="0"/>
            <a:softEdge rad="406400"/>
          </a:effectLst>
        </p:spPr>
        <p:txBody>
          <a:bodyPr/>
          <a:lstStyle>
            <a:lvl1pPr>
              <a:defRPr>
                <a:effectLst/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42881" y="1208071"/>
            <a:ext cx="5972174" cy="521518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43608" y="1196953"/>
            <a:ext cx="5972400" cy="52164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19809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318967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578528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173516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562267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541893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4313" y="100013"/>
            <a:ext cx="11763384" cy="1371600"/>
          </a:xfrm>
          <a:prstGeom prst="rect">
            <a:avLst/>
          </a:prstGeom>
          <a:solidFill>
            <a:srgbClr val="FFCA00"/>
          </a:solidFill>
          <a:ln>
            <a:noFill/>
          </a:ln>
          <a:effectLst>
            <a:reflection endPos="0" dist="50800" dir="5400000" sy="-100000" algn="bl" rotWithShape="0"/>
            <a:softEdge rad="419100"/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dirty="0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4313" y="1314450"/>
            <a:ext cx="11763374" cy="4919485"/>
          </a:xfrm>
          <a:prstGeom prst="rect">
            <a:avLst/>
          </a:prstGeom>
          <a:solidFill>
            <a:srgbClr val="FFCA00"/>
          </a:solidFill>
          <a:effectLst>
            <a:softEdge rad="203200"/>
          </a:effectLst>
        </p:spPr>
        <p:txBody>
          <a:bodyPr vert="horz" lIns="288000" tIns="252000" rIns="91440" bIns="45720" rtlCol="0">
            <a:norm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en-US" dirty="0"/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78" t="20600" r="7678" b="16076"/>
          <a:stretch/>
        </p:blipFill>
        <p:spPr>
          <a:xfrm>
            <a:off x="4486276" y="6262498"/>
            <a:ext cx="3215274" cy="56469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4026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319ADD07-C79A-4A39-826A-891FF6A4B7C0}" type="datetimeFigureOut">
              <a:rPr lang="cs-CZ" smtClean="0"/>
              <a:pPr/>
              <a:t>14.4.2014</a:t>
            </a:fld>
            <a:endParaRPr lang="cs-C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228600" indent="-228600" algn="r">
              <a:buFont typeface="+mj-lt"/>
              <a:buAutoNum type="arabicPeriod"/>
              <a:defRPr sz="12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95717830-BDFA-4A48-9DE2-13162A807B15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335000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»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Databázové systémy I.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Cvičení 3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7527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Obsah: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Opakování</a:t>
            </a:r>
          </a:p>
          <a:p>
            <a:pPr lvl="1"/>
            <a:r>
              <a:rPr lang="cs-CZ" dirty="0" smtClean="0"/>
              <a:t>Úpravy tabulek</a:t>
            </a:r>
          </a:p>
          <a:p>
            <a:pPr lvl="1"/>
            <a:r>
              <a:rPr lang="cs-CZ" dirty="0" smtClean="0"/>
              <a:t>Úpravy řádků a sloupců</a:t>
            </a:r>
          </a:p>
          <a:p>
            <a:pPr lvl="1"/>
            <a:r>
              <a:rPr lang="cs-CZ" dirty="0" smtClean="0"/>
              <a:t>Propojování tabulek</a:t>
            </a:r>
          </a:p>
          <a:p>
            <a:r>
              <a:rPr lang="cs-CZ" dirty="0" smtClean="0"/>
              <a:t>Úkoly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60922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Úpravy tabulek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Otevření tabulky</a:t>
            </a:r>
          </a:p>
          <a:p>
            <a:r>
              <a:rPr lang="cs-CZ" dirty="0" smtClean="0"/>
              <a:t>Zavření tabulky</a:t>
            </a:r>
          </a:p>
          <a:p>
            <a:r>
              <a:rPr lang="cs-CZ" dirty="0" smtClean="0"/>
              <a:t>Přejmenování tabulky</a:t>
            </a:r>
          </a:p>
          <a:p>
            <a:r>
              <a:rPr lang="cs-CZ" dirty="0" smtClean="0"/>
              <a:t>Odstranění tabulky</a:t>
            </a:r>
          </a:p>
          <a:p>
            <a:r>
              <a:rPr lang="cs-CZ" dirty="0" smtClean="0"/>
              <a:t>Kopírování tabulky</a:t>
            </a:r>
          </a:p>
          <a:p>
            <a:endParaRPr lang="cs-CZ" dirty="0" smtClean="0"/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363772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Úpravy řádků a sloupců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Přidání nového pole</a:t>
            </a:r>
          </a:p>
          <a:p>
            <a:r>
              <a:rPr lang="cs-CZ" dirty="0" smtClean="0"/>
              <a:t>Odstranění řádku / sloupce</a:t>
            </a:r>
          </a:p>
          <a:p>
            <a:r>
              <a:rPr lang="cs-CZ" dirty="0" smtClean="0"/>
              <a:t>Přejmenování pole</a:t>
            </a:r>
          </a:p>
          <a:p>
            <a:r>
              <a:rPr lang="cs-CZ" dirty="0" smtClean="0"/>
              <a:t>Ukotvení sloupce</a:t>
            </a:r>
          </a:p>
          <a:p>
            <a:r>
              <a:rPr lang="cs-CZ" dirty="0" smtClean="0"/>
              <a:t>Šířka pole</a:t>
            </a:r>
          </a:p>
          <a:p>
            <a:r>
              <a:rPr lang="cs-CZ" dirty="0" smtClean="0"/>
              <a:t>Výška řádku</a:t>
            </a:r>
          </a:p>
          <a:p>
            <a:r>
              <a:rPr lang="cs-CZ" dirty="0" smtClean="0"/>
              <a:t>Skrytí / Zobrazení sloupců</a:t>
            </a:r>
          </a:p>
          <a:p>
            <a:r>
              <a:rPr lang="cs-CZ" dirty="0" smtClean="0"/>
              <a:t>Změna pořadí sloupců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69596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Propojování tabulek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3 typy:</a:t>
            </a:r>
          </a:p>
          <a:p>
            <a:pPr lvl="1"/>
            <a:r>
              <a:rPr lang="cs-CZ" dirty="0" smtClean="0"/>
              <a:t>1:1</a:t>
            </a:r>
          </a:p>
          <a:p>
            <a:pPr lvl="1"/>
            <a:endParaRPr lang="cs-CZ" dirty="0"/>
          </a:p>
          <a:p>
            <a:pPr lvl="1"/>
            <a:endParaRPr lang="cs-CZ" dirty="0" smtClean="0"/>
          </a:p>
          <a:p>
            <a:pPr lvl="1"/>
            <a:r>
              <a:rPr lang="cs-CZ" dirty="0" smtClean="0"/>
              <a:t>1:N</a:t>
            </a:r>
          </a:p>
          <a:p>
            <a:pPr lvl="1"/>
            <a:endParaRPr lang="cs-CZ" dirty="0"/>
          </a:p>
          <a:p>
            <a:pPr lvl="1"/>
            <a:endParaRPr lang="cs-CZ" dirty="0" smtClean="0"/>
          </a:p>
          <a:p>
            <a:pPr lvl="1"/>
            <a:r>
              <a:rPr lang="cs-CZ" dirty="0" smtClean="0"/>
              <a:t>M:N</a:t>
            </a: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0980" y="1577120"/>
            <a:ext cx="2630040" cy="1196904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9315" y="2666136"/>
            <a:ext cx="2173370" cy="2059976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2809" y="4433695"/>
            <a:ext cx="4486382" cy="1278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1474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Úkoly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lvl="0" indent="-514350">
              <a:buFont typeface="+mj-lt"/>
              <a:buAutoNum type="arabicPeriod"/>
            </a:pPr>
            <a:r>
              <a:rPr lang="cs-CZ" b="1" dirty="0"/>
              <a:t>Otevřete databázi Objednávky_2014 z minulého týdne.</a:t>
            </a:r>
          </a:p>
          <a:p>
            <a:pPr marL="514350" lvl="0" indent="-514350">
              <a:buFont typeface="+mj-lt"/>
              <a:buAutoNum type="arabicPeriod"/>
            </a:pPr>
            <a:r>
              <a:rPr lang="cs-CZ" b="1" dirty="0"/>
              <a:t>Přejmenujte, popřípadě přidejte do databáze následující tabulky včetně jednotlivých atributů, datových typů a nastavení vlastností. Atributy, označené </a:t>
            </a:r>
            <a:r>
              <a:rPr lang="cs-CZ" b="1" dirty="0" smtClean="0"/>
              <a:t>zelenou barvou </a:t>
            </a:r>
            <a:r>
              <a:rPr lang="cs-CZ" b="1" dirty="0"/>
              <a:t>jsou primárním klíčem tabulky.</a:t>
            </a:r>
          </a:p>
          <a:p>
            <a:pPr marL="0" indent="0">
              <a:buNone/>
            </a:pPr>
            <a:endParaRPr lang="cs-CZ" dirty="0"/>
          </a:p>
        </p:txBody>
      </p:sp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4111580"/>
              </p:ext>
            </p:extLst>
          </p:nvPr>
        </p:nvGraphicFramePr>
        <p:xfrm>
          <a:off x="3171190" y="3629405"/>
          <a:ext cx="5849620" cy="2194560"/>
        </p:xfrm>
        <a:graphic>
          <a:graphicData uri="http://schemas.openxmlformats.org/drawingml/2006/table">
            <a:tbl>
              <a:tblPr firstRow="1" firstCol="1" bandRow="1">
                <a:tableStyleId>{073A0DAA-6AF3-43AB-8588-CEC1D06C72B9}</a:tableStyleId>
              </a:tblPr>
              <a:tblGrid>
                <a:gridCol w="1124585"/>
                <a:gridCol w="1620520"/>
                <a:gridCol w="3104515"/>
              </a:tblGrid>
              <a:tr h="0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Výrobce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Název sloupce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cs-CZ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Datový typ</a:t>
                      </a:r>
                    </a:p>
                  </a:txBody>
                  <a:tcPr marL="68580" marR="68580" marT="0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cs-CZ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Změna vlastností datového typu</a:t>
                      </a:r>
                    </a:p>
                  </a:txBody>
                  <a:tcPr marL="68580" marR="68580" marT="0" marB="0" anchor="ctr">
                    <a:solidFill>
                      <a:schemeClr val="tx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200" i="1" dirty="0" err="1">
                          <a:solidFill>
                            <a:srgbClr val="92D050"/>
                          </a:solidFill>
                          <a:effectLst/>
                        </a:rPr>
                        <a:t>ID_výrobce</a:t>
                      </a:r>
                      <a:endParaRPr lang="cs-CZ" sz="1100" i="1" dirty="0">
                        <a:solidFill>
                          <a:srgbClr val="92D05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Automatické číslo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Název_výrobce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Krátký text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Velikost pole: 50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Město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Krátký text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Velikost pole: 50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PSČ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Krátký text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Velikost pole: 6; Vstupní maska: Psč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Telefon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Krátký text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Velikost pole: 30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Číslo popisné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Číslo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Ulice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Krátký text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Velikost pole: 50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80423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Úkoly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</p:txBody>
      </p:sp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8274559"/>
              </p:ext>
            </p:extLst>
          </p:nvPr>
        </p:nvGraphicFramePr>
        <p:xfrm>
          <a:off x="3171190" y="1635223"/>
          <a:ext cx="5849620" cy="1828800"/>
        </p:xfrm>
        <a:graphic>
          <a:graphicData uri="http://schemas.openxmlformats.org/drawingml/2006/table">
            <a:tbl>
              <a:tblPr firstRow="1" firstCol="1" bandRow="1">
                <a:tableStyleId>{073A0DAA-6AF3-43AB-8588-CEC1D06C72B9}</a:tableStyleId>
              </a:tblPr>
              <a:tblGrid>
                <a:gridCol w="1124585"/>
                <a:gridCol w="1620520"/>
                <a:gridCol w="3104515"/>
              </a:tblGrid>
              <a:tr h="0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Výrobek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Název sloupce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cs-CZ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Datový typ</a:t>
                      </a:r>
                    </a:p>
                  </a:txBody>
                  <a:tcPr marL="68580" marR="68580" marT="0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cs-CZ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Změna vlastností datového typu</a:t>
                      </a:r>
                    </a:p>
                  </a:txBody>
                  <a:tcPr marL="68580" marR="68580" marT="0" marB="0" anchor="ctr">
                    <a:solidFill>
                      <a:schemeClr val="tx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200" dirty="0" err="1">
                          <a:solidFill>
                            <a:srgbClr val="92D050"/>
                          </a:solidFill>
                          <a:effectLst/>
                        </a:rPr>
                        <a:t>ID_výrobek</a:t>
                      </a:r>
                      <a:endParaRPr lang="cs-CZ" sz="1100" dirty="0">
                        <a:solidFill>
                          <a:srgbClr val="92D05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Automatické číslo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ID_výrobce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Číslo 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Název výrobku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Krátký text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Velikost pole: 50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Cena za ks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Měna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Formát: Měna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Dostupné množství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Číslo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5" name="Tabulk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4580571"/>
              </p:ext>
            </p:extLst>
          </p:nvPr>
        </p:nvGraphicFramePr>
        <p:xfrm>
          <a:off x="3171190" y="3650979"/>
          <a:ext cx="5849620" cy="2011680"/>
        </p:xfrm>
        <a:graphic>
          <a:graphicData uri="http://schemas.openxmlformats.org/drawingml/2006/table">
            <a:tbl>
              <a:tblPr firstRow="1" firstCol="1" bandRow="1">
                <a:tableStyleId>{073A0DAA-6AF3-43AB-8588-CEC1D06C72B9}</a:tableStyleId>
              </a:tblPr>
              <a:tblGrid>
                <a:gridCol w="1304925"/>
                <a:gridCol w="1710055"/>
                <a:gridCol w="2834640"/>
              </a:tblGrid>
              <a:tr h="0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Zákazník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Název sloupce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cs-CZ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Datový typ</a:t>
                      </a:r>
                    </a:p>
                  </a:txBody>
                  <a:tcPr marL="68580" marR="68580" marT="0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cs-CZ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Změna vlastností datového typu</a:t>
                      </a:r>
                    </a:p>
                  </a:txBody>
                  <a:tcPr marL="68580" marR="68580" marT="0" marB="0" anchor="ctr">
                    <a:solidFill>
                      <a:schemeClr val="tx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200" dirty="0" err="1">
                          <a:solidFill>
                            <a:srgbClr val="92D050"/>
                          </a:solidFill>
                          <a:effectLst/>
                        </a:rPr>
                        <a:t>ID_zákazník</a:t>
                      </a:r>
                      <a:endParaRPr lang="cs-CZ" sz="1100" dirty="0">
                        <a:solidFill>
                          <a:srgbClr val="92D05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Automatické číslo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Jméno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Krátký text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Velikost pole:30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Příjmení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Krátký text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Velikost pole:30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Název společnosti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Krátký text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Velikost pole:50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Město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Krátký text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Velikost pole: 50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Psč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Krátký text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Velikost pole: 6; Vstupní maska: Psč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Číslo popisné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Číslo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Ulice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Krátký text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Velikost pole:50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34798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Úkoly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pPr marL="457200" lvl="0" indent="-457200">
              <a:buFont typeface="+mj-lt"/>
              <a:buAutoNum type="arabicPeriod" startAt="3"/>
            </a:pPr>
            <a:r>
              <a:rPr lang="cs-CZ" sz="2500" b="1" dirty="0"/>
              <a:t>Do tabulky Zákazník přidejte mezi Název společnosti a město sloupeček Telefon, který bude datového typu Krátký text, Velikost pole: 30.</a:t>
            </a:r>
          </a:p>
          <a:p>
            <a:pPr marL="457200" lvl="0" indent="-457200">
              <a:buFont typeface="+mj-lt"/>
              <a:buAutoNum type="arabicPeriod" startAt="3"/>
            </a:pPr>
            <a:r>
              <a:rPr lang="cs-CZ" sz="2500" b="1" dirty="0"/>
              <a:t>U tabulky Výrobek, nastavte, abychom mohli do pole Cena přidat pouze hodnoty větší než 0, pokud by uživatel hodnotu nezadal, nebo zadal hodnotu menší, </a:t>
            </a:r>
            <a:r>
              <a:rPr lang="cs-CZ" sz="2500" b="1" smtClean="0"/>
              <a:t>zobrazí se </a:t>
            </a:r>
            <a:r>
              <a:rPr lang="cs-CZ" sz="2500" b="1" smtClean="0"/>
              <a:t>zpráva</a:t>
            </a:r>
            <a:r>
              <a:rPr lang="cs-CZ" sz="2500" b="1" dirty="0"/>
              <a:t>: „Zadejte cenu výrobku.“ (ověřovací pravidlo).</a:t>
            </a:r>
          </a:p>
          <a:p>
            <a:endParaRPr lang="cs-CZ" dirty="0" smtClean="0"/>
          </a:p>
          <a:p>
            <a:pPr marL="0" indent="0">
              <a:buNone/>
            </a:pPr>
            <a:endParaRPr lang="cs-CZ" dirty="0"/>
          </a:p>
        </p:txBody>
      </p:sp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4421821"/>
              </p:ext>
            </p:extLst>
          </p:nvPr>
        </p:nvGraphicFramePr>
        <p:xfrm>
          <a:off x="3171190" y="1719467"/>
          <a:ext cx="5849620" cy="2011680"/>
        </p:xfrm>
        <a:graphic>
          <a:graphicData uri="http://schemas.openxmlformats.org/drawingml/2006/table">
            <a:tbl>
              <a:tblPr firstRow="1" firstCol="1" bandRow="1">
                <a:tableStyleId>{073A0DAA-6AF3-43AB-8588-CEC1D06C72B9}</a:tableStyleId>
              </a:tblPr>
              <a:tblGrid>
                <a:gridCol w="1574800"/>
                <a:gridCol w="1350010"/>
                <a:gridCol w="2924810"/>
              </a:tblGrid>
              <a:tr h="0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Objednávka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Název sloupce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Datový typ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Změna vlastností datového typu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200" dirty="0" err="1">
                          <a:solidFill>
                            <a:srgbClr val="92D050"/>
                          </a:solidFill>
                          <a:effectLst/>
                        </a:rPr>
                        <a:t>ID_objednávka</a:t>
                      </a:r>
                      <a:endParaRPr lang="cs-CZ" sz="1100" dirty="0">
                        <a:solidFill>
                          <a:srgbClr val="92D05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Automatické číslo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ID_zákazník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Číslo 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Datum objednávky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Datum a čas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Formát: Datum (krátké)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ID_výrobku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Číslo 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Objednávané množství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Číslo 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Cena za ks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Měna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Formát: Měna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Celková cena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Počítané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 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Zaplaceno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Ano/Ne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Formát: ano/ne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27236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Úkoly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lvl="0" indent="-514350">
              <a:buFont typeface="+mj-lt"/>
              <a:buAutoNum type="arabicPeriod" startAt="5"/>
            </a:pPr>
            <a:r>
              <a:rPr lang="cs-CZ" b="1" dirty="0"/>
              <a:t>U tabulky Výrobek, změňte počet desetinných míst na 2.</a:t>
            </a:r>
          </a:p>
          <a:p>
            <a:pPr marL="514350" lvl="0" indent="-514350">
              <a:buFont typeface="+mj-lt"/>
              <a:buAutoNum type="arabicPeriod" startAt="5"/>
            </a:pPr>
            <a:r>
              <a:rPr lang="cs-CZ" b="1" dirty="0"/>
              <a:t>U tabulky Objednávka změňte šířku sloupců, podle velikosti názvu sloupce.</a:t>
            </a:r>
          </a:p>
          <a:p>
            <a:pPr marL="514350" lvl="0" indent="-514350">
              <a:buFont typeface="+mj-lt"/>
              <a:buAutoNum type="arabicPeriod" startAt="5"/>
            </a:pPr>
            <a:r>
              <a:rPr lang="cs-CZ" b="1" dirty="0"/>
              <a:t>Vytvořte vhodné typy relací na základě primárních a cizích klíčů. 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27867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ablona">
  <a:themeElements>
    <a:clrScheme name="Motiv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nova_sablona2" id="{79CBB75E-4C11-4548-8687-E8ABA7DC151C}" vid="{D15B5427-84EE-48BE-A86D-2DB196CDC63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sablona</Template>
  <TotalTime>19</TotalTime>
  <Words>359</Words>
  <Application>Microsoft Office PowerPoint</Application>
  <PresentationFormat>Vlastní</PresentationFormat>
  <Paragraphs>148</Paragraphs>
  <Slides>9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9</vt:i4>
      </vt:variant>
    </vt:vector>
  </HeadingPairs>
  <TitlesOfParts>
    <vt:vector size="10" baseType="lpstr">
      <vt:lpstr>sablona</vt:lpstr>
      <vt:lpstr>Databázové systémy I.</vt:lpstr>
      <vt:lpstr>Obsah:</vt:lpstr>
      <vt:lpstr>Úpravy tabulek</vt:lpstr>
      <vt:lpstr>Úpravy řádků a sloupců</vt:lpstr>
      <vt:lpstr>Propojování tabulek</vt:lpstr>
      <vt:lpstr>Úkoly</vt:lpstr>
      <vt:lpstr>Úkoly</vt:lpstr>
      <vt:lpstr>Úkoly</vt:lpstr>
      <vt:lpstr>Úkoly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Lucie Habartová</dc:creator>
  <cp:lastModifiedBy>Lucie Habartová</cp:lastModifiedBy>
  <cp:revision>13</cp:revision>
  <dcterms:created xsi:type="dcterms:W3CDTF">2014-04-03T14:51:59Z</dcterms:created>
  <dcterms:modified xsi:type="dcterms:W3CDTF">2014-04-14T09:44:37Z</dcterms:modified>
</cp:coreProperties>
</file>