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59" r:id="rId5"/>
    <p:sldId id="260" r:id="rId6"/>
    <p:sldId id="264" r:id="rId7"/>
    <p:sldId id="283" r:id="rId8"/>
    <p:sldId id="266" r:id="rId9"/>
    <p:sldId id="267" r:id="rId10"/>
    <p:sldId id="268" r:id="rId11"/>
    <p:sldId id="269" r:id="rId12"/>
    <p:sldId id="270" r:id="rId13"/>
    <p:sldId id="261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65" r:id="rId23"/>
    <p:sldId id="262" r:id="rId24"/>
    <p:sldId id="279" r:id="rId25"/>
    <p:sldId id="280" r:id="rId26"/>
    <p:sldId id="281" r:id="rId27"/>
    <p:sldId id="263" r:id="rId28"/>
  </p:sldIdLst>
  <p:sldSz cx="12192000" cy="6858000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A00"/>
    <a:srgbClr val="FFFF65"/>
    <a:srgbClr val="FFFF00"/>
    <a:srgbClr val="D1F93D"/>
    <a:srgbClr val="FFCF37"/>
    <a:srgbClr val="DAF82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>
        <p:scale>
          <a:sx n="93" d="100"/>
          <a:sy n="93" d="100"/>
        </p:scale>
        <p:origin x="-24" y="-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912812"/>
          </a:xfrm>
          <a:ln>
            <a:noFill/>
          </a:ln>
          <a:effectLst>
            <a:softEdge rad="228600"/>
          </a:effectLst>
        </p:spPr>
        <p:txBody>
          <a:bodyPr bIns="216000" anchor="ctr"/>
          <a:lstStyle>
            <a:lvl1pPr marL="0" indent="0" algn="ctr">
              <a:buNone/>
              <a:defRPr sz="2400"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 smtClean="0"/>
              <a:t>Kliknutím lze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14.4.2014</a:t>
            </a:fld>
            <a:endParaRPr lang="cs-CZ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34026" y="1015435"/>
            <a:ext cx="10523948" cy="2342128"/>
          </a:xfrm>
          <a:ln>
            <a:noFill/>
          </a:ln>
          <a:effectLst>
            <a:reflection endPos="0" dist="50800" dir="5400000" sy="-100000" algn="bl" rotWithShape="0"/>
            <a:softEdge rad="635000"/>
          </a:effectLst>
        </p:spPr>
        <p:txBody>
          <a:bodyPr tIns="46800" anchor="ctr">
            <a:normAutofit/>
          </a:bodyPr>
          <a:lstStyle>
            <a:lvl1pPr algn="ctr">
              <a:defRPr sz="5000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12430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14.4.2014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958040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effectLst>
            <a:reflection endPos="0" dist="50800" dir="5400000" sy="-100000" algn="bl" rotWithShape="0"/>
            <a:softEdge rad="127000"/>
          </a:effectLst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14.4.2014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748535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14.4.2014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364369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14.4.2014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182810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effectLst>
            <a:reflection endPos="0" dist="50800" dir="5400000" sy="-100000" algn="bl" rotWithShape="0"/>
            <a:softEdge rad="406400"/>
          </a:effectLst>
        </p:spPr>
        <p:txBody>
          <a:bodyPr/>
          <a:lstStyle>
            <a:lvl1pPr>
              <a:defRPr>
                <a:effectLst/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42881" y="1208071"/>
            <a:ext cx="5972174" cy="5215185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43608" y="1196953"/>
            <a:ext cx="5972400" cy="5216400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14.4.2014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198097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14.4.2014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318967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14.4.2014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578528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14.4.2014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173516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14.4.2014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562267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14.4.2014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541893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14313" y="100013"/>
            <a:ext cx="11763384" cy="1371600"/>
          </a:xfrm>
          <a:prstGeom prst="rect">
            <a:avLst/>
          </a:prstGeom>
          <a:solidFill>
            <a:srgbClr val="FFCA00"/>
          </a:solidFill>
          <a:ln>
            <a:noFill/>
          </a:ln>
          <a:effectLst>
            <a:reflection endPos="0" dist="50800" dir="5400000" sy="-100000" algn="bl" rotWithShape="0"/>
            <a:softEdge rad="419100"/>
          </a:effectLst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dirty="0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4313" y="1314450"/>
            <a:ext cx="11763374" cy="4919485"/>
          </a:xfrm>
          <a:prstGeom prst="rect">
            <a:avLst/>
          </a:prstGeom>
          <a:solidFill>
            <a:srgbClr val="FFCA00"/>
          </a:solidFill>
          <a:effectLst>
            <a:softEdge rad="203200"/>
          </a:effectLst>
        </p:spPr>
        <p:txBody>
          <a:bodyPr vert="horz" lIns="288000" tIns="252000" rIns="91440" bIns="45720" rtlCol="0">
            <a:normAutofit/>
          </a:bodyPr>
          <a:lstStyle/>
          <a:p>
            <a:pPr lvl="0"/>
            <a:r>
              <a:rPr lang="cs-CZ" dirty="0" smtClean="0"/>
              <a:t>Kliknutím lze upravit styly předlohy textu.</a:t>
            </a:r>
          </a:p>
          <a:p>
            <a:pPr lvl="1"/>
            <a:r>
              <a:rPr lang="cs-CZ" dirty="0" smtClean="0"/>
              <a:t>Druhá úroveň</a:t>
            </a:r>
          </a:p>
          <a:p>
            <a:pPr lvl="2"/>
            <a:r>
              <a:rPr lang="cs-CZ" dirty="0" smtClean="0"/>
              <a:t>Třetí úroveň</a:t>
            </a:r>
          </a:p>
          <a:p>
            <a:pPr lvl="3"/>
            <a:r>
              <a:rPr lang="cs-CZ" dirty="0" smtClean="0"/>
              <a:t>Čtvrtá úroveň</a:t>
            </a:r>
          </a:p>
          <a:p>
            <a:pPr lvl="4"/>
            <a:r>
              <a:rPr lang="cs-CZ" dirty="0" smtClean="0"/>
              <a:t>Pátá úroveň</a:t>
            </a:r>
            <a:endParaRPr lang="en-US" dirty="0"/>
          </a:p>
        </p:txBody>
      </p:sp>
      <p:pic>
        <p:nvPicPr>
          <p:cNvPr id="7" name="Obrázek 6"/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78" t="20600" r="7678" b="16076"/>
          <a:stretch/>
        </p:blipFill>
        <p:spPr>
          <a:xfrm>
            <a:off x="4486276" y="6262498"/>
            <a:ext cx="3215274" cy="56469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4026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+mj-lt"/>
              </a:defRPr>
            </a:lvl1pPr>
          </a:lstStyle>
          <a:p>
            <a:fld id="{319ADD07-C79A-4A39-826A-891FF6A4B7C0}" type="datetimeFigureOut">
              <a:rPr lang="cs-CZ" smtClean="0"/>
              <a:pPr/>
              <a:t>14.4.2014</a:t>
            </a:fld>
            <a:endParaRPr lang="cs-CZ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228600" indent="-228600" algn="r">
              <a:buFont typeface="+mj-lt"/>
              <a:buAutoNum type="arabicPeriod"/>
              <a:defRPr sz="1200">
                <a:solidFill>
                  <a:schemeClr val="tx1">
                    <a:tint val="75000"/>
                  </a:schemeClr>
                </a:solidFill>
                <a:latin typeface="+mj-lt"/>
              </a:defRPr>
            </a:lvl1pPr>
          </a:lstStyle>
          <a:p>
            <a:fld id="{95717830-BDFA-4A48-9DE2-13162A807B15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3350006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»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»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»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»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jpg"/><Relationship Id="rId4" Type="http://schemas.openxmlformats.org/officeDocument/2006/relationships/image" Target="../media/image28.jp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Databázové systémy I.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 dirty="0" smtClean="0"/>
              <a:t>Přednáška 10</a:t>
            </a:r>
            <a:r>
              <a:rPr lang="cs-CZ" dirty="0" smtClean="0"/>
              <a:t>: Sestavy 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77527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Vytváření sestav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685800" lvl="3">
              <a:spcBef>
                <a:spcPts val="1000"/>
              </a:spcBef>
            </a:pPr>
            <a:r>
              <a:rPr lang="cs-CZ" sz="2000" dirty="0" smtClean="0"/>
              <a:t>Výběr polí k řazení -&gt; Další.</a:t>
            </a:r>
          </a:p>
          <a:p>
            <a:pPr marL="685800" lvl="3">
              <a:spcBef>
                <a:spcPts val="1000"/>
              </a:spcBef>
            </a:pPr>
            <a:endParaRPr lang="cs-CZ" sz="2000" dirty="0" smtClean="0"/>
          </a:p>
          <a:p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0862" y="1959578"/>
            <a:ext cx="6010275" cy="3390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1210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Vytváření sestav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685800" lvl="4">
              <a:spcBef>
                <a:spcPts val="1000"/>
              </a:spcBef>
            </a:pPr>
            <a:r>
              <a:rPr lang="cs-CZ" sz="2000" dirty="0" smtClean="0"/>
              <a:t>Název sestavy -&gt; Zobrazení štítků -&gt; Dokončit. </a:t>
            </a:r>
          </a:p>
          <a:p>
            <a:pPr marL="685800" lvl="4">
              <a:spcBef>
                <a:spcPts val="1000"/>
              </a:spcBef>
            </a:pPr>
            <a:endParaRPr lang="cs-CZ" sz="2000" dirty="0" smtClean="0"/>
          </a:p>
          <a:p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5150" y="1969852"/>
            <a:ext cx="5981700" cy="3390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4477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Vytváření sestav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1"/>
            <a:r>
              <a:rPr lang="cs-CZ" sz="2000" dirty="0" smtClean="0"/>
              <a:t>Náhled na vytvořené štítky:</a:t>
            </a:r>
          </a:p>
          <a:p>
            <a:pPr lvl="1"/>
            <a:endParaRPr lang="cs-CZ" sz="2000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5524" y="1869080"/>
            <a:ext cx="7280952" cy="4065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3014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Vytváření sestav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cs-CZ" b="1" dirty="0"/>
              <a:t>Průvodce sestavou</a:t>
            </a:r>
          </a:p>
          <a:p>
            <a:pPr lvl="1"/>
            <a:endParaRPr lang="cs-CZ" sz="2000" dirty="0" smtClean="0"/>
          </a:p>
          <a:p>
            <a:pPr lvl="1"/>
            <a:r>
              <a:rPr lang="cs-CZ" sz="2000" dirty="0" smtClean="0"/>
              <a:t>Vhodnou volbou pokud potřebujeme zobrazovat data z více tabulek. </a:t>
            </a:r>
          </a:p>
          <a:p>
            <a:pPr lvl="1"/>
            <a:r>
              <a:rPr lang="cs-CZ" sz="2000" dirty="0" smtClean="0"/>
              <a:t>Záložka Vytvoření -&gt; Sestavy -&gt; Průvodce sestavou.</a:t>
            </a:r>
          </a:p>
          <a:p>
            <a:pPr lvl="1"/>
            <a:endParaRPr lang="cs-CZ" sz="2000" dirty="0"/>
          </a:p>
          <a:p>
            <a:pPr lvl="1"/>
            <a:endParaRPr lang="cs-CZ" dirty="0"/>
          </a:p>
          <a:p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6787" y="3121147"/>
            <a:ext cx="2638425" cy="92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42005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Vytváření sestav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685800" lvl="2">
              <a:spcBef>
                <a:spcPts val="1000"/>
              </a:spcBef>
            </a:pPr>
            <a:r>
              <a:rPr lang="cs-CZ" dirty="0" smtClean="0"/>
              <a:t>Otevřeno dialogové okno průvodce -&gt; Výběr polí pro sestavu -&gt; Další.</a:t>
            </a:r>
          </a:p>
          <a:p>
            <a:pPr marL="685800" lvl="2">
              <a:spcBef>
                <a:spcPts val="1000"/>
              </a:spcBef>
            </a:pPr>
            <a:endParaRPr lang="cs-CZ" dirty="0" smtClean="0"/>
          </a:p>
          <a:p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3750" y="1905692"/>
            <a:ext cx="5524500" cy="3457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56932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Vytváření sestav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685800" lvl="3">
              <a:spcBef>
                <a:spcPts val="1000"/>
              </a:spcBef>
            </a:pPr>
            <a:r>
              <a:rPr lang="cs-CZ" sz="2000" dirty="0" smtClean="0"/>
              <a:t>Výběr způsobu prohlížení dat -&gt; Další.</a:t>
            </a:r>
          </a:p>
          <a:p>
            <a:pPr marL="685800" lvl="3">
              <a:spcBef>
                <a:spcPts val="1000"/>
              </a:spcBef>
            </a:pPr>
            <a:endParaRPr lang="cs-CZ" sz="2000" dirty="0" smtClean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0" y="1908957"/>
            <a:ext cx="5486400" cy="3409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9714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Vytváření sestav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685800" lvl="4">
              <a:spcBef>
                <a:spcPts val="1000"/>
              </a:spcBef>
            </a:pPr>
            <a:r>
              <a:rPr lang="cs-CZ" sz="2000" dirty="0" smtClean="0"/>
              <a:t>Přidání úrovně seskupení -&gt; Další -&gt; Výběr řazení -&gt; Další.</a:t>
            </a:r>
          </a:p>
          <a:p>
            <a:pPr marL="685800" lvl="4">
              <a:spcBef>
                <a:spcPts val="1000"/>
              </a:spcBef>
            </a:pPr>
            <a:endParaRPr lang="cs-CZ" sz="2000" dirty="0" smtClean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2325" y="1946039"/>
            <a:ext cx="5467350" cy="343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2568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Vytváření sestav 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1"/>
            <a:r>
              <a:rPr lang="cs-CZ" sz="2000" dirty="0" smtClean="0"/>
              <a:t>Výběr rozložení sestavy:</a:t>
            </a:r>
          </a:p>
          <a:p>
            <a:pPr lvl="2"/>
            <a:r>
              <a:rPr lang="cs-CZ" sz="1800" dirty="0" smtClean="0"/>
              <a:t>Odsazované</a:t>
            </a:r>
          </a:p>
          <a:p>
            <a:pPr lvl="2"/>
            <a:endParaRPr lang="cs-CZ" dirty="0" smtClean="0"/>
          </a:p>
          <a:p>
            <a:pPr lvl="2"/>
            <a:endParaRPr lang="cs-CZ" dirty="0"/>
          </a:p>
          <a:p>
            <a:pPr lvl="2"/>
            <a:endParaRPr lang="cs-CZ" dirty="0" smtClean="0"/>
          </a:p>
          <a:p>
            <a:pPr lvl="2"/>
            <a:r>
              <a:rPr lang="cs-CZ" sz="1800" dirty="0" smtClean="0"/>
              <a:t>Blok</a:t>
            </a:r>
          </a:p>
          <a:p>
            <a:pPr lvl="2"/>
            <a:endParaRPr lang="cs-CZ" dirty="0"/>
          </a:p>
          <a:p>
            <a:pPr lvl="2"/>
            <a:endParaRPr lang="cs-CZ" dirty="0" smtClean="0"/>
          </a:p>
          <a:p>
            <a:pPr lvl="2"/>
            <a:endParaRPr lang="cs-CZ" dirty="0"/>
          </a:p>
          <a:p>
            <a:pPr lvl="2"/>
            <a:endParaRPr lang="cs-CZ" dirty="0" smtClean="0"/>
          </a:p>
          <a:p>
            <a:pPr lvl="2"/>
            <a:r>
              <a:rPr lang="cs-CZ" sz="1800" dirty="0" smtClean="0"/>
              <a:t>Osnova</a:t>
            </a:r>
          </a:p>
          <a:p>
            <a:pPr lvl="1"/>
            <a:endParaRPr lang="cs-CZ" dirty="0"/>
          </a:p>
        </p:txBody>
      </p:sp>
      <p:pic>
        <p:nvPicPr>
          <p:cNvPr id="6" name="Obrázek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7902"/>
          <a:stretch/>
        </p:blipFill>
        <p:spPr>
          <a:xfrm>
            <a:off x="3832261" y="5110393"/>
            <a:ext cx="4527478" cy="1058323"/>
          </a:xfrm>
          <a:prstGeom prst="rect">
            <a:avLst/>
          </a:prstGeom>
        </p:spPr>
      </p:pic>
      <p:pic>
        <p:nvPicPr>
          <p:cNvPr id="7" name="Obrázek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3146"/>
          <a:stretch/>
        </p:blipFill>
        <p:spPr>
          <a:xfrm>
            <a:off x="3832262" y="2299606"/>
            <a:ext cx="4527476" cy="820414"/>
          </a:xfrm>
          <a:prstGeom prst="rect">
            <a:avLst/>
          </a:prstGeom>
        </p:spPr>
      </p:pic>
      <p:pic>
        <p:nvPicPr>
          <p:cNvPr id="8" name="Obrázek 7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157"/>
          <a:stretch/>
        </p:blipFill>
        <p:spPr>
          <a:xfrm>
            <a:off x="3832262" y="3514761"/>
            <a:ext cx="4527476" cy="10868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74104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Vytváření sestav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lvl="1" indent="0">
              <a:buNone/>
            </a:pPr>
            <a:endParaRPr lang="cs-CZ" dirty="0"/>
          </a:p>
          <a:p>
            <a:pPr lvl="1"/>
            <a:endParaRPr lang="cs-CZ" dirty="0" smtClean="0"/>
          </a:p>
          <a:p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0" y="1992647"/>
            <a:ext cx="5486400" cy="3448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8527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Vytváření sestav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cs-CZ" sz="2000" dirty="0"/>
              <a:t>Výběr orientace -&gt; Další</a:t>
            </a:r>
          </a:p>
          <a:p>
            <a:pPr lvl="1"/>
            <a:endParaRPr lang="cs-CZ" sz="2000" dirty="0"/>
          </a:p>
          <a:p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0" y="1992647"/>
            <a:ext cx="5486400" cy="3448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8010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Obsah: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Sestavy</a:t>
            </a:r>
          </a:p>
          <a:p>
            <a:r>
              <a:rPr lang="cs-CZ" dirty="0" smtClean="0"/>
              <a:t>Zobrazení sestav</a:t>
            </a:r>
          </a:p>
          <a:p>
            <a:r>
              <a:rPr lang="cs-CZ" dirty="0" smtClean="0"/>
              <a:t>Vytváření sestav</a:t>
            </a:r>
          </a:p>
          <a:p>
            <a:r>
              <a:rPr lang="cs-CZ" dirty="0" smtClean="0"/>
              <a:t>Tisk sestav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761273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Vytváření sestav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685800" lvl="2">
              <a:spcBef>
                <a:spcPts val="1000"/>
              </a:spcBef>
            </a:pPr>
            <a:r>
              <a:rPr lang="cs-CZ" dirty="0" smtClean="0"/>
              <a:t>Název sestavy -&gt; Náhled / Změna sestavy -&gt; Dokončit.</a:t>
            </a:r>
          </a:p>
          <a:p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8037" y="2043268"/>
            <a:ext cx="5495925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8693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Vytváření sestav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1"/>
            <a:r>
              <a:rPr lang="cs-CZ" sz="2000" dirty="0" smtClean="0"/>
              <a:t>Vytvořená sestava pomocí průvodce:</a:t>
            </a:r>
          </a:p>
          <a:p>
            <a:pPr lvl="1"/>
            <a:endParaRPr lang="cs-CZ" sz="2000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7425" y="2249073"/>
            <a:ext cx="7677150" cy="2914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87562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Vytváření sestav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b="1" dirty="0"/>
              <a:t>Návrh sestavy; prázdná sestava</a:t>
            </a:r>
          </a:p>
          <a:p>
            <a:pPr lvl="1"/>
            <a:r>
              <a:rPr lang="cs-CZ" sz="2000" dirty="0" smtClean="0"/>
              <a:t>Návrh </a:t>
            </a:r>
            <a:r>
              <a:rPr lang="cs-CZ" sz="2000" dirty="0"/>
              <a:t>sestavy je zobrazen v návrhovém zobrazení, prázdná databáze je v zobrazení rozložení. </a:t>
            </a:r>
            <a:endParaRPr lang="cs-CZ" sz="2000" dirty="0" smtClean="0"/>
          </a:p>
          <a:p>
            <a:pPr lvl="1"/>
            <a:r>
              <a:rPr lang="cs-CZ" sz="2000" dirty="0" smtClean="0"/>
              <a:t>K</a:t>
            </a:r>
            <a:r>
              <a:rPr lang="cs-CZ" sz="2000" dirty="0"/>
              <a:t> dispozici veškeré ovládací prvky jako u formulářů. Navíc můžeme do záhlaví nebo zápatí vložit ovládací prvek s názvem Čísla stránek. </a:t>
            </a:r>
            <a:endParaRPr lang="cs-CZ" sz="2000" dirty="0" smtClean="0"/>
          </a:p>
          <a:p>
            <a:pPr lvl="1"/>
            <a:endParaRPr lang="cs-CZ" sz="2000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2337" y="3250696"/>
            <a:ext cx="5267325" cy="95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59938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Tisk sestav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dirty="0"/>
              <a:t>Před úplným vytištěním sestavy je vhodné upravit vzhled stránky. </a:t>
            </a:r>
            <a:endParaRPr lang="cs-CZ" dirty="0" smtClean="0"/>
          </a:p>
          <a:p>
            <a:r>
              <a:rPr lang="cs-CZ" dirty="0" smtClean="0"/>
              <a:t>Sestava v návrhovém zobrazení -&gt; Nástroje návrhu sestavy -&gt; Vzhled stránky.</a:t>
            </a:r>
          </a:p>
          <a:p>
            <a:endParaRPr lang="cs-CZ" sz="200" dirty="0" smtClean="0"/>
          </a:p>
          <a:p>
            <a:r>
              <a:rPr lang="cs-CZ" dirty="0" smtClean="0"/>
              <a:t>Vzhled stránky obsahuje dvě </a:t>
            </a:r>
            <a:r>
              <a:rPr lang="cs-CZ" dirty="0"/>
              <a:t>části: </a:t>
            </a:r>
            <a:endParaRPr lang="cs-CZ" dirty="0" smtClean="0"/>
          </a:p>
          <a:p>
            <a:pPr lvl="1"/>
            <a:r>
              <a:rPr lang="cs-CZ" dirty="0" smtClean="0"/>
              <a:t>Velikost </a:t>
            </a:r>
            <a:r>
              <a:rPr lang="cs-CZ" dirty="0" smtClean="0"/>
              <a:t>stránky,</a:t>
            </a:r>
            <a:endParaRPr lang="cs-CZ" dirty="0" smtClean="0"/>
          </a:p>
          <a:p>
            <a:pPr lvl="1"/>
            <a:r>
              <a:rPr lang="cs-CZ" dirty="0" smtClean="0"/>
              <a:t>Rozložení </a:t>
            </a:r>
            <a:r>
              <a:rPr lang="cs-CZ" dirty="0"/>
              <a:t>stránky. </a:t>
            </a:r>
          </a:p>
          <a:p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0537" y="2534088"/>
            <a:ext cx="3590925" cy="495300"/>
          </a:xfrm>
          <a:prstGeom prst="rect">
            <a:avLst/>
          </a:prstGeom>
        </p:spPr>
      </p:pic>
      <p:pic>
        <p:nvPicPr>
          <p:cNvPr id="5" name="Obrázek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0037" y="4377840"/>
            <a:ext cx="3971925" cy="87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3873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Tisk sestavy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Velikost stránky:</a:t>
            </a:r>
          </a:p>
          <a:p>
            <a:pPr lvl="1"/>
            <a:r>
              <a:rPr lang="cs-CZ" dirty="0" smtClean="0"/>
              <a:t>Velikost: </a:t>
            </a:r>
            <a:r>
              <a:rPr lang="cs-CZ" dirty="0"/>
              <a:t>výběr nadefinovaných formátů papíru. </a:t>
            </a:r>
            <a:endParaRPr lang="cs-CZ" dirty="0" smtClean="0"/>
          </a:p>
          <a:p>
            <a:pPr lvl="1"/>
            <a:r>
              <a:rPr lang="cs-CZ" dirty="0" smtClean="0"/>
              <a:t>Okraje: lze </a:t>
            </a:r>
            <a:r>
              <a:rPr lang="cs-CZ" dirty="0"/>
              <a:t>vybrat jednu ze 3 možností: </a:t>
            </a:r>
            <a:endParaRPr lang="cs-CZ" dirty="0" smtClean="0"/>
          </a:p>
          <a:p>
            <a:pPr lvl="2"/>
            <a:r>
              <a:rPr lang="cs-CZ" dirty="0" smtClean="0"/>
              <a:t>Normální,</a:t>
            </a:r>
            <a:endParaRPr lang="cs-CZ" dirty="0" smtClean="0"/>
          </a:p>
          <a:p>
            <a:pPr lvl="2"/>
            <a:r>
              <a:rPr lang="cs-CZ" dirty="0" smtClean="0"/>
              <a:t>Široké,</a:t>
            </a:r>
            <a:endParaRPr lang="cs-CZ" dirty="0" smtClean="0"/>
          </a:p>
          <a:p>
            <a:pPr lvl="2"/>
            <a:r>
              <a:rPr lang="cs-CZ" dirty="0" smtClean="0"/>
              <a:t>Úzké. </a:t>
            </a:r>
            <a:endParaRPr lang="cs-CZ" dirty="0" smtClean="0"/>
          </a:p>
          <a:p>
            <a:pPr lvl="1"/>
            <a:r>
              <a:rPr lang="cs-CZ" dirty="0" smtClean="0"/>
              <a:t>Dále </a:t>
            </a:r>
            <a:r>
              <a:rPr lang="cs-CZ" dirty="0"/>
              <a:t>se zde nachází dvě zaškrtávací tlačítka: </a:t>
            </a:r>
            <a:endParaRPr lang="cs-CZ" dirty="0" smtClean="0"/>
          </a:p>
          <a:p>
            <a:pPr lvl="2"/>
            <a:r>
              <a:rPr lang="cs-CZ" dirty="0" smtClean="0"/>
              <a:t>Zobrazit </a:t>
            </a:r>
            <a:r>
              <a:rPr lang="cs-CZ" dirty="0" smtClean="0"/>
              <a:t>okraje,</a:t>
            </a:r>
            <a:endParaRPr lang="cs-CZ" dirty="0"/>
          </a:p>
          <a:p>
            <a:pPr lvl="2"/>
            <a:r>
              <a:rPr lang="cs-CZ" dirty="0" smtClean="0"/>
              <a:t>Tisknout </a:t>
            </a:r>
            <a:r>
              <a:rPr lang="cs-CZ" dirty="0"/>
              <a:t>jenom data. </a:t>
            </a:r>
            <a:endParaRPr lang="cs-CZ" dirty="0" smtClean="0"/>
          </a:p>
          <a:p>
            <a:pPr lvl="2"/>
            <a:endParaRPr lang="cs-CZ" dirty="0"/>
          </a:p>
          <a:p>
            <a:pPr lvl="2"/>
            <a:endParaRPr lang="cs-CZ" dirty="0"/>
          </a:p>
          <a:p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6337" y="4870992"/>
            <a:ext cx="2219325" cy="87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02120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Tisk sestavy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sz="2500" dirty="0" smtClean="0"/>
              <a:t>Rozložení stránky:</a:t>
            </a:r>
          </a:p>
          <a:p>
            <a:pPr lvl="1"/>
            <a:r>
              <a:rPr lang="cs-CZ" sz="2100" dirty="0" smtClean="0"/>
              <a:t>Výběr orientace: </a:t>
            </a:r>
          </a:p>
          <a:p>
            <a:pPr lvl="2"/>
            <a:r>
              <a:rPr lang="cs-CZ" sz="1800" dirty="0" smtClean="0"/>
              <a:t>Výška,</a:t>
            </a:r>
            <a:endParaRPr lang="cs-CZ" sz="1800" dirty="0" smtClean="0"/>
          </a:p>
          <a:p>
            <a:pPr lvl="2"/>
            <a:r>
              <a:rPr lang="cs-CZ" sz="1800" dirty="0" smtClean="0"/>
              <a:t>Šířka.</a:t>
            </a:r>
            <a:endParaRPr lang="cs-CZ" sz="1800" dirty="0" smtClean="0"/>
          </a:p>
          <a:p>
            <a:pPr lvl="1"/>
            <a:r>
              <a:rPr lang="cs-CZ" sz="2100" dirty="0" smtClean="0"/>
              <a:t>Sloupce a Vzhled stránky: je otevřeno dialogové okno, kde můžeme nadefinovat veškeré údaje potřebné k tisku. </a:t>
            </a:r>
          </a:p>
          <a:p>
            <a:endParaRPr lang="cs-CZ" dirty="0"/>
          </a:p>
          <a:p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9700" y="1597599"/>
            <a:ext cx="1752600" cy="847725"/>
          </a:xfrm>
          <a:prstGeom prst="rect">
            <a:avLst/>
          </a:prstGeom>
        </p:spPr>
      </p:pic>
      <p:pic>
        <p:nvPicPr>
          <p:cNvPr id="7" name="Obrázek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0946" y="3524016"/>
            <a:ext cx="2413108" cy="2583948"/>
          </a:xfrm>
          <a:prstGeom prst="rect">
            <a:avLst/>
          </a:prstGeom>
        </p:spPr>
      </p:pic>
      <p:pic>
        <p:nvPicPr>
          <p:cNvPr id="8" name="Obrázek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0082" y="3524016"/>
            <a:ext cx="2454028" cy="2583948"/>
          </a:xfrm>
          <a:prstGeom prst="rect">
            <a:avLst/>
          </a:prstGeom>
        </p:spPr>
      </p:pic>
      <p:pic>
        <p:nvPicPr>
          <p:cNvPr id="9" name="Obrázek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0648" y="3524016"/>
            <a:ext cx="2412636" cy="25839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0338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Tisk sestavy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Po veškerých úpravách můžeme sestavu odeslat do tisku. </a:t>
            </a:r>
            <a:endParaRPr lang="cs-CZ" dirty="0" smtClean="0"/>
          </a:p>
          <a:p>
            <a:pPr lvl="1"/>
            <a:r>
              <a:rPr lang="cs-CZ" dirty="0" smtClean="0"/>
              <a:t>Záložku </a:t>
            </a:r>
            <a:r>
              <a:rPr lang="cs-CZ" dirty="0"/>
              <a:t>Soubor -&gt; </a:t>
            </a:r>
            <a:r>
              <a:rPr lang="cs-CZ" dirty="0" smtClean="0"/>
              <a:t>Vytisknout.</a:t>
            </a:r>
            <a:endParaRPr lang="cs-CZ" dirty="0" smtClean="0"/>
          </a:p>
          <a:p>
            <a:pPr lvl="2"/>
            <a:r>
              <a:rPr lang="cs-CZ" dirty="0" smtClean="0"/>
              <a:t>Rychlý tisk: </a:t>
            </a:r>
            <a:r>
              <a:rPr lang="cs-CZ" dirty="0"/>
              <a:t>sestava je odeslána na tiskárnu a </a:t>
            </a:r>
            <a:r>
              <a:rPr lang="cs-CZ" dirty="0" smtClean="0"/>
              <a:t>vytištěna.</a:t>
            </a:r>
            <a:endParaRPr lang="cs-CZ" dirty="0" smtClean="0"/>
          </a:p>
          <a:p>
            <a:pPr lvl="2"/>
            <a:r>
              <a:rPr lang="cs-CZ" dirty="0" smtClean="0"/>
              <a:t>Tisk: </a:t>
            </a:r>
            <a:r>
              <a:rPr lang="cs-CZ" dirty="0"/>
              <a:t>můžeme zadat ještě např. počet kopií, změnit tiskárnu, změnit rozsah tisku</a:t>
            </a:r>
            <a:r>
              <a:rPr lang="cs-CZ" dirty="0" smtClean="0"/>
              <a:t>.</a:t>
            </a:r>
          </a:p>
          <a:p>
            <a:pPr lvl="2"/>
            <a:endParaRPr lang="cs-CZ" dirty="0"/>
          </a:p>
          <a:p>
            <a:pPr lvl="2"/>
            <a:endParaRPr lang="cs-CZ" dirty="0" smtClean="0"/>
          </a:p>
          <a:p>
            <a:pPr lvl="2"/>
            <a:endParaRPr lang="cs-CZ" dirty="0"/>
          </a:p>
          <a:p>
            <a:pPr lvl="2"/>
            <a:endParaRPr lang="cs-CZ" dirty="0" smtClean="0"/>
          </a:p>
          <a:p>
            <a:pPr lvl="2"/>
            <a:endParaRPr lang="cs-CZ" dirty="0"/>
          </a:p>
          <a:p>
            <a:pPr lvl="2"/>
            <a:endParaRPr lang="cs-CZ" dirty="0" smtClean="0"/>
          </a:p>
          <a:p>
            <a:pPr lvl="2"/>
            <a:endParaRPr lang="cs-CZ" dirty="0"/>
          </a:p>
          <a:p>
            <a:pPr lvl="2"/>
            <a:endParaRPr lang="cs-CZ" dirty="0" smtClean="0"/>
          </a:p>
          <a:p>
            <a:pPr lvl="2"/>
            <a:r>
              <a:rPr lang="cs-CZ" dirty="0"/>
              <a:t>Náhled: vytvoří náhled sestavy -&gt; z pásu karet můžeme dát tisk. </a:t>
            </a:r>
          </a:p>
          <a:p>
            <a:pPr marL="914400" lvl="2" indent="0">
              <a:buNone/>
            </a:pPr>
            <a:endParaRPr lang="cs-CZ" dirty="0" smtClean="0"/>
          </a:p>
          <a:p>
            <a:pPr lvl="2"/>
            <a:endParaRPr lang="cs-CZ" dirty="0" smtClean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6922" y="3031965"/>
            <a:ext cx="4178156" cy="2705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1811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cs-CZ" dirty="0" smtClean="0"/>
              <a:t>Děkuji </a:t>
            </a:r>
            <a:r>
              <a:rPr lang="cs-CZ" smtClean="0"/>
              <a:t>za pozornost.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13398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Sestavy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sz="2200" dirty="0" smtClean="0"/>
              <a:t>Objekty </a:t>
            </a:r>
            <a:r>
              <a:rPr lang="cs-CZ" sz="2200" dirty="0"/>
              <a:t>databáze, pomocí kterých lze jednoduše vytisknout data. </a:t>
            </a:r>
            <a:endParaRPr lang="cs-CZ" sz="2200" dirty="0" smtClean="0"/>
          </a:p>
          <a:p>
            <a:r>
              <a:rPr lang="cs-CZ" sz="2200" dirty="0" smtClean="0"/>
              <a:t>Sestavy </a:t>
            </a:r>
            <a:r>
              <a:rPr lang="cs-CZ" sz="2200" dirty="0"/>
              <a:t>jsou složeny z 5 částí</a:t>
            </a:r>
            <a:r>
              <a:rPr lang="cs-CZ" sz="2200" dirty="0" smtClean="0"/>
              <a:t>:</a:t>
            </a:r>
          </a:p>
          <a:p>
            <a:pPr lvl="1"/>
            <a:r>
              <a:rPr lang="cs-CZ" sz="1600" b="1" dirty="0" smtClean="0"/>
              <a:t>Záhlaví sestavy</a:t>
            </a:r>
            <a:r>
              <a:rPr lang="cs-CZ" sz="1600" dirty="0" smtClean="0"/>
              <a:t>: </a:t>
            </a:r>
            <a:r>
              <a:rPr lang="cs-CZ" sz="1600" dirty="0"/>
              <a:t>je zobrazeno pouze na první stránce sestavy, proto je vhodné zde umístit např. logo firmy nebo název sestavy. </a:t>
            </a:r>
            <a:endParaRPr lang="cs-CZ" sz="1600" dirty="0" smtClean="0"/>
          </a:p>
          <a:p>
            <a:pPr lvl="1"/>
            <a:r>
              <a:rPr lang="cs-CZ" sz="1600" b="1" dirty="0" smtClean="0"/>
              <a:t>Záhlaví stránky</a:t>
            </a:r>
            <a:r>
              <a:rPr lang="cs-CZ" sz="1600" dirty="0" smtClean="0"/>
              <a:t>: </a:t>
            </a:r>
            <a:r>
              <a:rPr lang="cs-CZ" sz="1600" dirty="0"/>
              <a:t>je umístěno na každé stránce sestavy, které se nejčastěji používá pro umístnění názvu sloupců. </a:t>
            </a:r>
            <a:endParaRPr lang="cs-CZ" sz="1600" dirty="0" smtClean="0"/>
          </a:p>
          <a:p>
            <a:pPr lvl="1"/>
            <a:r>
              <a:rPr lang="cs-CZ" sz="1600" b="1" dirty="0" smtClean="0"/>
              <a:t>Část tělo: </a:t>
            </a:r>
            <a:r>
              <a:rPr lang="cs-CZ" sz="1600" dirty="0"/>
              <a:t>slouží k zobrazování konkrétních dat podle zvolených polí. </a:t>
            </a:r>
            <a:endParaRPr lang="cs-CZ" sz="1600" dirty="0" smtClean="0"/>
          </a:p>
          <a:p>
            <a:pPr lvl="1"/>
            <a:r>
              <a:rPr lang="cs-CZ" sz="1600" b="1" dirty="0" smtClean="0"/>
              <a:t>Zápatí stránky</a:t>
            </a:r>
            <a:r>
              <a:rPr lang="cs-CZ" sz="1600" dirty="0" smtClean="0"/>
              <a:t>: </a:t>
            </a:r>
            <a:r>
              <a:rPr lang="cs-CZ" sz="1600" dirty="0"/>
              <a:t>se nachází ve spodní části sestavy. Tato část je zobrazena na každé stránce, proto je vhodné zde umístit datum vytvoření sestavy a počet stránek sestavy. </a:t>
            </a:r>
            <a:endParaRPr lang="cs-CZ" sz="1600" dirty="0" smtClean="0"/>
          </a:p>
          <a:p>
            <a:pPr lvl="1"/>
            <a:r>
              <a:rPr lang="cs-CZ" sz="1600" b="1" dirty="0" smtClean="0"/>
              <a:t>Zápatí sestavy</a:t>
            </a:r>
            <a:r>
              <a:rPr lang="cs-CZ" sz="1600" dirty="0" smtClean="0"/>
              <a:t>: </a:t>
            </a:r>
            <a:r>
              <a:rPr lang="cs-CZ" sz="1600" dirty="0"/>
              <a:t>je zobrazeno pouze na poslední stránce např. vložení políčka pro podpis. </a:t>
            </a:r>
            <a:endParaRPr lang="cs-CZ" sz="1600" dirty="0" smtClean="0"/>
          </a:p>
          <a:p>
            <a:pPr marL="457200" lvl="1" indent="0">
              <a:buNone/>
            </a:pPr>
            <a:endParaRPr lang="cs-CZ" sz="1800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3097" y="4133652"/>
            <a:ext cx="2965806" cy="2124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01207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Zobrazení sestav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4 typy zobrazení:</a:t>
            </a:r>
          </a:p>
          <a:p>
            <a:pPr lvl="1"/>
            <a:r>
              <a:rPr lang="cs-CZ" b="1" dirty="0" smtClean="0"/>
              <a:t>Zobrazení sestavy: </a:t>
            </a:r>
            <a:r>
              <a:rPr lang="cs-CZ" dirty="0"/>
              <a:t>umožňuje uživateli vidět výslednou sestavu. Sestava zde není rozdělena na tiskové stránky</a:t>
            </a:r>
            <a:r>
              <a:rPr lang="cs-CZ" dirty="0" smtClean="0"/>
              <a:t>.</a:t>
            </a:r>
          </a:p>
          <a:p>
            <a:pPr lvl="1"/>
            <a:r>
              <a:rPr lang="cs-CZ" b="1" dirty="0" smtClean="0"/>
              <a:t>Zobrazení Náhled</a:t>
            </a:r>
            <a:r>
              <a:rPr lang="cs-CZ" dirty="0" smtClean="0"/>
              <a:t>: </a:t>
            </a:r>
            <a:r>
              <a:rPr lang="cs-CZ" dirty="0"/>
              <a:t>umožňuje zobrazit sestavu způsobem, jakým bude vytištěna. Je to tedy klasický náhled před tiskem. </a:t>
            </a:r>
            <a:endParaRPr lang="cs-CZ" dirty="0" smtClean="0"/>
          </a:p>
          <a:p>
            <a:pPr lvl="1"/>
            <a:r>
              <a:rPr lang="cs-CZ" b="1" dirty="0" smtClean="0"/>
              <a:t>Zobrazení rozložení</a:t>
            </a:r>
            <a:r>
              <a:rPr lang="cs-CZ" dirty="0" smtClean="0"/>
              <a:t>: </a:t>
            </a:r>
            <a:r>
              <a:rPr lang="cs-CZ" dirty="0"/>
              <a:t>vidíme výslednou podobu sestavy s možností provádění některých úprav. </a:t>
            </a:r>
            <a:endParaRPr lang="cs-CZ" dirty="0" smtClean="0"/>
          </a:p>
          <a:p>
            <a:pPr lvl="1"/>
            <a:r>
              <a:rPr lang="cs-CZ" b="1" dirty="0" smtClean="0"/>
              <a:t>Návrhové zobrazení</a:t>
            </a:r>
            <a:r>
              <a:rPr lang="cs-CZ" dirty="0" smtClean="0"/>
              <a:t>: provádění veškerých úprav </a:t>
            </a:r>
            <a:r>
              <a:rPr lang="cs-CZ" dirty="0"/>
              <a:t>sestavy. </a:t>
            </a:r>
          </a:p>
        </p:txBody>
      </p:sp>
    </p:spTree>
    <p:extLst>
      <p:ext uri="{BB962C8B-B14F-4D97-AF65-F5344CB8AC3E}">
        <p14:creationId xmlns:p14="http://schemas.microsoft.com/office/powerpoint/2010/main" val="2217694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Vytváření sestav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cs-CZ" b="1" dirty="0" smtClean="0"/>
              <a:t>Sestava</a:t>
            </a:r>
          </a:p>
          <a:p>
            <a:pPr lvl="1"/>
            <a:r>
              <a:rPr lang="cs-CZ" sz="2000" dirty="0" smtClean="0"/>
              <a:t>Vytváření sestavy z konkrétní tabulky / dotazu.</a:t>
            </a:r>
          </a:p>
          <a:p>
            <a:pPr lvl="1"/>
            <a:r>
              <a:rPr lang="cs-CZ" sz="2000" dirty="0" smtClean="0"/>
              <a:t>Označíme tabulku / dotaz -&gt;Záložka Vytvoření -&gt; Sestavy -&gt; Sestava.</a:t>
            </a:r>
          </a:p>
          <a:p>
            <a:pPr lvl="1"/>
            <a:endParaRPr lang="cs-CZ" dirty="0" smtClean="0"/>
          </a:p>
          <a:p>
            <a:endParaRPr lang="cs-CZ" dirty="0"/>
          </a:p>
          <a:p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5912" y="2955096"/>
            <a:ext cx="9020175" cy="2057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2070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Vytváření sestav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cs-CZ" b="1" dirty="0" smtClean="0"/>
              <a:t>Štítky</a:t>
            </a:r>
          </a:p>
          <a:p>
            <a:pPr lvl="1"/>
            <a:r>
              <a:rPr lang="cs-CZ" sz="2000" dirty="0" smtClean="0"/>
              <a:t>Označíme tabulku / dotaz -&gt; Záložka Vytvoření -&gt; Sestavy -&gt; Štítky.</a:t>
            </a:r>
          </a:p>
          <a:p>
            <a:pPr lvl="1"/>
            <a:endParaRPr lang="cs-CZ" sz="1600" dirty="0"/>
          </a:p>
          <a:p>
            <a:pPr lvl="1"/>
            <a:endParaRPr lang="cs-CZ" sz="1600" dirty="0" smtClean="0"/>
          </a:p>
          <a:p>
            <a:pPr lvl="1"/>
            <a:endParaRPr lang="cs-CZ" sz="1600" dirty="0" smtClean="0"/>
          </a:p>
          <a:p>
            <a:pPr lvl="1"/>
            <a:endParaRPr lang="cs-CZ" sz="1600" dirty="0" smtClean="0"/>
          </a:p>
          <a:p>
            <a:pPr lvl="1"/>
            <a:endParaRPr lang="cs-CZ" sz="2000" dirty="0" smtClean="0"/>
          </a:p>
          <a:p>
            <a:pPr lvl="1"/>
            <a:endParaRPr lang="cs-CZ" sz="2000" dirty="0" smtClean="0"/>
          </a:p>
          <a:p>
            <a:pPr lvl="1"/>
            <a:endParaRPr lang="cs-CZ" dirty="0"/>
          </a:p>
          <a:p>
            <a:pPr lvl="1"/>
            <a:endParaRPr lang="cs-CZ" dirty="0"/>
          </a:p>
          <a:p>
            <a:endParaRPr lang="cs-CZ" dirty="0"/>
          </a:p>
        </p:txBody>
      </p:sp>
      <p:pic>
        <p:nvPicPr>
          <p:cNvPr id="6" name="Obrázek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5437" y="2405062"/>
            <a:ext cx="9001125" cy="2047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006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Vytváření sestav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685800" lvl="2">
              <a:spcBef>
                <a:spcPts val="1000"/>
              </a:spcBef>
            </a:pPr>
            <a:r>
              <a:rPr lang="cs-CZ" dirty="0"/>
              <a:t>Otevřen průvodce štítky -&gt; Výběr rozměrů štítku -&gt; Měrnou soustavu -&gt; Druh štítku -&gt; Další.</a:t>
            </a:r>
          </a:p>
          <a:p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0387" y="1995162"/>
            <a:ext cx="5991225" cy="3381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7775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Vytváření sestav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685800" lvl="2">
              <a:spcBef>
                <a:spcPts val="1000"/>
              </a:spcBef>
            </a:pPr>
            <a:r>
              <a:rPr lang="cs-CZ" dirty="0" smtClean="0"/>
              <a:t>Nastavení vzhledu textu -&gt; Další.</a:t>
            </a:r>
          </a:p>
          <a:p>
            <a:pPr marL="685800" lvl="2">
              <a:spcBef>
                <a:spcPts val="1000"/>
              </a:spcBef>
            </a:pPr>
            <a:endParaRPr lang="cs-CZ" dirty="0" smtClean="0"/>
          </a:p>
          <a:p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5150" y="1962842"/>
            <a:ext cx="5981700" cy="3343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473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Vytváření sestav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685800" lvl="2">
              <a:spcBef>
                <a:spcPts val="1000"/>
              </a:spcBef>
            </a:pPr>
            <a:r>
              <a:rPr lang="cs-CZ" dirty="0"/>
              <a:t>Výběr polí, která chceme zobrazit na štítku -&gt; Další. </a:t>
            </a:r>
          </a:p>
          <a:p>
            <a:pPr marL="685800" lvl="2">
              <a:spcBef>
                <a:spcPts val="1000"/>
              </a:spcBef>
            </a:pPr>
            <a:endParaRPr lang="cs-CZ" dirty="0"/>
          </a:p>
          <a:p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5150" y="2081368"/>
            <a:ext cx="5981700" cy="335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43218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sablona">
  <a:themeElements>
    <a:clrScheme name="Motiv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D9A78"/>
      </a:accent1>
      <a:accent2>
        <a:srgbClr val="8BC145"/>
      </a:accent2>
      <a:accent3>
        <a:srgbClr val="36AFCE"/>
      </a:accent3>
      <a:accent4>
        <a:srgbClr val="1D6FA9"/>
      </a:accent4>
      <a:accent5>
        <a:srgbClr val="B74919"/>
      </a:accent5>
      <a:accent6>
        <a:srgbClr val="F19D19"/>
      </a:accent6>
      <a:hlink>
        <a:srgbClr val="0563C1"/>
      </a:hlink>
      <a:folHlink>
        <a:srgbClr val="954F72"/>
      </a:folHlink>
    </a:clrScheme>
    <a:fontScheme name="Arial Black-Arial">
      <a:majorFont>
        <a:latin typeface="Arial Black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nova_sablona2" id="{79CBB75E-4C11-4548-8687-E8ABA7DC151C}" vid="{D15B5427-84EE-48BE-A86D-2DB196CDC63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sablona</Template>
  <TotalTime>85</TotalTime>
  <Words>462</Words>
  <Application>Microsoft Office PowerPoint</Application>
  <PresentationFormat>Vlastní</PresentationFormat>
  <Paragraphs>123</Paragraphs>
  <Slides>27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27</vt:i4>
      </vt:variant>
    </vt:vector>
  </HeadingPairs>
  <TitlesOfParts>
    <vt:vector size="28" baseType="lpstr">
      <vt:lpstr>sablona</vt:lpstr>
      <vt:lpstr>Databázové systémy I.</vt:lpstr>
      <vt:lpstr>Obsah:</vt:lpstr>
      <vt:lpstr>Sestavy</vt:lpstr>
      <vt:lpstr>Zobrazení sestav</vt:lpstr>
      <vt:lpstr>Vytváření sestav</vt:lpstr>
      <vt:lpstr>Vytváření sestav</vt:lpstr>
      <vt:lpstr>Vytváření sestav</vt:lpstr>
      <vt:lpstr>Vytváření sestav</vt:lpstr>
      <vt:lpstr>Vytváření sestav</vt:lpstr>
      <vt:lpstr>Vytváření sestav</vt:lpstr>
      <vt:lpstr>Vytváření sestav</vt:lpstr>
      <vt:lpstr>Vytváření sestav</vt:lpstr>
      <vt:lpstr>Vytváření sestav</vt:lpstr>
      <vt:lpstr>Vytváření sestav</vt:lpstr>
      <vt:lpstr>Vytváření sestav</vt:lpstr>
      <vt:lpstr>Vytváření sestav</vt:lpstr>
      <vt:lpstr>Vytváření sestav </vt:lpstr>
      <vt:lpstr>Vytváření sestav</vt:lpstr>
      <vt:lpstr>Vytváření sestav</vt:lpstr>
      <vt:lpstr>Vytváření sestav</vt:lpstr>
      <vt:lpstr>Vytváření sestav</vt:lpstr>
      <vt:lpstr>Vytváření sestav</vt:lpstr>
      <vt:lpstr>Tisk sestav</vt:lpstr>
      <vt:lpstr>Tisk sestavy</vt:lpstr>
      <vt:lpstr>Tisk sestavy</vt:lpstr>
      <vt:lpstr>Tisk sestavy</vt:lpstr>
      <vt:lpstr>Děkuji za pozornost.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Lucie Habartová</dc:creator>
  <cp:lastModifiedBy>Lucie Habartová</cp:lastModifiedBy>
  <cp:revision>26</cp:revision>
  <dcterms:created xsi:type="dcterms:W3CDTF">2014-04-03T14:51:59Z</dcterms:created>
  <dcterms:modified xsi:type="dcterms:W3CDTF">2014-04-14T09:09:40Z</dcterms:modified>
</cp:coreProperties>
</file>