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59" r:id="rId8"/>
    <p:sldId id="267" r:id="rId9"/>
    <p:sldId id="265" r:id="rId10"/>
    <p:sldId id="260" r:id="rId11"/>
    <p:sldId id="266" r:id="rId12"/>
    <p:sldId id="261" r:id="rId1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2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Přednáška 11: Tvorba souhrnů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Souhrny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Souhrny v sestavách</a:t>
            </a:r>
            <a:endParaRPr lang="cs-CZ" dirty="0" smtClean="0"/>
          </a:p>
          <a:p>
            <a:pPr lvl="1"/>
            <a:r>
              <a:rPr lang="cs-CZ" dirty="0" smtClean="0"/>
              <a:t>Otevřeme sestavu v zobrazení rozložení -&gt; Nástroje návrhu sestavy -&gt; Návrh -&gt; Označíme sloupec, na kterém chceme souhrn vykonat -&gt; Skupiny a souhrny -&gt; </a:t>
            </a:r>
            <a:r>
              <a:rPr lang="cs-CZ" dirty="0" smtClean="0"/>
              <a:t>Souhrny.</a:t>
            </a:r>
            <a:endParaRPr lang="cs-CZ" dirty="0" smtClean="0"/>
          </a:p>
          <a:p>
            <a:pPr lvl="1"/>
            <a:endParaRPr lang="cs-CZ" sz="1700" dirty="0" smtClean="0"/>
          </a:p>
          <a:p>
            <a:pPr lvl="1"/>
            <a:endParaRPr lang="cs-CZ" sz="1700" dirty="0" smtClean="0"/>
          </a:p>
          <a:p>
            <a:pPr lvl="1"/>
            <a:r>
              <a:rPr lang="cs-CZ" dirty="0" smtClean="0"/>
              <a:t>U textových polí:</a:t>
            </a:r>
          </a:p>
          <a:p>
            <a:pPr lvl="1"/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683" y="2667830"/>
            <a:ext cx="6294634" cy="864804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225" y="3821108"/>
            <a:ext cx="173355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51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Souhrny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U číselných polí:</a:t>
            </a:r>
          </a:p>
          <a:p>
            <a:pPr lvl="1"/>
            <a:endParaRPr lang="cs-CZ" sz="2100" dirty="0" smtClean="0"/>
          </a:p>
          <a:p>
            <a:pPr lvl="1"/>
            <a:endParaRPr lang="cs-CZ" sz="2100" dirty="0" smtClean="0"/>
          </a:p>
          <a:p>
            <a:pPr lvl="1"/>
            <a:endParaRPr lang="cs-CZ" sz="2100" dirty="0"/>
          </a:p>
          <a:p>
            <a:pPr lvl="1"/>
            <a:endParaRPr lang="cs-CZ" sz="2100" dirty="0" smtClean="0"/>
          </a:p>
          <a:p>
            <a:pPr lvl="1"/>
            <a:r>
              <a:rPr lang="cs-CZ" dirty="0" smtClean="0"/>
              <a:t>Vybereme </a:t>
            </a:r>
            <a:r>
              <a:rPr lang="cs-CZ" dirty="0"/>
              <a:t>jednu z možností souhrnu -&gt; Počet je přidán do zápatí sestavy. </a:t>
            </a:r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934" y="1702918"/>
            <a:ext cx="1404132" cy="1705584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683" y="3708950"/>
            <a:ext cx="1962634" cy="219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3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dirty="0" smtClean="0"/>
              <a:t>Děkuji </a:t>
            </a:r>
            <a:r>
              <a:rPr lang="cs-CZ" smtClean="0"/>
              <a:t>za pozornost.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031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Souhrny v tabulkách</a:t>
            </a:r>
          </a:p>
          <a:p>
            <a:r>
              <a:rPr lang="cs-CZ" dirty="0" smtClean="0"/>
              <a:t>Souhrny v dotazech</a:t>
            </a:r>
          </a:p>
          <a:p>
            <a:r>
              <a:rPr lang="cs-CZ" dirty="0" smtClean="0"/>
              <a:t>Souhrny v sestavách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8214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Souhrny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Souhrny slouží k rychlému přístupu k základním výpočtům záznamů v tabulce, dotazech a sestavách. </a:t>
            </a:r>
            <a:endParaRPr lang="cs-CZ" dirty="0" smtClean="0"/>
          </a:p>
          <a:p>
            <a:pPr marL="0" indent="0">
              <a:buNone/>
            </a:pPr>
            <a:r>
              <a:rPr lang="cs-CZ" b="1" dirty="0" smtClean="0"/>
              <a:t>Souhrny v tabulkách</a:t>
            </a:r>
          </a:p>
          <a:p>
            <a:pPr lvl="1"/>
            <a:r>
              <a:rPr lang="cs-CZ" dirty="0" smtClean="0"/>
              <a:t>Otevřeme tabulku -&gt; Záložka Domů -&gt; Záznamy -&gt; Souhrny.</a:t>
            </a:r>
          </a:p>
          <a:p>
            <a:pPr lvl="1"/>
            <a:endParaRPr lang="cs-CZ" sz="2100" dirty="0" smtClean="0"/>
          </a:p>
          <a:p>
            <a:pPr lvl="1"/>
            <a:endParaRPr lang="cs-CZ" sz="2100" dirty="0"/>
          </a:p>
          <a:p>
            <a:pPr lvl="1"/>
            <a:endParaRPr lang="cs-CZ" dirty="0" smtClean="0"/>
          </a:p>
          <a:p>
            <a:pPr lvl="1"/>
            <a:r>
              <a:rPr lang="cs-CZ" dirty="0" smtClean="0"/>
              <a:t>Po </a:t>
            </a:r>
            <a:r>
              <a:rPr lang="cs-CZ" dirty="0" smtClean="0"/>
              <a:t>kliknutí </a:t>
            </a:r>
            <a:r>
              <a:rPr lang="cs-CZ" dirty="0" smtClean="0"/>
              <a:t>je do tabulky přidán nový řádek, kde nastavíme chování souhrnu. 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054" y="3243183"/>
            <a:ext cx="6191892" cy="102917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199" y="4716092"/>
            <a:ext cx="5431602" cy="145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81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Souhrny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 smtClean="0"/>
              <a:t>Pokud se ve sloupci vyskytují textové hodnoty, můžeme zjistit pouze počet položek. 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466169"/>
            <a:ext cx="7200900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24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Souhrny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0" lvl="2">
              <a:spcBef>
                <a:spcPts val="1000"/>
              </a:spcBef>
            </a:pPr>
            <a:r>
              <a:rPr lang="cs-CZ" sz="2400" dirty="0"/>
              <a:t>Pokud jsou ve sloupci číselné hodnoty máme na výběr:</a:t>
            </a:r>
          </a:p>
          <a:p>
            <a:pPr marL="1143000" lvl="3">
              <a:spcBef>
                <a:spcPts val="1000"/>
              </a:spcBef>
            </a:pPr>
            <a:r>
              <a:rPr lang="cs-CZ" dirty="0" smtClean="0"/>
              <a:t>součet </a:t>
            </a:r>
            <a:r>
              <a:rPr lang="cs-CZ" dirty="0"/>
              <a:t>položek, </a:t>
            </a:r>
            <a:r>
              <a:rPr lang="cs-CZ" dirty="0" smtClean="0"/>
              <a:t>průměr</a:t>
            </a:r>
            <a:r>
              <a:rPr lang="cs-CZ" dirty="0"/>
              <a:t>, </a:t>
            </a:r>
            <a:r>
              <a:rPr lang="cs-CZ" dirty="0" smtClean="0"/>
              <a:t>počet </a:t>
            </a:r>
            <a:r>
              <a:rPr lang="cs-CZ" dirty="0"/>
              <a:t>položek, </a:t>
            </a:r>
            <a:endParaRPr lang="cs-CZ" dirty="0" smtClean="0"/>
          </a:p>
          <a:p>
            <a:pPr marL="1143000" lvl="3">
              <a:spcBef>
                <a:spcPts val="1000"/>
              </a:spcBef>
            </a:pPr>
            <a:r>
              <a:rPr lang="cs-CZ" dirty="0" smtClean="0"/>
              <a:t>maximum </a:t>
            </a:r>
            <a:r>
              <a:rPr lang="cs-CZ" dirty="0"/>
              <a:t>nebo minimum, </a:t>
            </a:r>
            <a:endParaRPr lang="cs-CZ" dirty="0" smtClean="0"/>
          </a:p>
          <a:p>
            <a:pPr marL="1143000" lvl="3">
              <a:spcBef>
                <a:spcPts val="1000"/>
              </a:spcBef>
            </a:pPr>
            <a:r>
              <a:rPr lang="cs-CZ" dirty="0" smtClean="0"/>
              <a:t>směrodatná </a:t>
            </a:r>
            <a:r>
              <a:rPr lang="cs-CZ" dirty="0"/>
              <a:t>odchylka a rozptyl</a:t>
            </a:r>
            <a:r>
              <a:rPr lang="cs-CZ" dirty="0" smtClean="0"/>
              <a:t>.</a:t>
            </a:r>
          </a:p>
          <a:p>
            <a:pPr marL="1143000" lvl="3">
              <a:spcBef>
                <a:spcPts val="1000"/>
              </a:spcBef>
            </a:pP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893" y="3112086"/>
            <a:ext cx="5904214" cy="279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03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Souhrny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Př. </a:t>
            </a:r>
            <a:r>
              <a:rPr lang="cs-CZ" dirty="0" smtClean="0"/>
              <a:t>Vypočítejte</a:t>
            </a:r>
            <a:r>
              <a:rPr lang="cs-CZ" dirty="0" smtClean="0"/>
              <a:t> </a:t>
            </a:r>
            <a:r>
              <a:rPr lang="cs-CZ" dirty="0" smtClean="0"/>
              <a:t>pomocí souhrnu celkovou částku zaplacenou za nákup knih.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312" y="2304781"/>
            <a:ext cx="719137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27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Souhrny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Souhrny v dotazech</a:t>
            </a:r>
          </a:p>
          <a:p>
            <a:pPr lvl="1"/>
            <a:r>
              <a:rPr lang="cs-CZ" sz="2200" dirty="0" smtClean="0"/>
              <a:t>Otevřeme dotaz v návrhovém zobrazení.</a:t>
            </a:r>
          </a:p>
          <a:p>
            <a:pPr marL="457200" lvl="1" indent="0">
              <a:buNone/>
            </a:pPr>
            <a:endParaRPr lang="cs-CZ" sz="1900" dirty="0" smtClean="0"/>
          </a:p>
          <a:p>
            <a:pPr marL="457200" lvl="1" indent="0">
              <a:buNone/>
            </a:pPr>
            <a:endParaRPr lang="cs-CZ" sz="1900" dirty="0" smtClean="0"/>
          </a:p>
          <a:p>
            <a:pPr marL="457200" lvl="1" indent="0">
              <a:buNone/>
            </a:pPr>
            <a:endParaRPr lang="cs-CZ" sz="1900" dirty="0" smtClean="0"/>
          </a:p>
          <a:p>
            <a:pPr lvl="1"/>
            <a:endParaRPr lang="cs-CZ" sz="2200" dirty="0" smtClean="0"/>
          </a:p>
          <a:p>
            <a:pPr lvl="1"/>
            <a:endParaRPr lang="cs-CZ" sz="2200" dirty="0" smtClean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137" y="2554565"/>
            <a:ext cx="92297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76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Souhrny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sz="2200" dirty="0"/>
              <a:t>Nástroje dotazů -&gt; Návrh -&gt;Zobrazit nebo skrýt -&gt; Souhrny.</a:t>
            </a:r>
          </a:p>
          <a:p>
            <a:pPr lvl="1"/>
            <a:endParaRPr lang="cs-CZ" sz="2200" dirty="0" smtClean="0"/>
          </a:p>
          <a:p>
            <a:pPr lvl="1"/>
            <a:endParaRPr lang="cs-CZ" sz="2200" dirty="0" smtClean="0"/>
          </a:p>
          <a:p>
            <a:pPr lvl="1"/>
            <a:endParaRPr lang="cs-CZ" sz="2200" dirty="0" smtClean="0"/>
          </a:p>
          <a:p>
            <a:pPr lvl="1"/>
            <a:endParaRPr lang="cs-CZ" sz="2200" dirty="0"/>
          </a:p>
          <a:p>
            <a:pPr lvl="1"/>
            <a:r>
              <a:rPr lang="cs-CZ" sz="2200" dirty="0" smtClean="0"/>
              <a:t>Do </a:t>
            </a:r>
            <a:r>
              <a:rPr lang="cs-CZ" sz="2200" dirty="0"/>
              <a:t>vlastností dotazu přibyla položka Souhrn.</a:t>
            </a:r>
          </a:p>
          <a:p>
            <a:pPr lvl="1"/>
            <a:endParaRPr lang="cs-CZ" sz="2200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762" y="3901434"/>
            <a:ext cx="9134475" cy="1171575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737" y="1912292"/>
            <a:ext cx="572452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8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Souhrny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/>
            <a:r>
              <a:rPr lang="cs-CZ" sz="2200" dirty="0"/>
              <a:t>V souhrnu lze vykonat 4 akce: seskupit, zadat výraz, nastavit na kde nebo přidat agregační funkci. </a:t>
            </a:r>
          </a:p>
          <a:p>
            <a:pPr lvl="2"/>
            <a:r>
              <a:rPr lang="cs-CZ" dirty="0"/>
              <a:t>Seskupit: seskupena všechna pole, která jsou stejná. </a:t>
            </a:r>
          </a:p>
          <a:p>
            <a:pPr lvl="2"/>
            <a:r>
              <a:rPr lang="cs-CZ" dirty="0"/>
              <a:t>Výraz: pro použití funkcí, které nejsou mezi základními agregačními funkcemi nebo pokud je potřebujeme kombinovat. </a:t>
            </a:r>
          </a:p>
          <a:p>
            <a:pPr lvl="2"/>
            <a:r>
              <a:rPr lang="cs-CZ" dirty="0"/>
              <a:t>Kde: pokud je pole v souhrnu nastaveno na Kde, není ve výsledku dotazu zobrazeno. Pole určuje pouze podmínku. </a:t>
            </a:r>
          </a:p>
          <a:p>
            <a:pPr lvl="2"/>
            <a:r>
              <a:rPr lang="cs-CZ" dirty="0"/>
              <a:t>Funkce: </a:t>
            </a:r>
            <a:endParaRPr lang="cs-CZ" dirty="0" smtClean="0"/>
          </a:p>
          <a:p>
            <a:pPr lvl="3"/>
            <a:r>
              <a:rPr lang="cs-CZ" dirty="0" smtClean="0"/>
              <a:t>Sum: sečtení hodnot.</a:t>
            </a:r>
          </a:p>
          <a:p>
            <a:pPr lvl="3"/>
            <a:r>
              <a:rPr lang="cs-CZ" dirty="0" err="1" smtClean="0"/>
              <a:t>Avg</a:t>
            </a:r>
            <a:r>
              <a:rPr lang="cs-CZ" dirty="0" smtClean="0"/>
              <a:t>: průměr hodnot. </a:t>
            </a:r>
          </a:p>
          <a:p>
            <a:pPr lvl="3"/>
            <a:r>
              <a:rPr lang="cs-CZ" dirty="0" smtClean="0"/>
              <a:t>Min, Max: vyhledání nejmenší / největší hodnoty v poli. </a:t>
            </a:r>
          </a:p>
          <a:p>
            <a:pPr lvl="3"/>
            <a:r>
              <a:rPr lang="cs-CZ" dirty="0" err="1" smtClean="0"/>
              <a:t>Count</a:t>
            </a:r>
            <a:r>
              <a:rPr lang="cs-CZ" dirty="0" smtClean="0"/>
              <a:t>: zjištění </a:t>
            </a:r>
            <a:r>
              <a:rPr lang="cs-CZ" dirty="0"/>
              <a:t>počtu neprázdných hodnot v </a:t>
            </a:r>
            <a:r>
              <a:rPr lang="cs-CZ" dirty="0" smtClean="0"/>
              <a:t>poli.</a:t>
            </a:r>
          </a:p>
          <a:p>
            <a:pPr lvl="3"/>
            <a:r>
              <a:rPr lang="cs-CZ" dirty="0" smtClean="0"/>
              <a:t>Směrodatná </a:t>
            </a:r>
            <a:r>
              <a:rPr lang="cs-CZ" dirty="0"/>
              <a:t>odchylka hodnot v </a:t>
            </a:r>
            <a:r>
              <a:rPr lang="cs-CZ" dirty="0" smtClean="0"/>
              <a:t>poli.</a:t>
            </a:r>
          </a:p>
          <a:p>
            <a:pPr lvl="3"/>
            <a:r>
              <a:rPr lang="cs-CZ" dirty="0" err="1" smtClean="0"/>
              <a:t>StDev</a:t>
            </a:r>
            <a:r>
              <a:rPr lang="cs-CZ" dirty="0" smtClean="0"/>
              <a:t> </a:t>
            </a:r>
          </a:p>
          <a:p>
            <a:pPr lvl="3"/>
            <a:r>
              <a:rPr lang="cs-CZ" dirty="0" smtClean="0"/>
              <a:t>Var: zjištění </a:t>
            </a:r>
            <a:r>
              <a:rPr lang="cs-CZ" dirty="0"/>
              <a:t>rozptylu </a:t>
            </a:r>
            <a:r>
              <a:rPr lang="cs-CZ" dirty="0" smtClean="0"/>
              <a:t>hodnot. </a:t>
            </a:r>
          </a:p>
          <a:p>
            <a:pPr lvl="3"/>
            <a:r>
              <a:rPr lang="cs-CZ" dirty="0" err="1" smtClean="0"/>
              <a:t>First</a:t>
            </a:r>
            <a:r>
              <a:rPr lang="cs-CZ" dirty="0" smtClean="0"/>
              <a:t>: </a:t>
            </a:r>
            <a:r>
              <a:rPr lang="cs-CZ" dirty="0"/>
              <a:t>určuje první hodnotu v poli podle pořadí. </a:t>
            </a:r>
            <a:endParaRPr lang="cs-CZ" dirty="0" smtClean="0"/>
          </a:p>
          <a:p>
            <a:pPr lvl="3"/>
            <a:r>
              <a:rPr lang="cs-CZ" dirty="0" smtClean="0"/>
              <a:t>Last: určuje poslední </a:t>
            </a:r>
            <a:r>
              <a:rPr lang="cs-CZ" dirty="0"/>
              <a:t>hodnotu v poli podle pořadí.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7634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67</TotalTime>
  <Words>221</Words>
  <Application>Microsoft Office PowerPoint</Application>
  <PresentationFormat>Vlastní</PresentationFormat>
  <Paragraphs>65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sablona</vt:lpstr>
      <vt:lpstr>Databázové systémy I.</vt:lpstr>
      <vt:lpstr>Obsah:</vt:lpstr>
      <vt:lpstr>Souhrny</vt:lpstr>
      <vt:lpstr>Souhrny</vt:lpstr>
      <vt:lpstr>Souhrny</vt:lpstr>
      <vt:lpstr>Souhrny</vt:lpstr>
      <vt:lpstr>Souhrny</vt:lpstr>
      <vt:lpstr>Souhrny</vt:lpstr>
      <vt:lpstr>Souhrny</vt:lpstr>
      <vt:lpstr>Souhrny</vt:lpstr>
      <vt:lpstr>Souhrny</vt:lpstr>
      <vt:lpstr>Děkuji za pozornost.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18</cp:revision>
  <dcterms:created xsi:type="dcterms:W3CDTF">2014-04-03T14:51:59Z</dcterms:created>
  <dcterms:modified xsi:type="dcterms:W3CDTF">2014-04-14T09:12:32Z</dcterms:modified>
</cp:coreProperties>
</file>