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80" r:id="rId18"/>
    <p:sldId id="277" r:id="rId19"/>
    <p:sldId id="278" r:id="rId20"/>
    <p:sldId id="279" r:id="rId21"/>
    <p:sldId id="259" r:id="rId22"/>
    <p:sldId id="260" r:id="rId23"/>
    <p:sldId id="261" r:id="rId24"/>
    <p:sldId id="262" r:id="rId25"/>
    <p:sldId id="263" r:id="rId26"/>
    <p:sldId id="281" r:id="rId2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2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13.4.2014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Databázové systémy I.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Přednáška 3: Úprava a propojování tabulek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řádků a sloupců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sz="2100" dirty="0" smtClean="0"/>
              <a:t>Klikneme pravým tlačítkem myši na sloupec, před který chceme nové pole vytvořit -&gt; Vložit </a:t>
            </a:r>
            <a:r>
              <a:rPr lang="cs-CZ" sz="2100" dirty="0" smtClean="0"/>
              <a:t>pole.</a:t>
            </a:r>
            <a:endParaRPr lang="cs-CZ" sz="2100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325" y="2228044"/>
            <a:ext cx="24193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35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řádků a sloupců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500" b="1" dirty="0" smtClean="0"/>
              <a:t>Odstranění řádku v Návrhovém zobrazení</a:t>
            </a:r>
          </a:p>
          <a:p>
            <a:pPr lvl="1"/>
            <a:r>
              <a:rPr lang="cs-CZ" sz="2100" dirty="0" smtClean="0"/>
              <a:t>Klikneme pravým tlačítkem myši na příslušný řádek -&gt; Odstranit </a:t>
            </a:r>
            <a:r>
              <a:rPr lang="cs-CZ" sz="2100" dirty="0" smtClean="0"/>
              <a:t>řádky.</a:t>
            </a:r>
            <a:endParaRPr lang="cs-CZ" sz="2100" dirty="0" smtClean="0"/>
          </a:p>
          <a:p>
            <a:pPr lvl="1"/>
            <a:r>
              <a:rPr lang="cs-CZ" sz="2100" dirty="0" smtClean="0"/>
              <a:t>Pás karet -&gt; Návrh tabulky -&gt; Nástroje -&gt; Odstranit </a:t>
            </a:r>
            <a:r>
              <a:rPr lang="cs-CZ" sz="2100" dirty="0" smtClean="0"/>
              <a:t>řádky.</a:t>
            </a:r>
            <a:endParaRPr lang="cs-CZ" sz="2100" dirty="0" smtClean="0"/>
          </a:p>
          <a:p>
            <a:pPr lvl="1"/>
            <a:r>
              <a:rPr lang="cs-CZ" sz="2100" dirty="0" smtClean="0"/>
              <a:t>Klávesa </a:t>
            </a:r>
            <a:r>
              <a:rPr lang="cs-CZ" sz="2100" dirty="0" err="1" smtClean="0"/>
              <a:t>Delete</a:t>
            </a:r>
            <a:r>
              <a:rPr lang="cs-CZ" sz="2100" dirty="0" smtClean="0"/>
              <a:t>.</a:t>
            </a:r>
            <a:endParaRPr lang="cs-CZ" sz="2100" dirty="0" smtClean="0"/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689" y="3343261"/>
            <a:ext cx="3524250" cy="20002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920" y="3181336"/>
            <a:ext cx="56388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1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řádků a sloupců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500" b="1" dirty="0" smtClean="0"/>
              <a:t>Odstranění pole v Zobrazení datový list</a:t>
            </a:r>
          </a:p>
          <a:p>
            <a:pPr lvl="1"/>
            <a:r>
              <a:rPr lang="cs-CZ" sz="2100" dirty="0" smtClean="0"/>
              <a:t>Klikneme pravým tlačítkem myši na sloupec, který chceme odstranit -&gt; Odstranit pole.</a:t>
            </a:r>
          </a:p>
          <a:p>
            <a:pPr lvl="1"/>
            <a:r>
              <a:rPr lang="cs-CZ" sz="2100" dirty="0" smtClean="0"/>
              <a:t>Označíme sloupec -&gt; Nástroje tabulky -&gt; Pole -&gt; Odstranit.</a:t>
            </a:r>
          </a:p>
          <a:p>
            <a:pPr lvl="1"/>
            <a:r>
              <a:rPr lang="cs-CZ" sz="2100" dirty="0" smtClean="0"/>
              <a:t>Klávesa </a:t>
            </a:r>
            <a:r>
              <a:rPr lang="cs-CZ" sz="2100" dirty="0" err="1" smtClean="0"/>
              <a:t>Delete</a:t>
            </a:r>
            <a:r>
              <a:rPr lang="cs-CZ" sz="2100" dirty="0" smtClean="0"/>
              <a:t>.</a:t>
            </a:r>
          </a:p>
          <a:p>
            <a:pPr marL="0" indent="0">
              <a:buNone/>
            </a:pPr>
            <a:endParaRPr lang="cs-CZ" sz="25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287" y="2936804"/>
            <a:ext cx="2061770" cy="3100836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126" y="3282846"/>
            <a:ext cx="448627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řádků a sloupců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500" b="1" dirty="0" smtClean="0"/>
              <a:t>Přejmenování v Návrhovém zobrazení</a:t>
            </a:r>
          </a:p>
          <a:p>
            <a:pPr lvl="1"/>
            <a:r>
              <a:rPr lang="cs-CZ" sz="2100" dirty="0" smtClean="0"/>
              <a:t>Vybereme název pole -&gt; přepíšeme </a:t>
            </a:r>
            <a:r>
              <a:rPr lang="cs-CZ" sz="2100" dirty="0" smtClean="0"/>
              <a:t>jej.</a:t>
            </a:r>
            <a:endParaRPr lang="cs-CZ" sz="2100" dirty="0" smtClean="0"/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379" y="2852737"/>
            <a:ext cx="3171825" cy="11525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051" y="2867025"/>
            <a:ext cx="3181350" cy="112395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475" y="2852737"/>
            <a:ext cx="31337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69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řádků a sloupců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500" b="1" dirty="0" smtClean="0"/>
              <a:t>Přejmenování v Zobrazení datový list</a:t>
            </a:r>
          </a:p>
          <a:p>
            <a:pPr lvl="1"/>
            <a:r>
              <a:rPr lang="cs-CZ" sz="2100" dirty="0" smtClean="0"/>
              <a:t>Klikneme pravým tlačítkem myši na sloupec, který chceme přejmenovat -&gt; Přejmenovat pole.</a:t>
            </a:r>
          </a:p>
          <a:p>
            <a:pPr lvl="1"/>
            <a:r>
              <a:rPr lang="cs-CZ" sz="2100" dirty="0" smtClean="0"/>
              <a:t>Označíme sloupec -&gt; Návrh tabulky -&gt; Pole -&gt; Název a titulek.</a:t>
            </a:r>
            <a:endParaRPr lang="cs-CZ" sz="2100" dirty="0"/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726" y="2931891"/>
            <a:ext cx="1835692" cy="290518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952" y="3041457"/>
            <a:ext cx="15621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163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řádků a sloupců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500" b="1" dirty="0" smtClean="0"/>
              <a:t>Ukotvení sloupce</a:t>
            </a:r>
          </a:p>
          <a:p>
            <a:pPr lvl="1"/>
            <a:r>
              <a:rPr lang="cs-CZ" sz="2100" dirty="0" smtClean="0"/>
              <a:t>Vlastnost, která je vhodná pokud máme tabulku se sloupci, které není monitor schopen zobrazit a potřebujeme vidět jen některé sloupce.</a:t>
            </a:r>
          </a:p>
          <a:p>
            <a:pPr lvl="1"/>
            <a:r>
              <a:rPr lang="cs-CZ" sz="2100" dirty="0" smtClean="0"/>
              <a:t>Zobrazení datového listu: Pravým tlačítkem klikneme na sloupec, který chceme ukotvit -&gt; Ukotvit pole.</a:t>
            </a:r>
          </a:p>
          <a:p>
            <a:pPr marL="0" indent="0">
              <a:buNone/>
            </a:pPr>
            <a:endParaRPr lang="cs-CZ" sz="25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875" y="3288626"/>
            <a:ext cx="200025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73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řádků a sloupců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2500" b="1" dirty="0" smtClean="0"/>
              <a:t>Šířka pole</a:t>
            </a:r>
          </a:p>
          <a:p>
            <a:pPr lvl="1"/>
            <a:r>
              <a:rPr lang="cs-CZ" sz="2100" dirty="0" smtClean="0"/>
              <a:t>V Zobrazení datový list -&gt; klikneme pravým </a:t>
            </a:r>
            <a:r>
              <a:rPr lang="cs-CZ" sz="2100" dirty="0" smtClean="0"/>
              <a:t>tlačítkem myši na </a:t>
            </a:r>
            <a:r>
              <a:rPr lang="cs-CZ" sz="2100" dirty="0" smtClean="0"/>
              <a:t>sloupec -&gt; Šířka pole.</a:t>
            </a:r>
          </a:p>
          <a:p>
            <a:pPr lvl="1"/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lvl="1"/>
            <a:r>
              <a:rPr lang="cs-CZ" sz="2100" dirty="0" smtClean="0"/>
              <a:t>Tažením boční hrany </a:t>
            </a:r>
            <a:r>
              <a:rPr lang="cs-CZ" sz="2100" dirty="0" smtClean="0"/>
              <a:t>sloupce.</a:t>
            </a:r>
            <a:endParaRPr lang="cs-CZ" sz="2100" dirty="0" smtClean="0"/>
          </a:p>
          <a:p>
            <a:pPr marL="0" indent="0">
              <a:buNone/>
            </a:pPr>
            <a:endParaRPr lang="cs-CZ" sz="2500" dirty="0" smtClean="0"/>
          </a:p>
          <a:p>
            <a:pPr marL="0" indent="0">
              <a:buNone/>
            </a:pPr>
            <a:endParaRPr lang="cs-CZ" sz="2500" dirty="0"/>
          </a:p>
          <a:p>
            <a:pPr marL="0" indent="0">
              <a:buNone/>
            </a:pPr>
            <a:endParaRPr lang="cs-CZ" sz="2500" dirty="0" smtClean="0"/>
          </a:p>
          <a:p>
            <a:pPr marL="0" indent="0">
              <a:buNone/>
            </a:pPr>
            <a:endParaRPr lang="cs-CZ" sz="2500" dirty="0" smtClean="0"/>
          </a:p>
          <a:p>
            <a:pPr lvl="1"/>
            <a:r>
              <a:rPr lang="cs-CZ" sz="2100" dirty="0" smtClean="0"/>
              <a:t>Nastavení šířky pomocí nejdelšího údaje ve sloupci -&gt; </a:t>
            </a:r>
            <a:r>
              <a:rPr lang="cs-CZ" sz="2100" dirty="0" err="1" smtClean="0"/>
              <a:t>Poklikáním</a:t>
            </a:r>
            <a:r>
              <a:rPr lang="cs-CZ" sz="2100" dirty="0" smtClean="0"/>
              <a:t> na boční hranu </a:t>
            </a:r>
            <a:r>
              <a:rPr lang="cs-CZ" sz="2100" dirty="0" smtClean="0"/>
              <a:t>sloupce.</a:t>
            </a:r>
            <a:endParaRPr lang="cs-CZ" sz="21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225" y="2203440"/>
            <a:ext cx="2495550" cy="13620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887" y="3772041"/>
            <a:ext cx="18002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68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řádků a sloupců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500" b="1" dirty="0" smtClean="0"/>
              <a:t>Výška řádků v Zobrazení datový list</a:t>
            </a:r>
          </a:p>
          <a:p>
            <a:pPr lvl="1"/>
            <a:r>
              <a:rPr lang="cs-CZ" sz="2100" dirty="0" smtClean="0"/>
              <a:t>Tažením výšky řádků </a:t>
            </a:r>
            <a:r>
              <a:rPr lang="cs-CZ" sz="2100" dirty="0" smtClean="0"/>
              <a:t>myší.</a:t>
            </a:r>
            <a:endParaRPr lang="cs-CZ" sz="2100" dirty="0" smtClean="0"/>
          </a:p>
          <a:p>
            <a:pPr lvl="1"/>
            <a:r>
              <a:rPr lang="cs-CZ" sz="2100" dirty="0" smtClean="0"/>
              <a:t>Klikneme pravým tlačítkem myši na vybraný řádek -&gt; Výška řádku. </a:t>
            </a:r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564" y="3017757"/>
            <a:ext cx="4419600" cy="19526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247" y="2925772"/>
            <a:ext cx="436245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46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řádků a sloupců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500" b="1" dirty="0" smtClean="0"/>
              <a:t>Skrytí sloupců v zobrazení datový list</a:t>
            </a:r>
          </a:p>
          <a:p>
            <a:pPr lvl="1"/>
            <a:r>
              <a:rPr lang="cs-CZ" sz="2100" dirty="0" smtClean="0"/>
              <a:t>Klikneme pravým tlačítkem myši na sloupec -&gt; Skrýt pole.</a:t>
            </a:r>
          </a:p>
          <a:p>
            <a:pPr lvl="1"/>
            <a:endParaRPr lang="cs-CZ" sz="2100" dirty="0"/>
          </a:p>
          <a:p>
            <a:pPr marL="0" indent="0">
              <a:buNone/>
            </a:pPr>
            <a:endParaRPr lang="cs-CZ" sz="2100" dirty="0" smtClean="0"/>
          </a:p>
          <a:p>
            <a:pPr marL="0" indent="0">
              <a:buNone/>
            </a:pPr>
            <a:endParaRPr lang="cs-CZ" sz="2100" dirty="0" smtClean="0"/>
          </a:p>
          <a:p>
            <a:pPr marL="0" indent="0">
              <a:buNone/>
            </a:pPr>
            <a:endParaRPr lang="cs-CZ" sz="2100" dirty="0" smtClean="0"/>
          </a:p>
          <a:p>
            <a:pPr lvl="1"/>
            <a:r>
              <a:rPr lang="cs-CZ" sz="2100" dirty="0" smtClean="0"/>
              <a:t>Tažení pravé boční hrany sloupce.</a:t>
            </a:r>
          </a:p>
          <a:p>
            <a:pPr marL="0" indent="0">
              <a:buNone/>
            </a:pPr>
            <a:endParaRPr lang="cs-CZ" sz="21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450" y="2246515"/>
            <a:ext cx="1943100" cy="15430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4166947"/>
            <a:ext cx="19812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84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řádků a sloupců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500" b="1" dirty="0" smtClean="0"/>
              <a:t>Zobrazení skrytých sloupců</a:t>
            </a:r>
          </a:p>
          <a:p>
            <a:pPr lvl="1"/>
            <a:r>
              <a:rPr lang="cs-CZ" sz="2100" dirty="0" smtClean="0"/>
              <a:t>Klikneme pravým tlačítkem myši do tabulky -&gt; Zobrazit pole -&gt; Výběr polí pro zobrazení popřípadě skrytí.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00" y="2825279"/>
            <a:ext cx="327660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0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Úprava tabulek</a:t>
            </a:r>
          </a:p>
          <a:p>
            <a:r>
              <a:rPr lang="cs-CZ" dirty="0" smtClean="0"/>
              <a:t>Úprava řádků a sloupců tabulek</a:t>
            </a:r>
          </a:p>
          <a:p>
            <a:r>
              <a:rPr lang="cs-CZ" dirty="0" smtClean="0"/>
              <a:t>Propojování tabulek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360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řádků a sloupců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500" b="1" dirty="0" smtClean="0"/>
              <a:t>Změna pořadí sloupců</a:t>
            </a:r>
          </a:p>
          <a:p>
            <a:pPr lvl="1"/>
            <a:r>
              <a:rPr lang="cs-CZ" sz="2100" dirty="0" smtClean="0"/>
              <a:t>Označíme sloupec, který chceme přesunout -&gt; při stisknutí tlačítka myši jej přetáhneme na potřebné místo.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700" y="2743087"/>
            <a:ext cx="327660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Propojování tabulek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Propojování tabulek probíhá na základě primárních a cizích klíčů.</a:t>
            </a:r>
          </a:p>
          <a:p>
            <a:pPr marL="0" indent="0">
              <a:buNone/>
            </a:pPr>
            <a:r>
              <a:rPr lang="cs-CZ" dirty="0" smtClean="0"/>
              <a:t>3 typy propojení:</a:t>
            </a:r>
          </a:p>
          <a:p>
            <a:r>
              <a:rPr lang="cs-CZ" dirty="0" smtClean="0"/>
              <a:t>1:1 </a:t>
            </a:r>
            <a:r>
              <a:rPr lang="cs-CZ" dirty="0"/>
              <a:t>záznamu první tabulky odpovídá jeden záznam druhé tabulky. </a:t>
            </a:r>
          </a:p>
          <a:p>
            <a:pPr lvl="1"/>
            <a:r>
              <a:rPr lang="cs-CZ" sz="2100" dirty="0" smtClean="0"/>
              <a:t>Toto </a:t>
            </a:r>
            <a:r>
              <a:rPr lang="cs-CZ" sz="2100" dirty="0"/>
              <a:t>použití není příliš časté. </a:t>
            </a:r>
            <a:endParaRPr lang="cs-CZ" sz="2100" dirty="0" smtClean="0"/>
          </a:p>
          <a:p>
            <a:pPr lvl="1"/>
            <a:r>
              <a:rPr lang="cs-CZ" sz="2100" dirty="0" smtClean="0"/>
              <a:t>Např</a:t>
            </a:r>
            <a:r>
              <a:rPr lang="cs-CZ" sz="2100" dirty="0"/>
              <a:t>. máme databázi, která uchovává informace o bydlišti konkrétních osob. První tabulka obsahuje osobní údaje: jméno a příjmení. Druhá tabulka obsahuje informace o bydlišti. Abychom mohli vytvořit relaci 1:1 v Accessu, musíme nastavit pole, která jsou </a:t>
            </a:r>
            <a:r>
              <a:rPr lang="cs-CZ" sz="2100" dirty="0" smtClean="0"/>
              <a:t>shodná </a:t>
            </a:r>
            <a:r>
              <a:rPr lang="cs-CZ" sz="2100" dirty="0"/>
              <a:t>v obou tabulkách na: Indexovat – ano (bez duplicity).</a:t>
            </a:r>
            <a:endParaRPr lang="cs-CZ" sz="2100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325" y="4533872"/>
            <a:ext cx="318135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40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Propojování tabulek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1:N </a:t>
            </a:r>
            <a:r>
              <a:rPr lang="cs-CZ" dirty="0"/>
              <a:t>záznamu první tabulky může odpovídat několik záznamů druhé tabulky</a:t>
            </a:r>
            <a:r>
              <a:rPr lang="cs-CZ" dirty="0" smtClean="0"/>
              <a:t>.</a:t>
            </a:r>
          </a:p>
          <a:p>
            <a:pPr lvl="1"/>
            <a:r>
              <a:rPr lang="cs-CZ" sz="2000" dirty="0" smtClean="0"/>
              <a:t>Máme tabulky Knihy, Nakladatelství a Žánr. Nakladatelství mohlo vydat několik knih, stejný Žánr může být součástí několika knih.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937" y="2929884"/>
            <a:ext cx="328612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08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Propojování tabulek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M:N </a:t>
            </a:r>
            <a:r>
              <a:rPr lang="cs-CZ" dirty="0"/>
              <a:t>několik záznamů </a:t>
            </a:r>
            <a:r>
              <a:rPr lang="cs-CZ" dirty="0" smtClean="0"/>
              <a:t>první </a:t>
            </a:r>
            <a:r>
              <a:rPr lang="cs-CZ" dirty="0"/>
              <a:t>tabulky může odpovídat několika záznamům tabulky druhé. Toto propojení nelze provést mezi 2 tabulkami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K dispozici máme tabulky Knihy a Autor. Jedna kniha může mít několik autorů a jeden autor mohl napsat více knih. Z toho důvodu vytvoříme tabulku </a:t>
            </a:r>
            <a:r>
              <a:rPr lang="cs-CZ" dirty="0" err="1" smtClean="0"/>
              <a:t>KnihaAutor</a:t>
            </a:r>
            <a:r>
              <a:rPr lang="cs-CZ" dirty="0" smtClean="0"/>
              <a:t>, která zajistí tuto podmínku.</a:t>
            </a:r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3995610"/>
            <a:ext cx="5181600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Tvorba relací v Accessu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Záložka Databázové nástroje -&gt; </a:t>
            </a:r>
            <a:r>
              <a:rPr lang="cs-CZ" dirty="0" smtClean="0"/>
              <a:t>Relace.</a:t>
            </a:r>
            <a:endParaRPr lang="cs-CZ" dirty="0" smtClean="0"/>
          </a:p>
          <a:p>
            <a:r>
              <a:rPr lang="cs-CZ" dirty="0" smtClean="0"/>
              <a:t>Vybereme tabulky, které chceme propojit. </a:t>
            </a:r>
            <a:r>
              <a:rPr lang="cs-CZ" sz="2000" dirty="0" smtClean="0"/>
              <a:t>(Pokud není zobrazeno dialogové okno, příslušné tabulky přetáhneme z navigačního podokna.)</a:t>
            </a:r>
          </a:p>
          <a:p>
            <a:r>
              <a:rPr lang="cs-CZ" dirty="0" smtClean="0"/>
              <a:t>Tvorba relací:</a:t>
            </a:r>
          </a:p>
          <a:p>
            <a:pPr lvl="1"/>
            <a:r>
              <a:rPr lang="cs-CZ" dirty="0" smtClean="0"/>
              <a:t>Přetažení pomocí myši </a:t>
            </a:r>
            <a:r>
              <a:rPr lang="cs-CZ" dirty="0" smtClean="0"/>
              <a:t>primárního klíče tabulky, na cizí klíč druhé tabulky.</a:t>
            </a:r>
          </a:p>
          <a:p>
            <a:pPr lvl="1"/>
            <a:r>
              <a:rPr lang="cs-CZ" dirty="0" smtClean="0"/>
              <a:t>Pás karet -&gt; Návrh -&gt; Úprava relací.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0141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Tvorba relací v Accessu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Při tvorbě relací máme na výběr </a:t>
            </a:r>
            <a:r>
              <a:rPr lang="cs-CZ" dirty="0" smtClean="0"/>
              <a:t>možnosti:</a:t>
            </a:r>
          </a:p>
          <a:p>
            <a:pPr marL="0" indent="0">
              <a:buNone/>
            </a:pPr>
            <a:endParaRPr lang="cs-CZ" dirty="0"/>
          </a:p>
          <a:p>
            <a:pPr lvl="1"/>
            <a:r>
              <a:rPr lang="cs-CZ" dirty="0" smtClean="0"/>
              <a:t>Referenční </a:t>
            </a:r>
            <a:r>
              <a:rPr lang="cs-CZ" dirty="0"/>
              <a:t>integrita </a:t>
            </a:r>
            <a:endParaRPr lang="cs-CZ" dirty="0" smtClean="0"/>
          </a:p>
          <a:p>
            <a:pPr lvl="2"/>
            <a:r>
              <a:rPr lang="cs-CZ" dirty="0" smtClean="0"/>
              <a:t>Zajišťuje </a:t>
            </a:r>
            <a:r>
              <a:rPr lang="cs-CZ" dirty="0"/>
              <a:t>automatický soulad mezi tabulkami i v případě další práce s databází např. při zadávání nových dat. </a:t>
            </a:r>
            <a:endParaRPr lang="cs-CZ" dirty="0" smtClean="0"/>
          </a:p>
          <a:p>
            <a:pPr lvl="1"/>
            <a:r>
              <a:rPr lang="cs-CZ" dirty="0" smtClean="0"/>
              <a:t>Kaskádová </a:t>
            </a:r>
            <a:r>
              <a:rPr lang="cs-CZ" dirty="0"/>
              <a:t>aktualizace souvisejících polí </a:t>
            </a:r>
            <a:endParaRPr lang="cs-CZ" dirty="0" smtClean="0"/>
          </a:p>
          <a:p>
            <a:pPr lvl="2"/>
            <a:r>
              <a:rPr lang="cs-CZ" dirty="0" smtClean="0"/>
              <a:t>Zajišťuje</a:t>
            </a:r>
            <a:r>
              <a:rPr lang="cs-CZ" dirty="0"/>
              <a:t>, pokud v jedné tabulce data změníme, budou se automaticky aktualizovat i v související tabulce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 </a:t>
            </a:r>
            <a:r>
              <a:rPr lang="cs-CZ" dirty="0"/>
              <a:t>Kaskádové odstranění souvisejících </a:t>
            </a:r>
            <a:r>
              <a:rPr lang="cs-CZ" dirty="0" smtClean="0"/>
              <a:t>polí</a:t>
            </a:r>
          </a:p>
          <a:p>
            <a:pPr lvl="2"/>
            <a:r>
              <a:rPr lang="cs-CZ" dirty="0" smtClean="0"/>
              <a:t>Znamená</a:t>
            </a:r>
            <a:r>
              <a:rPr lang="cs-CZ" dirty="0"/>
              <a:t>, pokud v jedné tabulce odstraníme položku a tato položka je i součástí jiné odstraní se data i z druhé tabulky. 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387" y="1978274"/>
            <a:ext cx="2181225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95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dirty="0" smtClean="0"/>
              <a:t>Děkuji za pozornost.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88400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Úprava tabulek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/>
              <a:t>Otevření tabulky:</a:t>
            </a:r>
          </a:p>
          <a:p>
            <a:pPr lvl="1"/>
            <a:r>
              <a:rPr lang="cs-CZ" sz="2500" dirty="0" err="1" smtClean="0"/>
              <a:t>Poklikání</a:t>
            </a:r>
            <a:r>
              <a:rPr lang="cs-CZ" sz="2500" dirty="0" smtClean="0"/>
              <a:t> na tabulku v Navigačním podokně.</a:t>
            </a:r>
          </a:p>
          <a:p>
            <a:pPr lvl="1"/>
            <a:r>
              <a:rPr lang="cs-CZ" sz="2500" dirty="0" smtClean="0"/>
              <a:t>Kliknutí na tabulku pravým tlačítkem myši -&gt; </a:t>
            </a:r>
            <a:r>
              <a:rPr lang="cs-CZ" sz="2500" dirty="0" smtClean="0"/>
              <a:t>Otevřít.</a:t>
            </a:r>
            <a:endParaRPr lang="cs-CZ" sz="2500" dirty="0" smtClean="0"/>
          </a:p>
          <a:p>
            <a:pPr marL="0" indent="0">
              <a:buNone/>
            </a:pPr>
            <a:endParaRPr lang="cs-CZ" dirty="0" smtClean="0"/>
          </a:p>
          <a:p>
            <a:pPr lvl="1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175" y="3526539"/>
            <a:ext cx="2533650" cy="13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8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Úpravy tabulek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500" b="1" dirty="0"/>
              <a:t>Zavření tabulky:</a:t>
            </a:r>
          </a:p>
          <a:p>
            <a:pPr lvl="1"/>
            <a:r>
              <a:rPr lang="cs-CZ" sz="2100" dirty="0"/>
              <a:t>Klikneme na křížek dokumentového okna</a:t>
            </a:r>
            <a:r>
              <a:rPr lang="cs-CZ" sz="2100" dirty="0" smtClean="0"/>
              <a:t>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lvl="1"/>
            <a:r>
              <a:rPr lang="cs-CZ" sz="2100" dirty="0"/>
              <a:t>Klikneme pravým tlačítkem myši na název tabulky -&gt; Zavřít</a:t>
            </a:r>
            <a:r>
              <a:rPr lang="cs-CZ" sz="2100" dirty="0" smtClean="0"/>
              <a:t>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737" y="2426317"/>
            <a:ext cx="5724525" cy="6286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062" y="3897901"/>
            <a:ext cx="204787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90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Úpravy tabulek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/>
              <a:t>Přejmenování tabulky</a:t>
            </a:r>
            <a:r>
              <a:rPr lang="cs-CZ" b="1" dirty="0" smtClean="0"/>
              <a:t>:</a:t>
            </a:r>
          </a:p>
          <a:p>
            <a:pPr lvl="1"/>
            <a:r>
              <a:rPr lang="cs-CZ" sz="2500" dirty="0" smtClean="0"/>
              <a:t>Tabulka musí být zavřena.</a:t>
            </a:r>
          </a:p>
          <a:p>
            <a:pPr lvl="1"/>
            <a:r>
              <a:rPr lang="cs-CZ" sz="2500" dirty="0" smtClean="0"/>
              <a:t>V navigačním podokně klikneme pravým tlačítkem myši na tabulku -&gt; </a:t>
            </a:r>
            <a:r>
              <a:rPr lang="cs-CZ" sz="2500" dirty="0" smtClean="0"/>
              <a:t>Přejmenovat.</a:t>
            </a:r>
            <a:endParaRPr lang="cs-CZ" sz="2500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650" y="3555595"/>
            <a:ext cx="255270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70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Úpravy tabulek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500" b="1" dirty="0" smtClean="0"/>
              <a:t>Odstranění tabulky</a:t>
            </a:r>
          </a:p>
          <a:p>
            <a:pPr lvl="1"/>
            <a:r>
              <a:rPr lang="cs-CZ" sz="2000" dirty="0" smtClean="0"/>
              <a:t>Na tabulku klikneme pravým tlačítkem myši -&gt; </a:t>
            </a:r>
            <a:r>
              <a:rPr lang="cs-CZ" sz="2000" dirty="0" smtClean="0"/>
              <a:t>Odstranit.</a:t>
            </a:r>
            <a:endParaRPr lang="cs-CZ" sz="2000" dirty="0" smtClean="0"/>
          </a:p>
          <a:p>
            <a:pPr marL="0" indent="0">
              <a:buNone/>
            </a:pPr>
            <a:endParaRPr lang="cs-CZ" sz="2500" dirty="0" smtClean="0"/>
          </a:p>
          <a:p>
            <a:pPr lvl="1"/>
            <a:endParaRPr lang="cs-CZ" sz="2100" dirty="0" smtClean="0"/>
          </a:p>
          <a:p>
            <a:pPr lvl="1"/>
            <a:endParaRPr lang="cs-CZ" sz="2100" dirty="0"/>
          </a:p>
          <a:p>
            <a:pPr lvl="1"/>
            <a:endParaRPr lang="cs-CZ" sz="1900" dirty="0"/>
          </a:p>
          <a:p>
            <a:pPr lvl="1"/>
            <a:r>
              <a:rPr lang="cs-CZ" sz="2100" dirty="0" smtClean="0"/>
              <a:t>Označíme tabulku v navigačním podokně -&gt; </a:t>
            </a:r>
            <a:r>
              <a:rPr lang="cs-CZ" sz="2100" dirty="0" smtClean="0"/>
              <a:t>Záložka Domů -&gt; Záznamy -&gt; </a:t>
            </a:r>
            <a:r>
              <a:rPr lang="cs-CZ" sz="2100" dirty="0" smtClean="0"/>
              <a:t>Odstranit.</a:t>
            </a:r>
            <a:endParaRPr lang="cs-CZ" sz="2100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338" y="2237285"/>
            <a:ext cx="2123324" cy="156151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679" y="4081925"/>
            <a:ext cx="3746642" cy="202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07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Úpravy tabulek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sz="2700" b="1" dirty="0" smtClean="0"/>
              <a:t>Kopírování tabulky</a:t>
            </a:r>
          </a:p>
          <a:p>
            <a:pPr lvl="1"/>
            <a:r>
              <a:rPr lang="cs-CZ" sz="2100" dirty="0" smtClean="0"/>
              <a:t>Pomocí navigačního </a:t>
            </a:r>
            <a:r>
              <a:rPr lang="cs-CZ" sz="2100" dirty="0" smtClean="0"/>
              <a:t>okna: Klikneme </a:t>
            </a:r>
            <a:r>
              <a:rPr lang="cs-CZ" sz="2100" dirty="0" smtClean="0"/>
              <a:t>na </a:t>
            </a:r>
            <a:r>
              <a:rPr lang="cs-CZ" sz="2100" dirty="0" smtClean="0"/>
              <a:t>tabulku pravým tlačítkem myši </a:t>
            </a:r>
            <a:r>
              <a:rPr lang="cs-CZ" sz="2100" dirty="0" smtClean="0"/>
              <a:t>-&gt; Kopírovat.</a:t>
            </a:r>
          </a:p>
          <a:p>
            <a:pPr marL="0" indent="0">
              <a:buNone/>
            </a:pPr>
            <a:endParaRPr lang="cs-CZ" sz="2500" dirty="0" smtClean="0"/>
          </a:p>
          <a:p>
            <a:pPr marL="0" indent="0">
              <a:buNone/>
            </a:pPr>
            <a:endParaRPr lang="cs-CZ" sz="2500" dirty="0" smtClean="0"/>
          </a:p>
          <a:p>
            <a:pPr marL="0" indent="0">
              <a:buNone/>
            </a:pPr>
            <a:endParaRPr lang="cs-CZ" sz="1600" dirty="0" smtClean="0"/>
          </a:p>
          <a:p>
            <a:pPr lvl="1"/>
            <a:endParaRPr lang="cs-CZ" sz="2100" dirty="0" smtClean="0"/>
          </a:p>
          <a:p>
            <a:pPr lvl="1"/>
            <a:endParaRPr lang="cs-CZ" sz="2100" dirty="0"/>
          </a:p>
          <a:p>
            <a:pPr lvl="1"/>
            <a:endParaRPr lang="cs-CZ" sz="2100" dirty="0" smtClean="0"/>
          </a:p>
          <a:p>
            <a:pPr lvl="1"/>
            <a:r>
              <a:rPr lang="cs-CZ" sz="2100" dirty="0" smtClean="0"/>
              <a:t>Pro zkopírování klikneme v navigačním podokně na volné místo a zvolíme Vložit.</a:t>
            </a:r>
          </a:p>
          <a:p>
            <a:pPr lvl="1"/>
            <a:endParaRPr lang="cs-CZ" sz="2100" dirty="0"/>
          </a:p>
          <a:p>
            <a:pPr marL="0" indent="0">
              <a:buNone/>
            </a:pPr>
            <a:endParaRPr lang="cs-CZ" sz="2500" dirty="0" smtClean="0"/>
          </a:p>
          <a:p>
            <a:pPr marL="0" indent="0">
              <a:buNone/>
            </a:pPr>
            <a:endParaRPr lang="cs-CZ" sz="2500" dirty="0" smtClean="0"/>
          </a:p>
          <a:p>
            <a:pPr lvl="1"/>
            <a:endParaRPr lang="cs-CZ" sz="2100" dirty="0" smtClean="0"/>
          </a:p>
          <a:p>
            <a:pPr lvl="1"/>
            <a:endParaRPr lang="cs-CZ" sz="2000" dirty="0"/>
          </a:p>
          <a:p>
            <a:pPr lvl="1"/>
            <a:r>
              <a:rPr lang="cs-CZ" sz="2100" dirty="0" smtClean="0"/>
              <a:t>Lze použít i klávesové zkratky CTRL+C a </a:t>
            </a:r>
            <a:r>
              <a:rPr lang="cs-CZ" sz="2100" dirty="0" smtClean="0"/>
              <a:t>CTRL+V.</a:t>
            </a:r>
            <a:endParaRPr lang="cs-CZ" sz="21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353" y="2133798"/>
            <a:ext cx="1897294" cy="172738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949" y="4207220"/>
            <a:ext cx="1846102" cy="154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04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Úprava řádků a sloupců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600" b="1" dirty="0" smtClean="0"/>
              <a:t>Přidání nového pole v Návrhovém zobrazení</a:t>
            </a:r>
          </a:p>
          <a:p>
            <a:pPr lvl="1"/>
            <a:r>
              <a:rPr lang="cs-CZ" sz="2200" dirty="0" smtClean="0"/>
              <a:t>Klikneme pravým tlačítkem myši na řádek, nad který chceme nové pole přidat -&gt; Vložit </a:t>
            </a:r>
            <a:r>
              <a:rPr lang="cs-CZ" sz="2200" dirty="0" smtClean="0"/>
              <a:t>řádky. </a:t>
            </a:r>
            <a:endParaRPr lang="cs-CZ" sz="2200" dirty="0" smtClean="0"/>
          </a:p>
          <a:p>
            <a:pPr lvl="1"/>
            <a:r>
              <a:rPr lang="cs-CZ" sz="2200" dirty="0" smtClean="0"/>
              <a:t>V návrhu tabulky na pásu karet -&gt; Vložit </a:t>
            </a:r>
            <a:r>
              <a:rPr lang="cs-CZ" sz="2200" dirty="0" smtClean="0"/>
              <a:t>řádky.</a:t>
            </a:r>
            <a:endParaRPr lang="cs-CZ" sz="2200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891" y="3265831"/>
            <a:ext cx="3257550" cy="19907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774" y="3568384"/>
            <a:ext cx="3533775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6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řádků a sloupců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500" b="1" dirty="0"/>
              <a:t>Přidání nového pole v </a:t>
            </a:r>
            <a:r>
              <a:rPr lang="cs-CZ" sz="2500" b="1" dirty="0" smtClean="0"/>
              <a:t>Zobrazení datový list</a:t>
            </a:r>
            <a:endParaRPr lang="cs-CZ" sz="2500" b="1" dirty="0"/>
          </a:p>
          <a:p>
            <a:pPr lvl="1"/>
            <a:r>
              <a:rPr lang="cs-CZ" sz="2100" dirty="0" smtClean="0"/>
              <a:t>Klikneme na záhlaví sloupce: Kliknutím přidat -&gt; Vybereme vhodný datový </a:t>
            </a:r>
            <a:r>
              <a:rPr lang="cs-CZ" sz="2100" dirty="0" smtClean="0"/>
              <a:t>typ.</a:t>
            </a:r>
            <a:endParaRPr lang="cs-CZ" sz="2100" dirty="0" smtClean="0"/>
          </a:p>
          <a:p>
            <a:pPr marL="0" indent="0">
              <a:buNone/>
            </a:pPr>
            <a:endParaRPr lang="cs-CZ" sz="25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912" y="2359034"/>
            <a:ext cx="59721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16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272</TotalTime>
  <Words>779</Words>
  <Application>Microsoft Office PowerPoint</Application>
  <PresentationFormat>Vlastní</PresentationFormat>
  <Paragraphs>132</Paragraphs>
  <Slides>26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27" baseType="lpstr">
      <vt:lpstr>sablona</vt:lpstr>
      <vt:lpstr>Databázové systémy I.</vt:lpstr>
      <vt:lpstr>Obsah:</vt:lpstr>
      <vt:lpstr>Úprava tabulek</vt:lpstr>
      <vt:lpstr>Úpravy tabulek</vt:lpstr>
      <vt:lpstr>Úpravy tabulek</vt:lpstr>
      <vt:lpstr>Úpravy tabulek</vt:lpstr>
      <vt:lpstr>Úpravy tabulek</vt:lpstr>
      <vt:lpstr>Úprava řádků a sloupců</vt:lpstr>
      <vt:lpstr>Úprava řádků a sloupců</vt:lpstr>
      <vt:lpstr>Úprava řádků a sloupců</vt:lpstr>
      <vt:lpstr>Úprava řádků a sloupců</vt:lpstr>
      <vt:lpstr>Úprava řádků a sloupců</vt:lpstr>
      <vt:lpstr>Úprava řádků a sloupců</vt:lpstr>
      <vt:lpstr>Úprava řádků a sloupců</vt:lpstr>
      <vt:lpstr>Úprava řádků a sloupců</vt:lpstr>
      <vt:lpstr>Úprava řádků a sloupců</vt:lpstr>
      <vt:lpstr>Úprava řádků a sloupců</vt:lpstr>
      <vt:lpstr>Úprava řádků a sloupců</vt:lpstr>
      <vt:lpstr>Úprava řádků a sloupců</vt:lpstr>
      <vt:lpstr>Úprava řádků a sloupců</vt:lpstr>
      <vt:lpstr>Propojování tabulek</vt:lpstr>
      <vt:lpstr>Propojování tabulek</vt:lpstr>
      <vt:lpstr>Propojování tabulek</vt:lpstr>
      <vt:lpstr>Tvorba relací v Accessu</vt:lpstr>
      <vt:lpstr>Tvorba relací v Accessu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56</cp:revision>
  <dcterms:created xsi:type="dcterms:W3CDTF">2014-04-03T14:51:59Z</dcterms:created>
  <dcterms:modified xsi:type="dcterms:W3CDTF">2014-04-13T18:50:11Z</dcterms:modified>
</cp:coreProperties>
</file>