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7" r:id="rId5"/>
    <p:sldId id="265" r:id="rId6"/>
    <p:sldId id="272" r:id="rId7"/>
    <p:sldId id="286" r:id="rId8"/>
    <p:sldId id="276" r:id="rId9"/>
    <p:sldId id="288" r:id="rId10"/>
    <p:sldId id="277" r:id="rId11"/>
    <p:sldId id="289" r:id="rId12"/>
    <p:sldId id="290" r:id="rId13"/>
    <p:sldId id="283" r:id="rId14"/>
    <p:sldId id="284" r:id="rId15"/>
    <p:sldId id="291" r:id="rId16"/>
    <p:sldId id="292" r:id="rId17"/>
    <p:sldId id="285" r:id="rId18"/>
    <p:sldId id="293" r:id="rId19"/>
    <p:sldId id="294" r:id="rId20"/>
    <p:sldId id="295" r:id="rId21"/>
    <p:sldId id="282" r:id="rId22"/>
    <p:sldId id="278" r:id="rId23"/>
    <p:sldId id="268" r:id="rId24"/>
  </p:sldIdLst>
  <p:sldSz cx="12192000" cy="6858000"/>
  <p:notesSz cx="6858000" cy="9144000"/>
  <p:defaultTextStyle>
    <a:defPPr rtl="0"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0F0F"/>
    <a:srgbClr val="8B5C2D"/>
    <a:srgbClr val="5C3D1E"/>
    <a:srgbClr val="6D4749"/>
    <a:srgbClr val="262626"/>
    <a:srgbClr val="AD7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0" autoAdjust="0"/>
    <p:restoredTop sz="84983" autoAdjust="0"/>
  </p:normalViewPr>
  <p:slideViewPr>
    <p:cSldViewPr>
      <p:cViewPr varScale="1">
        <p:scale>
          <a:sx n="67" d="100"/>
          <a:sy n="67" d="100"/>
        </p:scale>
        <p:origin x="9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22EBE91-A7AE-4244-970D-C857B1B2CDE5}" type="datetime1">
              <a:rPr lang="cs-CZ" smtClean="0"/>
              <a:t>14. 5. 2018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CB32D8-F2D2-4D01-80A9-88F3B128AE7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0847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CE9F8FA-07E3-4898-B3EB-B912B6AEC086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obrázku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5C1D8F7-2BDD-4C56-98AF-2E212EF349F3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07619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403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UV – ultrafialové záření</a:t>
            </a:r>
          </a:p>
          <a:p>
            <a:r>
              <a:rPr lang="cs-CZ" dirty="0" smtClean="0"/>
              <a:t>IR – infračervené záření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2556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74688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Šifrový</a:t>
            </a:r>
            <a:r>
              <a:rPr lang="cs-CZ" baseline="0" dirty="0" smtClean="0"/>
              <a:t> text je pouze ukázkový, každý jej může zašifrovat jiným způsobem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5558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99789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7576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6241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Dešifrování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První a pátý řádek začíná prázdným políčkem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6842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2511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noProof="0" smtClean="0"/>
              <a:t>18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02632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166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872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Děkuji za pozornost (Jednoduchá textová metoda)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2803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3426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8119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6821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3705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3476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942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Dešifrování</a:t>
            </a:r>
            <a:endParaRPr lang="cs-CZ" altLang="cs-CZ" b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855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638800" y="304801"/>
            <a:ext cx="5486400" cy="2514599"/>
          </a:xfrm>
        </p:spPr>
        <p:txBody>
          <a:bodyPr rtlCol="0" anchor="b">
            <a:normAutofit/>
          </a:bodyPr>
          <a:lstStyle>
            <a:lvl1pPr algn="l">
              <a:defRPr sz="54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638800" y="2895600"/>
            <a:ext cx="5486400" cy="9144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bg2">
                    <a:lumMod val="25000"/>
                    <a:lumOff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cs-CZ" noProof="0" smtClean="0"/>
              <a:t>Kliknutím můžete upravit styl předlohy.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8205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F48D98-FB7D-4E70-812D-CE9F8A8F291A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1745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96400" y="365125"/>
            <a:ext cx="1828800" cy="5654675"/>
          </a:xfrm>
        </p:spPr>
        <p:txBody>
          <a:bodyPr vert="eaVert"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65125"/>
            <a:ext cx="8001000" cy="5654675"/>
          </a:xfrm>
        </p:spPr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0D7044-7CC8-4E60-AEA2-F262D2F3EB29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4737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D4875E-077B-4064-BC04-D13F7361BE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27300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0450" y="1676401"/>
            <a:ext cx="10058400" cy="175260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0450" y="3581400"/>
            <a:ext cx="10058400" cy="1143000"/>
          </a:xfrm>
        </p:spPr>
        <p:txBody>
          <a:bodyPr rtlCol="0"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0F1FA4-C41F-44A8-8608-467F50CB43E7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1566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ě obsahové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3F9A-14DA-4733-A98F-31FDF9F424EF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39025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6680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FB06E4-2783-4715-BC7D-31AE065C30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69242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A4541E-30E3-44AE-BB87-CB3BC2CAE820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8109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B050FC-7156-43C5-926D-D6CEF0952F8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512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7467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838200"/>
            <a:ext cx="6172200" cy="5181601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2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9795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obrázku 2" descr="Prázdný zástupný symbol pro přidání obrázku Klikněte na zástupný symbol a vyberte obrázek, který chcete přidat."/>
          <p:cNvSpPr>
            <a:spLocks noGrp="1"/>
          </p:cNvSpPr>
          <p:nvPr>
            <p:ph type="pic" idx="1"/>
          </p:nvPr>
        </p:nvSpPr>
        <p:spPr>
          <a:xfrm>
            <a:off x="0" y="0"/>
            <a:ext cx="7239000" cy="6858000"/>
          </a:xfrm>
          <a:solidFill>
            <a:schemeClr val="bg1"/>
          </a:solidFill>
        </p:spPr>
        <p:txBody>
          <a:bodyPr tIns="36576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1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8" name="Obdélník 7"/>
          <p:cNvSpPr/>
          <p:nvPr/>
        </p:nvSpPr>
        <p:spPr>
          <a:xfrm>
            <a:off x="7239000" y="0"/>
            <a:ext cx="228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9441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cs-CZ" noProof="0" dirty="0" smtClean="0"/>
              <a:t>Kliknutím můžete upravit styl předlohy nadpisů.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76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070918" y="6392562"/>
            <a:ext cx="7082481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534400" y="6392562"/>
            <a:ext cx="12954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551A4D3-48A5-4AC9-AAD0-618D57FDDD2D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58400" y="6392562"/>
            <a:ext cx="10668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9043838-BFF5-400C-B067-3DF4A5F395D6}" type="slidenum">
              <a:rPr lang="cs-CZ" noProof="0" smtClean="0"/>
              <a:pPr rtl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5692095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thelogicescapesme.com/wp-content/uploads/2017/02/cryp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11812" r="-321" b="21748"/>
          <a:stretch/>
        </p:blipFill>
        <p:spPr bwMode="auto">
          <a:xfrm>
            <a:off x="0" y="4584"/>
            <a:ext cx="1228868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-2258" y="4584"/>
            <a:ext cx="12194258" cy="6885384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1424" y="3214465"/>
            <a:ext cx="5486400" cy="2154559"/>
          </a:xfrm>
        </p:spPr>
        <p:txBody>
          <a:bodyPr rtlCol="0">
            <a:normAutofit/>
          </a:bodyPr>
          <a:lstStyle/>
          <a:p>
            <a:pPr rtl="0"/>
            <a:r>
              <a:rPr lang="cs-CZ" sz="6600" dirty="0" err="1" smtClean="0"/>
              <a:t>Steganografie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11424" y="5445224"/>
            <a:ext cx="5486400" cy="914400"/>
          </a:xfrm>
        </p:spPr>
        <p:txBody>
          <a:bodyPr rtlCol="0"/>
          <a:lstStyle/>
          <a:p>
            <a:r>
              <a:rPr lang="cs-CZ" b="1" dirty="0">
                <a:solidFill>
                  <a:schemeClr val="tx1"/>
                </a:solidFill>
              </a:rPr>
              <a:t>Bc. Martina Žabčíková</a:t>
            </a:r>
          </a:p>
          <a:p>
            <a:pPr rtl="0"/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9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Neviditelné inkousty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213776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Psaný text na první pohled není </a:t>
            </a:r>
            <a:r>
              <a:rPr lang="cs-CZ" dirty="0" smtClean="0"/>
              <a:t>viditelný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Existují různé typy inkoustů (mléko, ocet, citronová šťáva, ..) </a:t>
            </a:r>
            <a:r>
              <a:rPr lang="cs-CZ" dirty="0" smtClean="0"/>
              <a:t>, chemikálií, aj.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Zobrazení textu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Zahřátím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Osvícením </a:t>
            </a:r>
            <a:r>
              <a:rPr lang="cs-CZ" dirty="0"/>
              <a:t>UV či IR světlem </a:t>
            </a:r>
            <a:endParaRPr lang="cs-CZ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Působením </a:t>
            </a:r>
            <a:r>
              <a:rPr lang="cs-CZ" dirty="0"/>
              <a:t>různých </a:t>
            </a:r>
            <a:r>
              <a:rPr lang="cs-CZ" dirty="0" smtClean="0"/>
              <a:t>chemikálií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…</a:t>
            </a:r>
          </a:p>
        </p:txBody>
      </p:sp>
      <p:pic>
        <p:nvPicPr>
          <p:cNvPr id="8194" name="Picture 2" descr="SouvisejÃ­cÃ­ obrÃ¡zek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3429000"/>
            <a:ext cx="5715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63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Jednoduché textové metody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Zprávu můžeme v textu ukrýt různými </a:t>
            </a:r>
            <a:r>
              <a:rPr lang="cs-CZ" dirty="0" smtClean="0"/>
              <a:t>způsoby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Pravidelným </a:t>
            </a:r>
            <a:r>
              <a:rPr lang="cs-CZ" dirty="0"/>
              <a:t>vložením dvou náhodných písmen mezi písmena </a:t>
            </a:r>
            <a:r>
              <a:rPr lang="cs-CZ" dirty="0" smtClean="0"/>
              <a:t>zprávy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Vkládáním znaků mezi písmena otevřeného textu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Zvýraznění textu (kurzívou</a:t>
            </a:r>
            <a:r>
              <a:rPr lang="cs-CZ" dirty="0"/>
              <a:t>, tučným písmem, velkým </a:t>
            </a:r>
            <a:r>
              <a:rPr lang="cs-CZ" dirty="0" smtClean="0"/>
              <a:t>písmem apod</a:t>
            </a:r>
            <a:r>
              <a:rPr lang="cs-CZ" dirty="0" smtClean="0"/>
              <a:t>.)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880" y="3676858"/>
            <a:ext cx="4052239" cy="284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9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Jednoduché textové metody –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Mezi znaky otevřeného textu vkládáme tzv. klamače, tedy dva libovolné </a:t>
            </a:r>
            <a:r>
              <a:rPr lang="cs-CZ" dirty="0" smtClean="0"/>
              <a:t>znaky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poté rozdělíme po pěti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</a:t>
            </a:r>
            <a:r>
              <a:rPr lang="cs-CZ" dirty="0" smtClean="0"/>
              <a:t>:  Šifry </a:t>
            </a:r>
            <a:r>
              <a:rPr lang="cs-CZ" dirty="0"/>
              <a:t>jsou zábavné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  </a:t>
            </a:r>
            <a:r>
              <a:rPr lang="cs-CZ" dirty="0" smtClean="0"/>
              <a:t>  </a:t>
            </a:r>
            <a:r>
              <a:rPr lang="cs-CZ" dirty="0" err="1" smtClean="0">
                <a:solidFill>
                  <a:srgbClr val="00B0F0"/>
                </a:solidFill>
              </a:rPr>
              <a:t>Š</a:t>
            </a:r>
            <a:r>
              <a:rPr lang="cs-CZ" dirty="0" err="1" smtClean="0"/>
              <a:t>rj</a:t>
            </a:r>
            <a:r>
              <a:rPr lang="cs-CZ" dirty="0" err="1" smtClean="0">
                <a:solidFill>
                  <a:srgbClr val="00B0F0"/>
                </a:solidFill>
              </a:rPr>
              <a:t>i</a:t>
            </a:r>
            <a:r>
              <a:rPr lang="cs-CZ" dirty="0" err="1" smtClean="0"/>
              <a:t>a</a:t>
            </a:r>
            <a:r>
              <a:rPr lang="cs-CZ" dirty="0" smtClean="0"/>
              <a:t> </a:t>
            </a:r>
            <a:r>
              <a:rPr lang="cs-CZ" dirty="0" err="1"/>
              <a:t>b</a:t>
            </a:r>
            <a:r>
              <a:rPr lang="cs-CZ" dirty="0" err="1">
                <a:solidFill>
                  <a:srgbClr val="00B0F0"/>
                </a:solidFill>
              </a:rPr>
              <a:t>f</a:t>
            </a:r>
            <a:r>
              <a:rPr lang="cs-CZ" dirty="0" err="1"/>
              <a:t>lt</a:t>
            </a:r>
            <a:r>
              <a:rPr lang="cs-CZ" dirty="0" err="1">
                <a:solidFill>
                  <a:srgbClr val="00B0F0"/>
                </a:solidFill>
              </a:rPr>
              <a:t>r</a:t>
            </a:r>
            <a:r>
              <a:rPr lang="cs-CZ" dirty="0"/>
              <a:t> </a:t>
            </a:r>
            <a:r>
              <a:rPr lang="cs-CZ" dirty="0" err="1"/>
              <a:t>ul</a:t>
            </a:r>
            <a:r>
              <a:rPr lang="cs-CZ" dirty="0" err="1">
                <a:solidFill>
                  <a:srgbClr val="00B0F0"/>
                </a:solidFill>
              </a:rPr>
              <a:t>y</a:t>
            </a:r>
            <a:r>
              <a:rPr lang="cs-CZ" dirty="0" err="1"/>
              <a:t>qm</a:t>
            </a:r>
            <a:r>
              <a:rPr lang="cs-CZ" dirty="0"/>
              <a:t> </a:t>
            </a:r>
            <a:r>
              <a:rPr lang="cs-CZ" dirty="0" err="1">
                <a:solidFill>
                  <a:srgbClr val="00B0F0"/>
                </a:solidFill>
              </a:rPr>
              <a:t>j</a:t>
            </a:r>
            <a:r>
              <a:rPr lang="cs-CZ" dirty="0" err="1"/>
              <a:t>ew</a:t>
            </a:r>
            <a:r>
              <a:rPr lang="cs-CZ" dirty="0" err="1">
                <a:solidFill>
                  <a:srgbClr val="00B0F0"/>
                </a:solidFill>
              </a:rPr>
              <a:t>s</a:t>
            </a:r>
            <a:r>
              <a:rPr lang="cs-CZ" dirty="0" err="1"/>
              <a:t>b</a:t>
            </a:r>
            <a:r>
              <a:rPr lang="cs-CZ" dirty="0"/>
              <a:t> </a:t>
            </a:r>
            <a:r>
              <a:rPr lang="cs-CZ" dirty="0" err="1"/>
              <a:t>g</a:t>
            </a:r>
            <a:r>
              <a:rPr lang="cs-CZ" dirty="0" err="1">
                <a:solidFill>
                  <a:srgbClr val="00B0F0"/>
                </a:solidFill>
              </a:rPr>
              <a:t>o</a:t>
            </a:r>
            <a:r>
              <a:rPr lang="cs-CZ" dirty="0" err="1"/>
              <a:t>re</a:t>
            </a:r>
            <a:r>
              <a:rPr lang="cs-CZ" dirty="0" err="1">
                <a:solidFill>
                  <a:srgbClr val="00B0F0"/>
                </a:solidFill>
              </a:rPr>
              <a:t>u</a:t>
            </a:r>
            <a:r>
              <a:rPr lang="cs-CZ" dirty="0"/>
              <a:t> </a:t>
            </a:r>
            <a:r>
              <a:rPr lang="cs-CZ" dirty="0" err="1" smtClean="0"/>
              <a:t>ps</a:t>
            </a:r>
            <a:r>
              <a:rPr lang="cs-CZ" dirty="0" err="1" smtClean="0">
                <a:solidFill>
                  <a:srgbClr val="00B0F0"/>
                </a:solidFill>
              </a:rPr>
              <a:t>z</a:t>
            </a:r>
            <a:r>
              <a:rPr lang="cs-CZ" dirty="0" err="1" smtClean="0"/>
              <a:t>fr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á</a:t>
            </a:r>
            <a:r>
              <a:rPr lang="cs-CZ" dirty="0" err="1" smtClean="0"/>
              <a:t>es</a:t>
            </a:r>
            <a:r>
              <a:rPr lang="cs-CZ" dirty="0" err="1" smtClean="0">
                <a:solidFill>
                  <a:srgbClr val="00B0F0"/>
                </a:solidFill>
              </a:rPr>
              <a:t>b</a:t>
            </a:r>
            <a:r>
              <a:rPr lang="cs-CZ" dirty="0" err="1" smtClean="0"/>
              <a:t>m</a:t>
            </a:r>
            <a:r>
              <a:rPr lang="cs-CZ" dirty="0" smtClean="0"/>
              <a:t> </a:t>
            </a:r>
            <a:r>
              <a:rPr lang="cs-CZ" dirty="0" err="1" smtClean="0"/>
              <a:t>q</a:t>
            </a:r>
            <a:r>
              <a:rPr lang="cs-CZ" dirty="0" err="1" smtClean="0">
                <a:solidFill>
                  <a:srgbClr val="00B0F0"/>
                </a:solidFill>
              </a:rPr>
              <a:t>a</a:t>
            </a:r>
            <a:r>
              <a:rPr lang="cs-CZ" dirty="0" err="1" smtClean="0"/>
              <a:t>lp</a:t>
            </a:r>
            <a:r>
              <a:rPr lang="cs-CZ" dirty="0" err="1" smtClean="0">
                <a:solidFill>
                  <a:srgbClr val="00B0F0"/>
                </a:solidFill>
              </a:rPr>
              <a:t>v</a:t>
            </a:r>
            <a:r>
              <a:rPr lang="cs-CZ" dirty="0" smtClean="0"/>
              <a:t> </a:t>
            </a:r>
            <a:r>
              <a:rPr lang="cs-CZ" dirty="0" err="1"/>
              <a:t>sz</a:t>
            </a:r>
            <a:r>
              <a:rPr lang="cs-CZ" dirty="0" err="1">
                <a:solidFill>
                  <a:srgbClr val="00B0F0"/>
                </a:solidFill>
              </a:rPr>
              <a:t>n</a:t>
            </a:r>
            <a:r>
              <a:rPr lang="cs-CZ" dirty="0" err="1"/>
              <a:t>wb</a:t>
            </a:r>
            <a:r>
              <a:rPr lang="cs-CZ" dirty="0"/>
              <a:t> </a:t>
            </a:r>
            <a:r>
              <a:rPr lang="cs-CZ" dirty="0" err="1">
                <a:solidFill>
                  <a:srgbClr val="00B0F0"/>
                </a:solidFill>
              </a:rPr>
              <a:t>é</a:t>
            </a:r>
            <a:r>
              <a:rPr lang="cs-CZ" dirty="0" err="1"/>
              <a:t>lt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854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Jednoduché textové metody –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Zde vymažeme vždy dva znaky mezi písmeny otevřeného </a:t>
            </a:r>
            <a:r>
              <a:rPr lang="cs-CZ" dirty="0" smtClean="0"/>
              <a:t>textu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	 </a:t>
            </a:r>
            <a:r>
              <a:rPr lang="cs-CZ" dirty="0" err="1" smtClean="0">
                <a:solidFill>
                  <a:srgbClr val="00B0F0"/>
                </a:solidFill>
              </a:rPr>
              <a:t>J</a:t>
            </a:r>
            <a:r>
              <a:rPr lang="cs-CZ" dirty="0" err="1" smtClean="0"/>
              <a:t>da</a:t>
            </a:r>
            <a:r>
              <a:rPr lang="cs-CZ" dirty="0" err="1" smtClean="0">
                <a:solidFill>
                  <a:srgbClr val="00B0F0"/>
                </a:solidFill>
              </a:rPr>
              <a:t>e</a:t>
            </a:r>
            <a:r>
              <a:rPr lang="cs-CZ" dirty="0" err="1" smtClean="0"/>
              <a:t>f</a:t>
            </a:r>
            <a:r>
              <a:rPr lang="cs-CZ" dirty="0" smtClean="0"/>
              <a:t> </a:t>
            </a:r>
            <a:r>
              <a:rPr lang="cs-CZ" dirty="0" err="1" smtClean="0"/>
              <a:t>s</a:t>
            </a:r>
            <a:r>
              <a:rPr lang="cs-CZ" dirty="0" err="1" smtClean="0">
                <a:solidFill>
                  <a:srgbClr val="00B0F0"/>
                </a:solidFill>
              </a:rPr>
              <a:t>d</a:t>
            </a:r>
            <a:r>
              <a:rPr lang="cs-CZ" dirty="0" err="1" smtClean="0"/>
              <a:t>ku</a:t>
            </a:r>
            <a:r>
              <a:rPr lang="cs-CZ" dirty="0" err="1" smtClean="0">
                <a:solidFill>
                  <a:srgbClr val="00B0F0"/>
                </a:solidFill>
              </a:rPr>
              <a:t>n</a:t>
            </a:r>
            <a:r>
              <a:rPr lang="cs-CZ" dirty="0" smtClean="0"/>
              <a:t> </a:t>
            </a:r>
            <a:r>
              <a:rPr lang="cs-CZ" dirty="0" err="1" smtClean="0"/>
              <a:t>ke</a:t>
            </a:r>
            <a:r>
              <a:rPr lang="cs-CZ" dirty="0" err="1" smtClean="0">
                <a:solidFill>
                  <a:srgbClr val="00B0F0"/>
                </a:solidFill>
              </a:rPr>
              <a:t>a</a:t>
            </a:r>
            <a:r>
              <a:rPr lang="cs-CZ" dirty="0" err="1" smtClean="0"/>
              <a:t>gf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z</a:t>
            </a:r>
            <a:r>
              <a:rPr lang="cs-CZ" dirty="0" err="1" smtClean="0"/>
              <a:t>hg</a:t>
            </a:r>
            <a:r>
              <a:rPr lang="cs-CZ" dirty="0" err="1" smtClean="0">
                <a:solidFill>
                  <a:srgbClr val="00B0F0"/>
                </a:solidFill>
              </a:rPr>
              <a:t>n</a:t>
            </a:r>
            <a:r>
              <a:rPr lang="cs-CZ" dirty="0" err="1" smtClean="0"/>
              <a:t>j</a:t>
            </a:r>
            <a:r>
              <a:rPr lang="cs-CZ" dirty="0" smtClean="0"/>
              <a:t> </a:t>
            </a:r>
            <a:r>
              <a:rPr lang="cs-CZ" dirty="0" err="1" smtClean="0"/>
              <a:t>a</a:t>
            </a:r>
            <a:r>
              <a:rPr lang="cs-CZ" dirty="0" err="1" smtClean="0">
                <a:solidFill>
                  <a:srgbClr val="00B0F0"/>
                </a:solidFill>
              </a:rPr>
              <a:t>e</a:t>
            </a:r>
            <a:r>
              <a:rPr lang="cs-CZ" dirty="0" err="1" smtClean="0"/>
              <a:t>ar</a:t>
            </a:r>
            <a:r>
              <a:rPr lang="cs-CZ" dirty="0" err="1" smtClean="0">
                <a:solidFill>
                  <a:srgbClr val="00B0F0"/>
                </a:solidFill>
              </a:rPr>
              <a:t>j</a:t>
            </a:r>
            <a:r>
              <a:rPr lang="cs-CZ" dirty="0" smtClean="0"/>
              <a:t> </a:t>
            </a:r>
            <a:r>
              <a:rPr lang="cs-CZ" dirty="0" err="1" smtClean="0"/>
              <a:t>sd</a:t>
            </a:r>
            <a:r>
              <a:rPr lang="cs-CZ" dirty="0" err="1" smtClean="0">
                <a:solidFill>
                  <a:srgbClr val="00B0F0"/>
                </a:solidFill>
              </a:rPr>
              <a:t>v</a:t>
            </a:r>
            <a:r>
              <a:rPr lang="cs-CZ" dirty="0" err="1" smtClean="0"/>
              <a:t>nz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ě</a:t>
            </a:r>
            <a:r>
              <a:rPr lang="cs-CZ" dirty="0" err="1" smtClean="0"/>
              <a:t>of</a:t>
            </a:r>
            <a:r>
              <a:rPr lang="cs-CZ" dirty="0" err="1" smtClean="0">
                <a:solidFill>
                  <a:srgbClr val="00B0F0"/>
                </a:solidFill>
              </a:rPr>
              <a:t>t</a:t>
            </a:r>
            <a:r>
              <a:rPr lang="cs-CZ" dirty="0" err="1" smtClean="0"/>
              <a:t>a</a:t>
            </a:r>
            <a:r>
              <a:rPr lang="cs-CZ" dirty="0" smtClean="0"/>
              <a:t> </a:t>
            </a:r>
            <a:r>
              <a:rPr lang="cs-CZ" dirty="0" err="1" smtClean="0"/>
              <a:t>v</a:t>
            </a:r>
            <a:r>
              <a:rPr lang="cs-CZ" dirty="0" err="1" smtClean="0">
                <a:solidFill>
                  <a:srgbClr val="00B0F0"/>
                </a:solidFill>
              </a:rPr>
              <a:t>š</a:t>
            </a:r>
            <a:r>
              <a:rPr lang="cs-CZ" dirty="0" err="1" smtClean="0"/>
              <a:t>ud</a:t>
            </a:r>
            <a:r>
              <a:rPr lang="cs-CZ" dirty="0" err="1" smtClean="0">
                <a:solidFill>
                  <a:srgbClr val="00B0F0"/>
                </a:solidFill>
              </a:rPr>
              <a:t>í</a:t>
            </a:r>
            <a:r>
              <a:rPr lang="cs-CZ" dirty="0" smtClean="0"/>
              <a:t> </a:t>
            </a:r>
            <a:r>
              <a:rPr lang="cs-CZ" dirty="0" err="1" smtClean="0"/>
              <a:t>rn</a:t>
            </a:r>
            <a:r>
              <a:rPr lang="cs-CZ" dirty="0" err="1" smtClean="0">
                <a:solidFill>
                  <a:srgbClr val="00B0F0"/>
                </a:solidFill>
              </a:rPr>
              <a:t>ch</a:t>
            </a:r>
            <a:r>
              <a:rPr lang="cs-CZ" dirty="0" err="1" smtClean="0"/>
              <a:t>da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c</a:t>
            </a:r>
            <a:r>
              <a:rPr lang="cs-CZ" dirty="0" err="1" smtClean="0"/>
              <a:t>tm</a:t>
            </a:r>
            <a:r>
              <a:rPr lang="cs-CZ" dirty="0" err="1" smtClean="0">
                <a:solidFill>
                  <a:srgbClr val="00B0F0"/>
                </a:solidFill>
              </a:rPr>
              <a:t>i</a:t>
            </a:r>
            <a:r>
              <a:rPr lang="cs-CZ" dirty="0" err="1" smtClean="0"/>
              <a:t>p</a:t>
            </a:r>
            <a:r>
              <a:rPr lang="cs-CZ" dirty="0" smtClean="0"/>
              <a:t> </a:t>
            </a:r>
            <a:r>
              <a:rPr lang="cs-CZ" dirty="0" err="1" smtClean="0"/>
              <a:t>z</a:t>
            </a:r>
            <a:r>
              <a:rPr lang="cs-CZ" dirty="0" err="1" smtClean="0">
                <a:solidFill>
                  <a:srgbClr val="00B0F0"/>
                </a:solidFill>
              </a:rPr>
              <a:t>v</a:t>
            </a:r>
            <a:r>
              <a:rPr lang="cs-CZ" dirty="0" err="1" smtClean="0"/>
              <a:t>ec</a:t>
            </a:r>
            <a:r>
              <a:rPr lang="cs-CZ" dirty="0" err="1" smtClean="0">
                <a:solidFill>
                  <a:srgbClr val="00B0F0"/>
                </a:solidFill>
              </a:rPr>
              <a:t>i</a:t>
            </a:r>
            <a:r>
              <a:rPr lang="cs-CZ" dirty="0" smtClean="0"/>
              <a:t> </a:t>
            </a:r>
            <a:r>
              <a:rPr lang="cs-CZ" dirty="0" err="1" smtClean="0"/>
              <a:t>xq</a:t>
            </a:r>
            <a:r>
              <a:rPr lang="cs-CZ" dirty="0" err="1" smtClean="0">
                <a:solidFill>
                  <a:srgbClr val="00B0F0"/>
                </a:solidFill>
              </a:rPr>
              <a:t>l</a:t>
            </a:r>
            <a:r>
              <a:rPr lang="cs-CZ" dirty="0" err="1" smtClean="0"/>
              <a:t>dg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i</a:t>
            </a:r>
            <a:r>
              <a:rPr lang="cs-CZ" dirty="0" err="1" smtClean="0"/>
              <a:t>zp</a:t>
            </a:r>
            <a:r>
              <a:rPr lang="cs-CZ" dirty="0" err="1" smtClean="0">
                <a:solidFill>
                  <a:srgbClr val="00B0F0"/>
                </a:solidFill>
              </a:rPr>
              <a:t>z</a:t>
            </a:r>
            <a:r>
              <a:rPr lang="cs-CZ" dirty="0" err="1" smtClean="0"/>
              <a:t>a</a:t>
            </a:r>
            <a:r>
              <a:rPr lang="cs-CZ" dirty="0" smtClean="0"/>
              <a:t> </a:t>
            </a:r>
            <a:r>
              <a:rPr lang="cs-CZ" dirty="0" err="1" smtClean="0"/>
              <a:t>w</a:t>
            </a:r>
            <a:r>
              <a:rPr lang="cs-CZ" dirty="0" err="1" smtClean="0">
                <a:solidFill>
                  <a:srgbClr val="00B0F0"/>
                </a:solidFill>
              </a:rPr>
              <a:t>a</a:t>
            </a:r>
            <a:r>
              <a:rPr lang="cs-CZ" dirty="0" err="1" smtClean="0"/>
              <a:t>fj</a:t>
            </a:r>
            <a:r>
              <a:rPr lang="cs-CZ" dirty="0" err="1" smtClean="0">
                <a:solidFill>
                  <a:srgbClr val="00B0F0"/>
                </a:solidFill>
              </a:rPr>
              <a:t>č</a:t>
            </a:r>
            <a:r>
              <a:rPr lang="cs-CZ" dirty="0" smtClean="0"/>
              <a:t> </a:t>
            </a:r>
            <a:r>
              <a:rPr lang="cs-CZ" dirty="0" err="1" smtClean="0"/>
              <a:t>ge</a:t>
            </a:r>
            <a:r>
              <a:rPr lang="cs-CZ" dirty="0" err="1" smtClean="0">
                <a:solidFill>
                  <a:srgbClr val="00B0F0"/>
                </a:solidFill>
              </a:rPr>
              <a:t>n</a:t>
            </a:r>
            <a:r>
              <a:rPr lang="cs-CZ" dirty="0" err="1" smtClean="0"/>
              <a:t>mv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í</a:t>
            </a:r>
            <a:r>
              <a:rPr lang="cs-CZ" dirty="0" err="1" smtClean="0"/>
              <a:t>le</a:t>
            </a:r>
            <a:r>
              <a:rPr lang="cs-CZ" dirty="0" err="1" smtClean="0">
                <a:solidFill>
                  <a:srgbClr val="00B0F0"/>
                </a:solidFill>
              </a:rPr>
              <a:t>ch</a:t>
            </a:r>
            <a:r>
              <a:rPr lang="cs-CZ" dirty="0" err="1" smtClean="0"/>
              <a:t>d</a:t>
            </a:r>
            <a:r>
              <a:rPr lang="cs-CZ" dirty="0" smtClean="0"/>
              <a:t> </a:t>
            </a:r>
            <a:r>
              <a:rPr lang="cs-CZ" dirty="0" err="1" smtClean="0"/>
              <a:t>a</a:t>
            </a:r>
            <a:r>
              <a:rPr lang="cs-CZ" dirty="0" err="1" smtClean="0">
                <a:solidFill>
                  <a:srgbClr val="00B0F0"/>
                </a:solidFill>
              </a:rPr>
              <a:t>p</a:t>
            </a:r>
            <a:r>
              <a:rPr lang="cs-CZ" dirty="0" err="1" smtClean="0"/>
              <a:t>dj</a:t>
            </a:r>
            <a:r>
              <a:rPr lang="cs-CZ" dirty="0" err="1" smtClean="0">
                <a:solidFill>
                  <a:srgbClr val="00B0F0"/>
                </a:solidFill>
              </a:rPr>
              <a:t>o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 err="1" smtClean="0"/>
              <a:t>oe</a:t>
            </a:r>
            <a:r>
              <a:rPr lang="cs-CZ" dirty="0" err="1" smtClean="0">
                <a:solidFill>
                  <a:srgbClr val="00B0F0"/>
                </a:solidFill>
              </a:rPr>
              <a:t>h</a:t>
            </a:r>
            <a:r>
              <a:rPr lang="cs-CZ" dirty="0" err="1" smtClean="0"/>
              <a:t>ng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r</a:t>
            </a:r>
            <a:r>
              <a:rPr lang="cs-CZ" dirty="0" err="1" smtClean="0"/>
              <a:t>hz</a:t>
            </a:r>
            <a:r>
              <a:rPr lang="cs-CZ" dirty="0" err="1" smtClean="0">
                <a:solidFill>
                  <a:srgbClr val="00B0F0"/>
                </a:solidFill>
              </a:rPr>
              <a:t>o</a:t>
            </a:r>
            <a:r>
              <a:rPr lang="cs-CZ" dirty="0" err="1" smtClean="0"/>
              <a:t>l</a:t>
            </a:r>
            <a:r>
              <a:rPr lang="cs-CZ" dirty="0" smtClean="0"/>
              <a:t> </a:t>
            </a:r>
            <a:r>
              <a:rPr lang="cs-CZ" dirty="0" err="1" smtClean="0"/>
              <a:t>o</a:t>
            </a:r>
            <a:r>
              <a:rPr lang="cs-CZ" dirty="0" err="1" smtClean="0">
                <a:solidFill>
                  <a:srgbClr val="00B0F0"/>
                </a:solidFill>
              </a:rPr>
              <a:t>m</a:t>
            </a:r>
            <a:r>
              <a:rPr lang="cs-CZ" dirty="0" err="1" smtClean="0"/>
              <a:t>dp</a:t>
            </a:r>
            <a:r>
              <a:rPr lang="cs-CZ" dirty="0" err="1" smtClean="0">
                <a:solidFill>
                  <a:srgbClr val="00B0F0"/>
                </a:solidFill>
              </a:rPr>
              <a:t>j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 err="1" smtClean="0"/>
              <a:t>pa</a:t>
            </a:r>
            <a:r>
              <a:rPr lang="cs-CZ" dirty="0" err="1" smtClean="0">
                <a:solidFill>
                  <a:srgbClr val="00B0F0"/>
                </a:solidFill>
              </a:rPr>
              <a:t>e</a:t>
            </a:r>
            <a:r>
              <a:rPr lang="cs-CZ" dirty="0" err="1" smtClean="0"/>
              <a:t>qs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u</a:t>
            </a:r>
            <a:r>
              <a:rPr lang="cs-CZ" dirty="0" err="1" smtClean="0"/>
              <a:t>bz</a:t>
            </a:r>
            <a:r>
              <a:rPr lang="cs-CZ" dirty="0" err="1" smtClean="0">
                <a:solidFill>
                  <a:srgbClr val="00B0F0"/>
                </a:solidFill>
              </a:rPr>
              <a:t>č</a:t>
            </a:r>
            <a:r>
              <a:rPr lang="cs-CZ" dirty="0" err="1" smtClean="0"/>
              <a:t>m</a:t>
            </a:r>
            <a:r>
              <a:rPr lang="cs-CZ" dirty="0" smtClean="0"/>
              <a:t> </a:t>
            </a:r>
            <a:r>
              <a:rPr lang="cs-CZ" dirty="0" err="1" smtClean="0"/>
              <a:t>s</a:t>
            </a:r>
            <a:r>
              <a:rPr lang="cs-CZ" dirty="0" err="1" smtClean="0">
                <a:solidFill>
                  <a:srgbClr val="00B0F0"/>
                </a:solidFill>
              </a:rPr>
              <a:t>e</a:t>
            </a:r>
            <a:r>
              <a:rPr lang="cs-CZ" dirty="0" err="1" smtClean="0"/>
              <a:t>ki</a:t>
            </a:r>
            <a:r>
              <a:rPr lang="cs-CZ" dirty="0" err="1" smtClean="0">
                <a:solidFill>
                  <a:srgbClr val="00B0F0"/>
                </a:solidFill>
              </a:rPr>
              <a:t>n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 err="1" smtClean="0"/>
              <a:t>hz</a:t>
            </a:r>
            <a:r>
              <a:rPr lang="cs-CZ" dirty="0" err="1" smtClean="0">
                <a:solidFill>
                  <a:srgbClr val="00B0F0"/>
                </a:solidFill>
              </a:rPr>
              <a:t>ý</a:t>
            </a:r>
            <a:r>
              <a:rPr lang="cs-CZ" dirty="0" err="1" smtClean="0"/>
              <a:t>bl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h</a:t>
            </a:r>
            <a:r>
              <a:rPr lang="cs-CZ" dirty="0" err="1" smtClean="0"/>
              <a:t>aw</a:t>
            </a:r>
            <a:r>
              <a:rPr lang="cs-CZ" dirty="0" err="1" smtClean="0">
                <a:solidFill>
                  <a:srgbClr val="00B0F0"/>
                </a:solidFill>
              </a:rPr>
              <a:t>l</a:t>
            </a:r>
            <a:r>
              <a:rPr lang="cs-CZ" dirty="0" err="1" smtClean="0"/>
              <a:t>f</a:t>
            </a:r>
            <a:r>
              <a:rPr lang="cs-CZ" dirty="0" smtClean="0"/>
              <a:t> </a:t>
            </a:r>
            <a:r>
              <a:rPr lang="cs-CZ" dirty="0" err="1" smtClean="0"/>
              <a:t>r</a:t>
            </a:r>
            <a:r>
              <a:rPr lang="cs-CZ" dirty="0" err="1" smtClean="0">
                <a:solidFill>
                  <a:srgbClr val="00B0F0"/>
                </a:solidFill>
              </a:rPr>
              <a:t>u</a:t>
            </a:r>
            <a:r>
              <a:rPr lang="cs-CZ" dirty="0" err="1" smtClean="0"/>
              <a:t>bk</a:t>
            </a:r>
            <a:r>
              <a:rPr lang="cs-CZ" dirty="0" err="1" smtClean="0">
                <a:solidFill>
                  <a:srgbClr val="00B0F0"/>
                </a:solidFill>
              </a:rPr>
              <a:t>p</a:t>
            </a:r>
            <a:r>
              <a:rPr lang="cs-CZ" dirty="0" smtClean="0">
                <a:solidFill>
                  <a:srgbClr val="00B0F0"/>
                </a:solidFill>
              </a:rPr>
              <a:t> </a:t>
            </a:r>
            <a:r>
              <a:rPr lang="cs-CZ" dirty="0" err="1" smtClean="0"/>
              <a:t>at</a:t>
            </a:r>
            <a:r>
              <a:rPr lang="cs-CZ" dirty="0" err="1" smtClean="0">
                <a:solidFill>
                  <a:srgbClr val="00B0F0"/>
                </a:solidFill>
              </a:rPr>
              <a:t>á</a:t>
            </a:r>
            <a:r>
              <a:rPr lang="cs-CZ" dirty="0" err="1" smtClean="0"/>
              <a:t>ns</a:t>
            </a:r>
            <a:r>
              <a:rPr lang="cs-CZ" dirty="0" smtClean="0"/>
              <a:t> </a:t>
            </a:r>
            <a:r>
              <a:rPr lang="cs-CZ" dirty="0" err="1" smtClean="0">
                <a:solidFill>
                  <a:srgbClr val="00B0F0"/>
                </a:solidFill>
              </a:rPr>
              <a:t>k</a:t>
            </a:r>
            <a:r>
              <a:rPr lang="cs-CZ" dirty="0" err="1" smtClean="0"/>
              <a:t>ho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text: „Jedna z největších civilizačních pohrom je učený hlupák“ (Karel Čapek)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8088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Grafické šifry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Udávají </a:t>
            </a:r>
            <a:r>
              <a:rPr lang="cs-CZ" dirty="0"/>
              <a:t>návod jak vykreslit příslušnou </a:t>
            </a:r>
            <a:r>
              <a:rPr lang="cs-CZ" dirty="0" smtClean="0"/>
              <a:t>zprávu (obrázky</a:t>
            </a:r>
            <a:r>
              <a:rPr lang="cs-CZ" dirty="0"/>
              <a:t>, texty </a:t>
            </a:r>
            <a:r>
              <a:rPr lang="cs-CZ" dirty="0" smtClean="0"/>
              <a:t>atd.)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Nejdůležitější </a:t>
            </a:r>
            <a:r>
              <a:rPr lang="cs-CZ" dirty="0"/>
              <a:t>u těchto šifer je důkladné promyšlení </a:t>
            </a:r>
            <a:r>
              <a:rPr lang="cs-CZ" dirty="0" smtClean="0"/>
              <a:t>systému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Vybarvování </a:t>
            </a:r>
            <a:r>
              <a:rPr lang="cs-CZ" dirty="0"/>
              <a:t>políček ve čtverečkované </a:t>
            </a:r>
            <a:r>
              <a:rPr lang="cs-CZ" dirty="0" smtClean="0"/>
              <a:t>síti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Udání </a:t>
            </a:r>
            <a:r>
              <a:rPr lang="cs-CZ" dirty="0"/>
              <a:t>souřadnic a </a:t>
            </a:r>
            <a:r>
              <a:rPr lang="cs-CZ" dirty="0" smtClean="0"/>
              <a:t>spojnic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Bludiště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Puzzle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Zrcadlení textu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Recept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…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924944"/>
            <a:ext cx="2257444" cy="34371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 descr="VÃ½sledek obrÃ¡zku pro bludiste sif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378904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51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cs-CZ" dirty="0" smtClean="0"/>
              <a:t>Vybarvování </a:t>
            </a:r>
            <a:r>
              <a:rPr lang="cs-CZ" dirty="0"/>
              <a:t>políček ve čtverečkované </a:t>
            </a:r>
            <a:r>
              <a:rPr lang="cs-CZ" dirty="0" smtClean="0"/>
              <a:t>síti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501808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Pomocí vykreslení znaků do </a:t>
            </a:r>
            <a:r>
              <a:rPr lang="cs-CZ" dirty="0" smtClean="0"/>
              <a:t>sítě </a:t>
            </a:r>
            <a:r>
              <a:rPr lang="cs-CZ" dirty="0"/>
              <a:t>vytváříme souřadnice jednotlivých </a:t>
            </a:r>
            <a:r>
              <a:rPr lang="cs-CZ" dirty="0" smtClean="0"/>
              <a:t>polí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Šifrový </a:t>
            </a:r>
            <a:r>
              <a:rPr lang="cs-CZ" dirty="0"/>
              <a:t>text získáme vypsáním vybarvených a nevybarvených polí na jednotlivých </a:t>
            </a:r>
            <a:r>
              <a:rPr lang="cs-CZ" dirty="0" smtClean="0"/>
              <a:t>řádcích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OT:	Žák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MA:	</a:t>
            </a:r>
            <a:r>
              <a:rPr lang="cs-CZ" dirty="0" smtClean="0"/>
              <a:t>ZAK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ŠT:	3,2,1,2,1,1,1   2,1,1,3,1,1,1,1   1,1,2,1,1,1,1,2,1   1,3,3,1,1,1,1    </a:t>
            </a:r>
            <a:r>
              <a:rPr lang="cs-CZ" dirty="0" smtClean="0"/>
              <a:t>	3,1,1,1,1,1,1,1,1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522" y="3717032"/>
            <a:ext cx="390895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07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cs-CZ" dirty="0" smtClean="0"/>
              <a:t>Vybarvování </a:t>
            </a:r>
            <a:r>
              <a:rPr lang="cs-CZ" dirty="0"/>
              <a:t>políček ve čtverečkované </a:t>
            </a:r>
            <a:r>
              <a:rPr lang="cs-CZ" dirty="0" smtClean="0"/>
              <a:t>síti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35779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 získáme vykreslením čtverců do </a:t>
            </a:r>
            <a:r>
              <a:rPr lang="cs-CZ" dirty="0" smtClean="0"/>
              <a:t>sítě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Číslice </a:t>
            </a:r>
            <a:r>
              <a:rPr lang="cs-CZ" dirty="0"/>
              <a:t>označují počet vybarvených a nevybarvených polí v jednotlivém </a:t>
            </a:r>
            <a:r>
              <a:rPr lang="cs-CZ" dirty="0" smtClean="0"/>
              <a:t>řádku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ŠT: 	1,1,2,1,1,1,2  1,1,1,1,1,1,1,2  1,3,1,1,1,2  1,1,1,1,1,1,1,2  </a:t>
            </a:r>
            <a:r>
              <a:rPr lang="cs-CZ" dirty="0" smtClean="0"/>
              <a:t>1,1,2,1,1,3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</a:t>
            </a:r>
            <a:r>
              <a:rPr lang="cs-CZ" dirty="0"/>
              <a:t>	CIL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Otevřený text:</a:t>
            </a:r>
            <a:r>
              <a:rPr lang="cs-CZ" dirty="0"/>
              <a:t>	</a:t>
            </a:r>
            <a:r>
              <a:rPr lang="cs-CZ" dirty="0" smtClean="0"/>
              <a:t>	Cíl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492" y="3356992"/>
            <a:ext cx="319701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9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cs-CZ" dirty="0" smtClean="0"/>
              <a:t>Bludiště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35779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Nejkratší cesta po trase mezi vstupem do bludiště a výstupem, vykresluje daný otevřený </a:t>
            </a:r>
            <a:r>
              <a:rPr lang="cs-CZ" dirty="0" smtClean="0"/>
              <a:t>text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Mezinárodní abeceda:	SIFRY JSOU ZABAVNE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	</a:t>
            </a:r>
            <a:r>
              <a:rPr lang="cs-CZ" dirty="0" smtClean="0"/>
              <a:t>Šifry </a:t>
            </a:r>
            <a:r>
              <a:rPr lang="cs-CZ" dirty="0"/>
              <a:t>jsou </a:t>
            </a:r>
            <a:r>
              <a:rPr lang="cs-CZ" dirty="0" smtClean="0"/>
              <a:t>zábavné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76872"/>
            <a:ext cx="2871948" cy="3079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0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646584"/>
          </a:xfrm>
        </p:spPr>
        <p:txBody>
          <a:bodyPr/>
          <a:lstStyle/>
          <a:p>
            <a:r>
              <a:rPr lang="cs-CZ" dirty="0"/>
              <a:t>Recept - příklad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1" y="1628800"/>
            <a:ext cx="3931839" cy="43910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/>
              <a:t>Z každé </a:t>
            </a:r>
            <a:r>
              <a:rPr lang="cs-CZ" dirty="0"/>
              <a:t>zapsané suroviny </a:t>
            </a:r>
            <a:r>
              <a:rPr lang="cs-CZ" dirty="0"/>
              <a:t>vybíráme jedno</a:t>
            </a:r>
            <a:br>
              <a:rPr lang="cs-CZ" dirty="0"/>
            </a:br>
            <a:r>
              <a:rPr lang="cs-CZ" dirty="0"/>
              <a:t>písmeno dle toho, jaké množství je </a:t>
            </a:r>
            <a:r>
              <a:rPr lang="cs-CZ" dirty="0"/>
              <a:t>v receptu uvedeno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/>
              <a:t>Dešifrujte</a:t>
            </a:r>
            <a:r>
              <a:rPr lang="cs-CZ" dirty="0" smtClean="0"/>
              <a:t>:</a:t>
            </a:r>
          </a:p>
          <a:p>
            <a:r>
              <a:rPr lang="cs-CZ" dirty="0"/>
              <a:t>	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dirty="0"/>
              <a:t>Otevřený text:   </a:t>
            </a:r>
            <a:r>
              <a:rPr lang="cs-CZ" dirty="0" smtClean="0"/>
              <a:t>Škola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700" y="486121"/>
            <a:ext cx="3865600" cy="58857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830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Závěr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U steganografie </a:t>
            </a:r>
            <a:r>
              <a:rPr lang="cs-CZ" dirty="0"/>
              <a:t>ukrýváme samotnou existenci zprávy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může vypadat zcela obyčejně a útočník tak </a:t>
            </a:r>
            <a:r>
              <a:rPr lang="cs-CZ" dirty="0" smtClean="0"/>
              <a:t>ani nepozná</a:t>
            </a:r>
            <a:r>
              <a:rPr lang="cs-CZ" dirty="0"/>
              <a:t>, že se jedná o nějakou ukrytou zprávu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Zprávu můžeme ukrýt různými </a:t>
            </a:r>
            <a:r>
              <a:rPr lang="cs-CZ" dirty="0" smtClean="0"/>
              <a:t>způsoby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Úprava textu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Bludiště</a:t>
            </a:r>
            <a:endParaRPr 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Notový zápis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Recept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Mikrotečky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Obrázky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7621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718592"/>
          </a:xfrm>
        </p:spPr>
        <p:txBody>
          <a:bodyPr rtlCol="0"/>
          <a:lstStyle/>
          <a:p>
            <a:pPr rtl="0"/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7924801" y="1772816"/>
            <a:ext cx="3657600" cy="4246984"/>
          </a:xfrm>
        </p:spPr>
        <p:txBody>
          <a:bodyPr rtlCol="0">
            <a:normAutofit/>
          </a:bodyPr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err="1" smtClean="0"/>
              <a:t>Cardanova</a:t>
            </a:r>
            <a:r>
              <a:rPr lang="cs-CZ" dirty="0" smtClean="0"/>
              <a:t> mřížka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Agenturní systém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Neviditelné inkousty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Jednoduché textové metody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smtClean="0"/>
              <a:t>Grafické šifry</a:t>
            </a:r>
            <a:endParaRPr lang="cs-CZ" dirty="0" smtClean="0"/>
          </a:p>
        </p:txBody>
      </p:sp>
      <p:sp>
        <p:nvSpPr>
          <p:cNvPr id="6" name="Rounded Rectangle 5" hidden="1"/>
          <p:cNvSpPr/>
          <p:nvPr/>
        </p:nvSpPr>
        <p:spPr>
          <a:xfrm>
            <a:off x="12344400" y="152400"/>
            <a:ext cx="1295400" cy="65532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cs-CZ" sz="1200" b="1" i="1" dirty="0" smtClean="0">
                <a:latin typeface="Arial" pitchFamily="34" charset="0"/>
                <a:cs typeface="Arial" pitchFamily="34" charset="0"/>
              </a:rPr>
              <a:t>NOTE:</a:t>
            </a: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change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images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slide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select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picture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delete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click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Insert Picture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icon</a:t>
            </a:r>
            <a:endParaRPr lang="cs-CZ" sz="1200" i="1" dirty="0" smtClean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placeholder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to insert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own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image.</a:t>
            </a:r>
            <a:endParaRPr lang="cs-CZ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VÃ½sledek obrÃ¡zku pro steganografi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3" r="2031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388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440" y="2348880"/>
            <a:ext cx="10508158" cy="2832719"/>
          </a:xfrm>
        </p:spPr>
        <p:txBody>
          <a:bodyPr rtlCol="0" anchor="b">
            <a:normAutofit/>
          </a:bodyPr>
          <a:lstStyle/>
          <a:p>
            <a:pPr rtl="0"/>
            <a:r>
              <a:rPr lang="cs-CZ" sz="5400" dirty="0" err="1" smtClean="0">
                <a:solidFill>
                  <a:srgbClr val="00B0F0"/>
                </a:solidFill>
              </a:rPr>
              <a:t>D</a:t>
            </a:r>
            <a:r>
              <a:rPr lang="cs-CZ" sz="5400" dirty="0" err="1" smtClean="0"/>
              <a:t>sd</a:t>
            </a:r>
            <a:r>
              <a:rPr lang="cs-CZ" sz="5400" dirty="0" err="1" smtClean="0">
                <a:solidFill>
                  <a:srgbClr val="00B0F0"/>
                </a:solidFill>
              </a:rPr>
              <a:t>ě</a:t>
            </a:r>
            <a:r>
              <a:rPr lang="cs-CZ" sz="5400" dirty="0" err="1" smtClean="0"/>
              <a:t>fr</a:t>
            </a:r>
            <a:r>
              <a:rPr lang="cs-CZ" sz="5400" dirty="0" err="1" smtClean="0">
                <a:solidFill>
                  <a:srgbClr val="00B0F0"/>
                </a:solidFill>
              </a:rPr>
              <a:t>k</a:t>
            </a:r>
            <a:r>
              <a:rPr lang="cs-CZ" sz="5400" dirty="0" err="1" smtClean="0"/>
              <a:t>sa</a:t>
            </a:r>
            <a:r>
              <a:rPr lang="cs-CZ" sz="5400" dirty="0" err="1" smtClean="0">
                <a:solidFill>
                  <a:srgbClr val="00B0F0"/>
                </a:solidFill>
              </a:rPr>
              <a:t>u</a:t>
            </a:r>
            <a:r>
              <a:rPr lang="cs-CZ" sz="5400" dirty="0" err="1" smtClean="0"/>
              <a:t>gh</a:t>
            </a:r>
            <a:r>
              <a:rPr lang="cs-CZ" sz="5400" dirty="0" err="1" smtClean="0">
                <a:solidFill>
                  <a:srgbClr val="00B0F0"/>
                </a:solidFill>
              </a:rPr>
              <a:t>j</a:t>
            </a:r>
            <a:r>
              <a:rPr lang="cs-CZ" sz="5400" dirty="0" err="1" smtClean="0"/>
              <a:t>et</a:t>
            </a:r>
            <a:r>
              <a:rPr lang="cs-CZ" sz="5400" dirty="0" err="1" smtClean="0">
                <a:solidFill>
                  <a:srgbClr val="00B0F0"/>
                </a:solidFill>
              </a:rPr>
              <a:t>i</a:t>
            </a:r>
            <a:r>
              <a:rPr lang="cs-CZ" sz="5400" dirty="0" smtClean="0"/>
              <a:t> </a:t>
            </a:r>
            <a:r>
              <a:rPr lang="cs-CZ" sz="5400" dirty="0" err="1" smtClean="0"/>
              <a:t>sf</a:t>
            </a:r>
            <a:r>
              <a:rPr lang="cs-CZ" sz="5400" dirty="0" err="1" smtClean="0">
                <a:solidFill>
                  <a:srgbClr val="00B0F0"/>
                </a:solidFill>
              </a:rPr>
              <a:t>z</a:t>
            </a:r>
            <a:r>
              <a:rPr lang="cs-CZ" sz="5400" dirty="0" err="1" smtClean="0"/>
              <a:t>go</a:t>
            </a:r>
            <a:r>
              <a:rPr lang="cs-CZ" sz="5400" dirty="0" err="1" smtClean="0">
                <a:solidFill>
                  <a:srgbClr val="00B0F0"/>
                </a:solidFill>
              </a:rPr>
              <a:t>a</a:t>
            </a:r>
            <a:r>
              <a:rPr lang="cs-CZ" sz="5400" dirty="0" smtClean="0"/>
              <a:t> </a:t>
            </a:r>
            <a:r>
              <a:rPr lang="cs-CZ" sz="5400" dirty="0" err="1" smtClean="0">
                <a:solidFill>
                  <a:srgbClr val="00B0F0"/>
                </a:solidFill>
              </a:rPr>
              <a:t>p</a:t>
            </a:r>
            <a:r>
              <a:rPr lang="cs-CZ" sz="5400" dirty="0" err="1" smtClean="0"/>
              <a:t>np</a:t>
            </a:r>
            <a:r>
              <a:rPr lang="cs-CZ" sz="5400" dirty="0" err="1" smtClean="0">
                <a:solidFill>
                  <a:srgbClr val="00B0F0"/>
                </a:solidFill>
              </a:rPr>
              <a:t>o</a:t>
            </a:r>
            <a:r>
              <a:rPr lang="cs-CZ" sz="5400" dirty="0" err="1" smtClean="0"/>
              <a:t>qm</a:t>
            </a:r>
            <a:r>
              <a:rPr lang="cs-CZ" sz="5400" dirty="0" err="1" smtClean="0">
                <a:solidFill>
                  <a:srgbClr val="00B0F0"/>
                </a:solidFill>
              </a:rPr>
              <a:t>z</a:t>
            </a:r>
            <a:r>
              <a:rPr lang="cs-CZ" sz="5400" dirty="0" err="1" smtClean="0"/>
              <a:t>bg</a:t>
            </a:r>
            <a:r>
              <a:rPr lang="cs-CZ" sz="5400" dirty="0" err="1" smtClean="0">
                <a:solidFill>
                  <a:srgbClr val="00B0F0"/>
                </a:solidFill>
              </a:rPr>
              <a:t>o</a:t>
            </a:r>
            <a:r>
              <a:rPr lang="cs-CZ" sz="5400" dirty="0" err="1" smtClean="0"/>
              <a:t>tu</a:t>
            </a:r>
            <a:r>
              <a:rPr lang="cs-CZ" sz="5400" dirty="0" err="1" smtClean="0">
                <a:solidFill>
                  <a:srgbClr val="00B0F0"/>
                </a:solidFill>
              </a:rPr>
              <a:t>r</a:t>
            </a:r>
            <a:r>
              <a:rPr lang="cs-CZ" sz="5400" dirty="0" err="1" smtClean="0"/>
              <a:t>fz</a:t>
            </a:r>
            <a:r>
              <a:rPr lang="cs-CZ" sz="5400" dirty="0" err="1" smtClean="0">
                <a:solidFill>
                  <a:srgbClr val="00B0F0"/>
                </a:solidFill>
              </a:rPr>
              <a:t>n</a:t>
            </a:r>
            <a:r>
              <a:rPr lang="cs-CZ" sz="5400" dirty="0" err="1" smtClean="0"/>
              <a:t>qb</a:t>
            </a:r>
            <a:r>
              <a:rPr lang="cs-CZ" sz="5400" dirty="0" err="1" smtClean="0">
                <a:solidFill>
                  <a:srgbClr val="00B0F0"/>
                </a:solidFill>
              </a:rPr>
              <a:t>o</a:t>
            </a:r>
            <a:r>
              <a:rPr lang="cs-CZ" sz="5400" dirty="0" err="1" smtClean="0"/>
              <a:t>kj</a:t>
            </a:r>
            <a:r>
              <a:rPr lang="cs-CZ" sz="5400" dirty="0" err="1" smtClean="0">
                <a:solidFill>
                  <a:srgbClr val="00B0F0"/>
                </a:solidFill>
              </a:rPr>
              <a:t>s</a:t>
            </a:r>
            <a:r>
              <a:rPr lang="cs-CZ" sz="5400" dirty="0" err="1" smtClean="0"/>
              <a:t>rv</a:t>
            </a:r>
            <a:r>
              <a:rPr lang="cs-CZ" sz="5400" dirty="0" err="1" smtClean="0">
                <a:solidFill>
                  <a:srgbClr val="00B0F0"/>
                </a:solidFill>
              </a:rPr>
              <a:t>t</a:t>
            </a:r>
            <a:r>
              <a:rPr lang="cs-CZ" sz="5400" dirty="0" err="1" smtClean="0"/>
              <a:t>sw</a:t>
            </a:r>
            <a:r>
              <a:rPr lang="cs-CZ" sz="5400" dirty="0" smtClean="0"/>
              <a:t> </a:t>
            </a:r>
            <a:r>
              <a:rPr lang="cs-CZ" sz="5400" dirty="0" smtClean="0">
                <a:sym typeface="Wingdings" panose="05000000000000000000" pitchFamily="2" charset="2"/>
              </a:rPr>
              <a:t>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val="299311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Steganografie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Zde ukrýváme samotnou existenci </a:t>
            </a:r>
            <a:r>
              <a:rPr lang="cs-CZ" dirty="0" smtClean="0"/>
              <a:t>zprávy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Text může vypadat zcela obyčejně a útočník tak </a:t>
            </a:r>
            <a:r>
              <a:rPr lang="cs-CZ" dirty="0" smtClean="0"/>
              <a:t>ani</a:t>
            </a:r>
            <a:br>
              <a:rPr lang="cs-CZ" dirty="0" smtClean="0"/>
            </a:br>
            <a:r>
              <a:rPr lang="cs-CZ" dirty="0" smtClean="0"/>
              <a:t>nepozná</a:t>
            </a:r>
            <a:r>
              <a:rPr lang="cs-CZ" dirty="0"/>
              <a:t>, že se jedná o nějakou ukrytou </a:t>
            </a:r>
            <a:r>
              <a:rPr lang="cs-CZ" dirty="0" smtClean="0"/>
              <a:t>zprávu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Zprávu </a:t>
            </a:r>
            <a:r>
              <a:rPr lang="cs-CZ" dirty="0"/>
              <a:t>můžeme ukrýt různými </a:t>
            </a:r>
            <a:r>
              <a:rPr lang="cs-CZ" dirty="0" smtClean="0"/>
              <a:t>způsoby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Úprava textu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Neviditelné inkousty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Notový zápis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Recept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Mikrotečky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Obrázky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…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6" name="Obrázek 5" descr="&lt;strong&gt;Noty&lt;/strong&gt; Stock Fotka zdarma - Public Domain Picture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184" y="4221088"/>
            <a:ext cx="5856488" cy="2208384"/>
          </a:xfrm>
          <a:prstGeom prst="rect">
            <a:avLst/>
          </a:prstGeom>
        </p:spPr>
      </p:pic>
      <p:pic>
        <p:nvPicPr>
          <p:cNvPr id="9218" name="Picture 2" descr="VÃ½sledek obrÃ¡zku pro neviditelne inkoust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828" y="309336"/>
            <a:ext cx="3167844" cy="316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76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err="1" smtClean="0"/>
              <a:t>Steganografie</a:t>
            </a:r>
            <a:r>
              <a:rPr lang="cs-CZ" dirty="0" smtClean="0"/>
              <a:t>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Dešifrujte: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Jedná </a:t>
            </a:r>
            <a:r>
              <a:rPr lang="cs-CZ" dirty="0"/>
              <a:t>se o ukrytý Morseův </a:t>
            </a:r>
            <a:r>
              <a:rPr lang="cs-CZ" dirty="0" smtClean="0"/>
              <a:t>kód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Kratší </a:t>
            </a:r>
            <a:r>
              <a:rPr lang="cs-CZ" dirty="0"/>
              <a:t>čárky reprezentují tečku a delší čárky </a:t>
            </a:r>
            <a:r>
              <a:rPr lang="cs-CZ" dirty="0" smtClean="0"/>
              <a:t>čárku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Morseův kód:	      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  ---  .-.  …  .  ---  …-  -.-  .-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Mezinárodní abeceda:  MORSEOVKA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	 </a:t>
            </a:r>
            <a:r>
              <a:rPr lang="cs-CZ" dirty="0" smtClean="0"/>
              <a:t>      Morseovka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14191">
            <a:off x="8244964" y="454977"/>
            <a:ext cx="3283362" cy="576671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1930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err="1" smtClean="0"/>
              <a:t>Cardanova</a:t>
            </a:r>
            <a:r>
              <a:rPr lang="cs-CZ" dirty="0" smtClean="0"/>
              <a:t> mřížka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Ukrytí </a:t>
            </a:r>
            <a:r>
              <a:rPr lang="cs-CZ" dirty="0"/>
              <a:t>otevřeného textu do jiné zprávy, u které nelze poznat, že skrývá nějaké dodatečné informace</a:t>
            </a:r>
            <a:endParaRPr lang="cs-CZ" alt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Používá </a:t>
            </a:r>
            <a:r>
              <a:rPr lang="cs-CZ" dirty="0" smtClean="0"/>
              <a:t>mřížku </a:t>
            </a:r>
            <a:r>
              <a:rPr lang="cs-CZ" dirty="0"/>
              <a:t>čtvercového či obdélníkového tvaru, ve které jsou vystřiženy určitá </a:t>
            </a:r>
            <a:r>
              <a:rPr lang="cs-CZ" dirty="0" smtClean="0"/>
              <a:t>pole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Přiložením mřížky na papír s textem lze jednoduše přečíst daný otevřený text</a:t>
            </a:r>
            <a:endParaRPr lang="cs-CZ" altLang="cs-CZ" dirty="0"/>
          </a:p>
        </p:txBody>
      </p:sp>
      <p:pic>
        <p:nvPicPr>
          <p:cNvPr id="5" name="Obrázek 4" descr="Grille de &lt;strong&gt;Cardan&lt;/strong&gt; — Wikipé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536" y="4070472"/>
            <a:ext cx="3608928" cy="245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87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err="1" smtClean="0"/>
              <a:t>Cardanova</a:t>
            </a:r>
            <a:r>
              <a:rPr lang="cs-CZ" dirty="0" smtClean="0"/>
              <a:t> mřížka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861848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</a:t>
            </a:r>
          </a:p>
          <a:p>
            <a:pPr>
              <a:buFont typeface="Franklin Gothic Medium" panose="020B0603020102020204" pitchFamily="34" charset="0"/>
              <a:buChar char=" "/>
            </a:pPr>
            <a:endParaRPr lang="cs-CZ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Franklin Gothic Medium" panose="020B0603020102020204" pitchFamily="34" charset="0"/>
              <a:buChar char=" "/>
            </a:pPr>
            <a:endParaRPr lang="cs-CZ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/>
              <a:t>Cardanova</a:t>
            </a:r>
            <a:r>
              <a:rPr lang="cs-CZ" dirty="0"/>
              <a:t> </a:t>
            </a:r>
            <a:r>
              <a:rPr lang="cs-CZ" dirty="0" smtClean="0"/>
              <a:t>mřížka:</a:t>
            </a:r>
            <a:endParaRPr lang="cs-CZ" dirty="0"/>
          </a:p>
          <a:p>
            <a:pPr>
              <a:buFont typeface="Franklin Gothic Medium" panose="020B0603020102020204" pitchFamily="34" charset="0"/>
              <a:buChar char=" "/>
            </a:pPr>
            <a:endParaRPr lang="cs-CZ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Franklin Gothic Medium" panose="020B0603020102020204" pitchFamily="34" charset="0"/>
              <a:buChar char=" "/>
            </a:pPr>
            <a:endParaRPr lang="cs-CZ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Kryptologie</a:t>
            </a:r>
          </a:p>
          <a:p>
            <a:pPr>
              <a:buFont typeface="Franklin Gothic Medium" panose="020B0603020102020204" pitchFamily="34" charset="0"/>
              <a:buChar char=" "/>
            </a:pPr>
            <a:endParaRPr lang="cs-CZ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alt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b="79933"/>
          <a:stretch/>
        </p:blipFill>
        <p:spPr>
          <a:xfrm>
            <a:off x="4943872" y="1523317"/>
            <a:ext cx="6696744" cy="122066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3"/>
          <a:srcRect l="1053" t="41012" r="1053" b="39288"/>
          <a:stretch/>
        </p:blipFill>
        <p:spPr>
          <a:xfrm>
            <a:off x="4943872" y="3232026"/>
            <a:ext cx="6696744" cy="122413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/>
          <a:srcRect l="1053" t="78009" r="1053" b="2290"/>
          <a:stretch/>
        </p:blipFill>
        <p:spPr>
          <a:xfrm>
            <a:off x="4943872" y="5013176"/>
            <a:ext cx="6696744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6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Agenturní 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V obyčejném textu jsou po domluvě čteny pouze určité znaky pro získání otevřeného </a:t>
            </a:r>
            <a:r>
              <a:rPr lang="cs-CZ" dirty="0" smtClean="0"/>
              <a:t>textu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Příklady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První </a:t>
            </a:r>
            <a:r>
              <a:rPr lang="cs-CZ" dirty="0"/>
              <a:t>znak každého </a:t>
            </a:r>
            <a:r>
              <a:rPr lang="cs-CZ" dirty="0" smtClean="0"/>
              <a:t>slova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Písmeno </a:t>
            </a:r>
            <a:r>
              <a:rPr lang="cs-CZ" dirty="0"/>
              <a:t>každého druhého </a:t>
            </a:r>
            <a:r>
              <a:rPr lang="cs-CZ" dirty="0" smtClean="0"/>
              <a:t>slova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První </a:t>
            </a:r>
            <a:r>
              <a:rPr lang="cs-CZ" dirty="0"/>
              <a:t>písmeno v každé </a:t>
            </a:r>
            <a:r>
              <a:rPr lang="cs-CZ" dirty="0" smtClean="0"/>
              <a:t>větě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…</a:t>
            </a:r>
            <a:endParaRPr lang="cs-CZ" altLang="cs-CZ" dirty="0"/>
          </a:p>
        </p:txBody>
      </p:sp>
      <p:pic>
        <p:nvPicPr>
          <p:cNvPr id="4098" name="Picture 2" descr="VÃ½sledek obrÃ¡zku pro steganograp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332" y="2636912"/>
            <a:ext cx="47625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231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Agenturní systém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4298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Otevřeným textem jsou první písmena druhých slov v každé větě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</a:t>
            </a:r>
          </a:p>
          <a:p>
            <a:pPr>
              <a:buFont typeface="Franklin Gothic Medium" panose="020B0603020102020204" pitchFamily="34" charset="0"/>
              <a:buChar char=" "/>
            </a:pPr>
            <a:r>
              <a:rPr lang="cs-CZ" i="1" dirty="0"/>
              <a:t>Komenského </a:t>
            </a:r>
            <a:r>
              <a:rPr lang="cs-CZ" i="1" dirty="0">
                <a:solidFill>
                  <a:srgbClr val="00B0F0"/>
                </a:solidFill>
              </a:rPr>
              <a:t>Š</a:t>
            </a:r>
            <a:r>
              <a:rPr lang="cs-CZ" i="1" dirty="0"/>
              <a:t>kola hrou je jedním z jeho nejznámějších děl. Vytvořil </a:t>
            </a:r>
            <a:r>
              <a:rPr lang="cs-CZ" i="1" dirty="0">
                <a:solidFill>
                  <a:srgbClr val="00B0F0"/>
                </a:solidFill>
              </a:rPr>
              <a:t>i</a:t>
            </a:r>
            <a:r>
              <a:rPr lang="cs-CZ" i="1" dirty="0"/>
              <a:t> speciální metodiku výuky jazyků a sám napsal mnoho učebnic. Byl </a:t>
            </a:r>
            <a:r>
              <a:rPr lang="cs-CZ" i="1" dirty="0">
                <a:solidFill>
                  <a:srgbClr val="00B0F0"/>
                </a:solidFill>
              </a:rPr>
              <a:t>f</a:t>
            </a:r>
            <a:r>
              <a:rPr lang="cs-CZ" i="1" dirty="0"/>
              <a:t>ilosofem, spisovatelem a českým myslitelem. Získal </a:t>
            </a:r>
            <a:r>
              <a:rPr lang="cs-CZ" i="1" dirty="0">
                <a:solidFill>
                  <a:srgbClr val="00B0F0"/>
                </a:solidFill>
              </a:rPr>
              <a:t>r</a:t>
            </a:r>
            <a:r>
              <a:rPr lang="cs-CZ" i="1" dirty="0"/>
              <a:t>enomé především jako pedagog, teoretik pedagogiky a autor mnoha spisů z tohoto oboru. </a:t>
            </a:r>
            <a:r>
              <a:rPr lang="cs-CZ" i="1" dirty="0" smtClean="0"/>
              <a:t>Komenský </a:t>
            </a:r>
            <a:r>
              <a:rPr lang="cs-CZ" i="1" dirty="0" smtClean="0">
                <a:solidFill>
                  <a:srgbClr val="00B0F0"/>
                </a:solidFill>
              </a:rPr>
              <a:t>a</a:t>
            </a:r>
            <a:r>
              <a:rPr lang="cs-CZ" i="1" dirty="0" smtClean="0"/>
              <a:t>le nepsal pouze knihy, zabýval se i </a:t>
            </a:r>
            <a:r>
              <a:rPr lang="cs-CZ" i="1" dirty="0"/>
              <a:t>didaktikou a všeobecnou teorií výchovy.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</a:t>
            </a:r>
            <a:r>
              <a:rPr lang="cs-CZ" dirty="0" smtClean="0"/>
              <a:t>Šifra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073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Agenturní systém -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429800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Otevřeným textem jsou zvýrazněná písmena v </a:t>
            </a:r>
            <a:r>
              <a:rPr lang="cs-CZ" dirty="0" smtClean="0"/>
              <a:t>textu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Šifrový text:</a:t>
            </a:r>
          </a:p>
          <a:p>
            <a:pPr>
              <a:buFont typeface="Franklin Gothic Medium" panose="020B0603020102020204" pitchFamily="34" charset="0"/>
              <a:buChar char=" "/>
            </a:pP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Komenský se narodil 28.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řezna 1592 v jihov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chodní Moravě a zemřel 15. lis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opadu 1670 v Amsterdamu. Byl filosof, spisovatel a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eský mysl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tel. Vytvořil i speciální metodiku výuky jazyků a sám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apsal mnoho uč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eb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nic. Jan Amos Komensk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zabýval především didak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ikou a všeobecnou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rií výchovy. Získal renomé především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ako p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dagog, teoretik pedagogiky a aut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mnoha spisů z tohoto oboru. Vysloužil si přízvisko U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národů. Psal latinsky i působivo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cs-CZ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ohatou češtinou. Tvořil spisy encyklopedické a jeho ideálem byla všev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ě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da. Již za Komenského 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ivota si z</a:t>
            </a:r>
            <a:r>
              <a:rPr lang="cs-C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lang="cs-C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skaly mimořádnou oblibu jeho jazykové příručky Brána jazyků otevřená a Svět v obrazech</a:t>
            </a:r>
            <a:r>
              <a:rPr lang="cs-CZ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Otevřený text: „Být či nebýt, to je oč tu běží“ (William Shakespeare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809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Basketbal 16 × 9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870227_TF04001173.potx" id="{86630A05-FDB8-42EE-BFCB-91B66BA55191}" vid="{9D0722FA-04E3-4BFB-A7BC-E3081F87F817}"/>
    </a:ext>
  </a:extLst>
</a:theme>
</file>

<file path=ppt/theme/theme2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E42578-9CD4-4AFF-AA5E-F33052F6B6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1DDEFBA-1D7E-4587-9763-EBF5A6740E9A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D30E8E9-C5F6-40D8-943C-DA5B4196A6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</TotalTime>
  <Words>485</Words>
  <Application>Microsoft Office PowerPoint</Application>
  <PresentationFormat>Širokoúhlá obrazovka</PresentationFormat>
  <Paragraphs>176</Paragraphs>
  <Slides>20</Slides>
  <Notes>20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6" baseType="lpstr">
      <vt:lpstr>Arial</vt:lpstr>
      <vt:lpstr>Franklin Gothic Medium</vt:lpstr>
      <vt:lpstr>Impact</vt:lpstr>
      <vt:lpstr>Times New Roman</vt:lpstr>
      <vt:lpstr>Wingdings</vt:lpstr>
      <vt:lpstr>Basketbal 16 × 9</vt:lpstr>
      <vt:lpstr>Steganografie</vt:lpstr>
      <vt:lpstr>Obsah</vt:lpstr>
      <vt:lpstr>Steganografie</vt:lpstr>
      <vt:lpstr>Steganografie - příklad</vt:lpstr>
      <vt:lpstr>Cardanova mřížka</vt:lpstr>
      <vt:lpstr>Cardanova mřížka - příklad</vt:lpstr>
      <vt:lpstr>Agenturní systém</vt:lpstr>
      <vt:lpstr>Agenturní systém - příklad</vt:lpstr>
      <vt:lpstr>Agenturní systém - příklad</vt:lpstr>
      <vt:lpstr>Neviditelné inkousty</vt:lpstr>
      <vt:lpstr>Jednoduché textové metody</vt:lpstr>
      <vt:lpstr>Jednoduché textové metody – příklad</vt:lpstr>
      <vt:lpstr>Jednoduché textové metody – příklad</vt:lpstr>
      <vt:lpstr>Grafické šifry</vt:lpstr>
      <vt:lpstr>Vybarvování políček ve čtverečkované síti - příklad</vt:lpstr>
      <vt:lpstr>Vybarvování políček ve čtverečkované síti - příklad</vt:lpstr>
      <vt:lpstr>Bludiště - příklad</vt:lpstr>
      <vt:lpstr>Recept - příklad</vt:lpstr>
      <vt:lpstr>Závěr</vt:lpstr>
      <vt:lpstr>Dsděfrksaughjeti sfzgoa pnpoqmzbgoturfznqbokjsrvtsw 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Rozložení nadpisu</dc:title>
  <dc:creator>Martina Žabčíková</dc:creator>
  <cp:lastModifiedBy>Martina Žabčíková</cp:lastModifiedBy>
  <cp:revision>107</cp:revision>
  <dcterms:created xsi:type="dcterms:W3CDTF">2018-04-16T16:25:12Z</dcterms:created>
  <dcterms:modified xsi:type="dcterms:W3CDTF">2018-05-14T07:58:25Z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