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7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72" r:id="rId8"/>
    <p:sldId id="260" r:id="rId9"/>
    <p:sldId id="263" r:id="rId10"/>
    <p:sldId id="264" r:id="rId11"/>
    <p:sldId id="265" r:id="rId12"/>
    <p:sldId id="266" r:id="rId13"/>
    <p:sldId id="267" r:id="rId14"/>
    <p:sldId id="271" r:id="rId15"/>
    <p:sldId id="268" r:id="rId16"/>
    <p:sldId id="270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1"/>
    <p:restoredTop sz="96018"/>
  </p:normalViewPr>
  <p:slideViewPr>
    <p:cSldViewPr snapToGrid="0" snapToObjects="1">
      <p:cViewPr varScale="1">
        <p:scale>
          <a:sx n="118" d="100"/>
          <a:sy n="118" d="100"/>
        </p:scale>
        <p:origin x="360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tx2">
                  <a:lumMod val="5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48A87A34-81AB-432B-8DAE-1953F412C126}" type="datetimeFigureOut">
              <a:rPr lang="en-US" smtClean="0"/>
              <a:t>5/10/21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3104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tický obrázek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
Druhá úroveň
Třetí úroveň
Čtvrtá úroveň
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5/10/21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26320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ázev a popis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
Druhá úroveň
Třetí úroveň
Čtvrtá úroveň
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5/10/21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00567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ce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
Druhá úroveň
Třetí úroveň
Čtvrtá úroveň
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
Druhá úroveň
Třetí úroveň
Čtvrtá úroveň
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5/10/21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382582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
Druhá úroveň
Třetí úroveň
Čtvrtá úroveň
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5/10/21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10732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loup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
Druhá úroveň
Třetí úroveň
Čtvrtá úroveň
Pátá úroveň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Upravte styly předlohy textu.
Druhá úroveň
Třetí úroveň
Čtvrtá úroveň
Pátá úroveň</a:t>
            </a:r>
            <a:endParaRPr lang="en-US" dirty="0"/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
Druhá úroveň
Třetí úroveň
Čtvrtá úroveň
Pátá úroveň</a:t>
            </a:r>
            <a:endParaRPr lang="en-US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Upravte styly předlohy textu.
Druhá úroveň
Třetí úroveň
Čtvrtá úroveň
Pátá úroveň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
Druhá úroveň
Třetí úroveň
Čtvrtá úroveň
Pátá úroveň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Upravte styly předlohy textu.
Druhá úroveň
Třetí úroveň
Čtvrtá úroveň
Pátá úroveň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5/10/21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27335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loupce s obrázk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
Druhá úroveň
Třetí úroveň
Čtvrtá úroveň
Pátá úroveň</a:t>
            </a:r>
            <a:endParaRPr lang="en-US" dirty="0"/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Upravte styly předlohy textu.
Druhá úroveň
Třetí úroveň
Čtvrtá úroveň
Pátá úroveň</a:t>
            </a:r>
            <a:endParaRPr lang="en-US" dirty="0"/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
Druhá úroveň
Třetí úroveň
Čtvrtá úroveň
Pátá úroveň</a:t>
            </a:r>
            <a:endParaRPr lang="en-US" dirty="0"/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Upravte styly předlohy textu.
Druhá úroveň
Třetí úroveň
Čtvrtá úroveň
Pátá úroveň</a:t>
            </a:r>
            <a:endParaRPr lang="en-US" dirty="0"/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
Druhá úroveň
Třetí úroveň
Čtvrtá úroveň
Pátá úroveň</a:t>
            </a:r>
            <a:endParaRPr lang="en-US" dirty="0"/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Upravte styly předlohy textu.
Druhá úroveň
Třetí úroveň
Čtvrtá úroveň
Pátá úroveň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5/10/21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19795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cs-CZ"/>
              <a:t>Upravte styly předlohy textu.
Druhá úroveň
Třetí úroveň
Čtvrtá úroveň
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5/10/21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500378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cs-CZ"/>
              <a:t>Upravte styly předlohy textu.
Druhá úroveň
Třetí úroveň
Čtvrtá úroveň
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5/10/21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32572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Upravte styly předlohy textu.
Druhá úroveň
Třetí úroveň
Čtvrtá úroveň
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5/10/21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58217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Upravte styly předlohy textu.
Druhá úroveň
Třetí úroveň
Čtvrtá úroveň
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5/10/21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31439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cs-CZ"/>
              <a:t>Upravte styly předlohy textu.
Druhá úroveň
Třetí úroveň
Čtvrtá úroveň
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cs-CZ"/>
              <a:t>Upravte styly předlohy textu.
Druhá úroveň
Třetí úroveň
Čtvrtá úroveň
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5/10/21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82786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
Druhá úroveň
Třetí úroveň
Čtvrtá úroveň
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cs-CZ"/>
              <a:t>Upravte styly předlohy textu.
Druhá úroveň
Třetí úroveň
Čtvrtá úroveň
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
Druhá úroveň
Třetí úroveň
Čtvrtá úroveň
Pátá úroveň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cs-CZ"/>
              <a:t>Upravte styly předlohy textu.
Druhá úroveň
Třetí úroveň
Čtvrtá úroveň
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5/10/21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09684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5/10/21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79572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5/10/21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23438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cs-CZ"/>
              <a:t>Upravte styly předlohy textu.
Druhá úroveň
Třetí úroveň
Čtvrtá úroveň
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
Druhá úroveň
Třetí úroveň
Čtvrtá úroveň
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5/10/21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55537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
Druhá úroveň
Třetí úroveň
Čtvrtá úroveň
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5/10/21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84682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  <a:gradFill flip="none" rotWithShape="1">
            <a:gsLst>
              <a:gs pos="0">
                <a:schemeClr val="tx2"/>
              </a:gs>
              <a:gs pos="100000">
                <a:schemeClr val="tx2">
                  <a:lumMod val="50000"/>
                </a:schemeClr>
              </a:gs>
            </a:gsLst>
            <a:lin ang="5400000" scaled="0"/>
            <a:tileRect/>
          </a:gradFill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pFill/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pFill/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Upravte styly předlohy textu.
Druhá úroveň
Třetí úroveň
Čtvrtá úroveň
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5/10/21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688013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  <p:sldLayoutId id="2147483700" r:id="rId13"/>
    <p:sldLayoutId id="2147483701" r:id="rId14"/>
    <p:sldLayoutId id="2147483702" r:id="rId15"/>
    <p:sldLayoutId id="2147483703" r:id="rId16"/>
    <p:sldLayoutId id="2147483704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A6CBF9B-A2D9-6041-A31F-4C760049971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cs-CZ" dirty="0"/>
              <a:t>Robotické rameno </a:t>
            </a:r>
            <a:r>
              <a:rPr lang="cs-CZ" dirty="0" err="1"/>
              <a:t>dobot</a:t>
            </a:r>
            <a:endParaRPr lang="cs-CZ" dirty="0"/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1B446D8B-52E4-DA49-A002-C744EAAAD92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cs-CZ" sz="3200" dirty="0"/>
              <a:t>Jan Řezník</a:t>
            </a:r>
          </a:p>
        </p:txBody>
      </p:sp>
    </p:spTree>
    <p:extLst>
      <p:ext uri="{BB962C8B-B14F-4D97-AF65-F5344CB8AC3E}">
        <p14:creationId xmlns:p14="http://schemas.microsoft.com/office/powerpoint/2010/main" val="19788724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22B691E-9264-9943-8737-9035D3FF68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Druhy </a:t>
            </a:r>
            <a:r>
              <a:rPr lang="cs-CZ" dirty="0" err="1"/>
              <a:t>PohYbů</a:t>
            </a:r>
            <a:endParaRPr lang="cs-CZ" dirty="0"/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B0175A7E-0590-864C-8314-88CFE34F73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Vyjadřují jak se rameno hýbat</a:t>
            </a:r>
          </a:p>
          <a:p>
            <a:r>
              <a:rPr lang="cs-CZ" dirty="0"/>
              <a:t>Po jaké trajektorii se pohybují</a:t>
            </a:r>
          </a:p>
          <a:p>
            <a:r>
              <a:rPr lang="cs-CZ" dirty="0"/>
              <a:t>Jaká se trajektorie liší podle orientace</a:t>
            </a:r>
          </a:p>
        </p:txBody>
      </p:sp>
    </p:spTree>
    <p:extLst>
      <p:ext uri="{BB962C8B-B14F-4D97-AF65-F5344CB8AC3E}">
        <p14:creationId xmlns:p14="http://schemas.microsoft.com/office/powerpoint/2010/main" val="7844276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7BB0591-E17D-A649-BDD5-D08BB164E8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Z bodu do Bodu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CD0043BB-ECBD-BE4F-8923-07FE513DEC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Lineární</a:t>
            </a:r>
          </a:p>
          <a:p>
            <a:r>
              <a:rPr lang="cs-CZ" dirty="0"/>
              <a:t>Spojový</a:t>
            </a:r>
          </a:p>
          <a:p>
            <a:r>
              <a:rPr lang="cs-CZ" dirty="0"/>
              <a:t>Skokem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199621FA-E98B-944D-B96D-719BB7FD616C}"/>
              </a:ext>
            </a:extLst>
          </p:cNvPr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75" r="17610"/>
          <a:stretch/>
        </p:blipFill>
        <p:spPr bwMode="auto">
          <a:xfrm>
            <a:off x="3619407" y="2306001"/>
            <a:ext cx="3955461" cy="243400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C667AC64-171C-C041-AB06-9B503162B146}"/>
              </a:ext>
            </a:extLst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07" r="13299"/>
          <a:stretch/>
        </p:blipFill>
        <p:spPr bwMode="auto">
          <a:xfrm>
            <a:off x="7310232" y="3909607"/>
            <a:ext cx="4001815" cy="240719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2752375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840904F-021D-2C44-9F9C-217C1C600A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Obloukový</a:t>
            </a:r>
          </a:p>
        </p:txBody>
      </p:sp>
      <p:pic>
        <p:nvPicPr>
          <p:cNvPr id="4" name="Zástupný symbol pro obsah 3">
            <a:extLst>
              <a:ext uri="{FF2B5EF4-FFF2-40B4-BE49-F238E27FC236}">
                <a16:creationId xmlns:a16="http://schemas.microsoft.com/office/drawing/2014/main" id="{BBBC93DE-1B10-9742-BC52-90D0A9D0B715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4372" y="2097088"/>
            <a:ext cx="9013371" cy="3635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3998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146A7DA-3354-514B-924F-4B96085392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/>
              <a:t>DobotStudio</a:t>
            </a:r>
            <a:endParaRPr lang="cs-CZ" dirty="0"/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DCE95D83-960E-1445-BEF5-D546C04DA7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Oficiální software čínské společnosti</a:t>
            </a:r>
          </a:p>
          <a:p>
            <a:r>
              <a:rPr lang="cs-CZ" dirty="0"/>
              <a:t>Využívá celou řadu módů ovládajících robota</a:t>
            </a:r>
          </a:p>
          <a:p>
            <a:r>
              <a:rPr lang="cs-CZ" dirty="0"/>
              <a:t>Obsahuje několik důležitých oblastí</a:t>
            </a:r>
          </a:p>
          <a:p>
            <a:r>
              <a:rPr lang="cs-CZ" dirty="0"/>
              <a:t>Není jediným prostředím k ovládání robota</a:t>
            </a:r>
          </a:p>
          <a:p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8794390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7BE67BF-25DA-8448-B6EB-320490C652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0270" y="128661"/>
            <a:ext cx="9905998" cy="1478570"/>
          </a:xfrm>
        </p:spPr>
        <p:txBody>
          <a:bodyPr/>
          <a:lstStyle/>
          <a:p>
            <a:r>
              <a:rPr lang="cs-CZ" dirty="0"/>
              <a:t>Důležité Oblasti</a:t>
            </a:r>
          </a:p>
        </p:txBody>
      </p:sp>
      <p:pic>
        <p:nvPicPr>
          <p:cNvPr id="5" name="Zástupný symbol pro obsah 4">
            <a:extLst>
              <a:ext uri="{FF2B5EF4-FFF2-40B4-BE49-F238E27FC236}">
                <a16:creationId xmlns:a16="http://schemas.microsoft.com/office/drawing/2014/main" id="{61A1B061-E3C3-054F-B1FC-BDF13F84F1E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226"/>
          <a:stretch/>
        </p:blipFill>
        <p:spPr>
          <a:xfrm>
            <a:off x="1370787" y="1132114"/>
            <a:ext cx="9329870" cy="5497286"/>
          </a:xfrm>
        </p:spPr>
      </p:pic>
    </p:spTree>
    <p:extLst>
      <p:ext uri="{BB962C8B-B14F-4D97-AF65-F5344CB8AC3E}">
        <p14:creationId xmlns:p14="http://schemas.microsoft.com/office/powerpoint/2010/main" val="3247605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8DE03EB-6124-4C49-AFEC-957B9C573A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Nejpoužívanější módy (Aplikace)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DB96B99D-6624-864B-8E45-2F4A929086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err="1"/>
              <a:t>PlayBack</a:t>
            </a:r>
            <a:endParaRPr lang="cs-CZ" dirty="0"/>
          </a:p>
          <a:p>
            <a:r>
              <a:rPr lang="cs-CZ" dirty="0" err="1"/>
              <a:t>Blockly</a:t>
            </a:r>
            <a:endParaRPr lang="cs-CZ" dirty="0"/>
          </a:p>
          <a:p>
            <a:r>
              <a:rPr lang="cs-CZ" dirty="0" err="1"/>
              <a:t>Script</a:t>
            </a:r>
            <a:endParaRPr lang="cs-CZ" dirty="0"/>
          </a:p>
          <a:p>
            <a:r>
              <a:rPr lang="cs-CZ" dirty="0"/>
              <a:t>3D </a:t>
            </a:r>
            <a:r>
              <a:rPr lang="cs-CZ" dirty="0" err="1"/>
              <a:t>print</a:t>
            </a:r>
            <a:endParaRPr lang="cs-CZ" dirty="0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6BA811C9-2FDD-7145-A037-3E22E700922C}"/>
              </a:ext>
            </a:extLst>
          </p:cNvPr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262" r="39119" b="33651"/>
          <a:stretch/>
        </p:blipFill>
        <p:spPr bwMode="auto">
          <a:xfrm>
            <a:off x="3231469" y="2547258"/>
            <a:ext cx="7707085" cy="315685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60287876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>
            <a:extLst>
              <a:ext uri="{FF2B5EF4-FFF2-40B4-BE49-F238E27FC236}">
                <a16:creationId xmlns:a16="http://schemas.microsoft.com/office/drawing/2014/main" id="{9B2484C7-6004-3D45-AA0D-EAE8DA56A7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8384" y="2773889"/>
            <a:ext cx="9905998" cy="1478570"/>
          </a:xfrm>
        </p:spPr>
        <p:txBody>
          <a:bodyPr/>
          <a:lstStyle/>
          <a:p>
            <a:pPr algn="ctr"/>
            <a:r>
              <a:rPr lang="cs-CZ" dirty="0"/>
              <a:t>Otázky ???</a:t>
            </a:r>
          </a:p>
        </p:txBody>
      </p:sp>
    </p:spTree>
    <p:extLst>
      <p:ext uri="{BB962C8B-B14F-4D97-AF65-F5344CB8AC3E}">
        <p14:creationId xmlns:p14="http://schemas.microsoft.com/office/powerpoint/2010/main" val="25688847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8D62996-2FE5-B146-B189-CAECA18F63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Co je to </a:t>
            </a:r>
            <a:r>
              <a:rPr lang="cs-CZ" dirty="0" err="1"/>
              <a:t>Dobot</a:t>
            </a:r>
            <a:r>
              <a:rPr lang="cs-CZ" dirty="0"/>
              <a:t> ?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77E856B0-F06E-0149-AE05-4D69C28FE5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Označení pro robotická ramena společnosti </a:t>
            </a:r>
            <a:r>
              <a:rPr lang="cs-CZ" b="1" dirty="0" err="1"/>
              <a:t>Shenzhen</a:t>
            </a:r>
            <a:r>
              <a:rPr lang="cs-CZ" b="1" dirty="0"/>
              <a:t> </a:t>
            </a:r>
            <a:r>
              <a:rPr lang="cs-CZ" b="1" dirty="0" err="1"/>
              <a:t>Yuejiang</a:t>
            </a:r>
            <a:r>
              <a:rPr lang="cs-CZ" b="1" dirty="0"/>
              <a:t> Technology</a:t>
            </a:r>
          </a:p>
          <a:p>
            <a:r>
              <a:rPr lang="cs-CZ" dirty="0"/>
              <a:t>Vyrábí se buď do škol nebo průmyslu</a:t>
            </a:r>
          </a:p>
          <a:p>
            <a:r>
              <a:rPr lang="cs-CZ" dirty="0"/>
              <a:t>Široká podpora vývojových prostředí a programovacích jazyků</a:t>
            </a:r>
          </a:p>
          <a:p>
            <a:r>
              <a:rPr lang="cs-CZ" dirty="0"/>
              <a:t>Snadná manipulace</a:t>
            </a:r>
          </a:p>
          <a:p>
            <a:r>
              <a:rPr lang="cs-CZ" dirty="0"/>
              <a:t>Největším distributorem: </a:t>
            </a:r>
            <a:r>
              <a:rPr lang="cs-CZ" dirty="0" err="1"/>
              <a:t>ControlTech</a:t>
            </a:r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7788005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3FAFE01-F453-AE44-84D4-A579D8188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Edukativní </a:t>
            </a:r>
            <a:r>
              <a:rPr lang="cs-CZ" dirty="0" err="1"/>
              <a:t>dobot</a:t>
            </a:r>
            <a:endParaRPr lang="cs-CZ" dirty="0"/>
          </a:p>
        </p:txBody>
      </p:sp>
      <p:pic>
        <p:nvPicPr>
          <p:cNvPr id="9" name="Zástupný symbol pro obsah 8">
            <a:extLst>
              <a:ext uri="{FF2B5EF4-FFF2-40B4-BE49-F238E27FC236}">
                <a16:creationId xmlns:a16="http://schemas.microsoft.com/office/drawing/2014/main" id="{33BD446A-4A63-174A-8153-A208EE432DB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828277" y="2400186"/>
            <a:ext cx="2878379" cy="3562350"/>
          </a:xfrm>
        </p:spPr>
      </p:pic>
      <p:pic>
        <p:nvPicPr>
          <p:cNvPr id="11" name="Obrázek 10">
            <a:extLst>
              <a:ext uri="{FF2B5EF4-FFF2-40B4-BE49-F238E27FC236}">
                <a16:creationId xmlns:a16="http://schemas.microsoft.com/office/drawing/2014/main" id="{7C93DB56-1268-A645-AA20-4D137FDBFB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9621" y="2400186"/>
            <a:ext cx="3562350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72063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>
            <a:extLst>
              <a:ext uri="{FF2B5EF4-FFF2-40B4-BE49-F238E27FC236}">
                <a16:creationId xmlns:a16="http://schemas.microsoft.com/office/drawing/2014/main" id="{96CBA18F-9716-5446-9493-4E6783309251}"/>
              </a:ext>
            </a:extLst>
          </p:cNvPr>
          <p:cNvSpPr/>
          <p:nvPr/>
        </p:nvSpPr>
        <p:spPr>
          <a:xfrm>
            <a:off x="7710734" y="2287349"/>
            <a:ext cx="3336677" cy="3243388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34C2D94D-2518-0147-85C0-58ECBF9236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/>
              <a:t>Kolaborativní</a:t>
            </a:r>
            <a:r>
              <a:rPr lang="cs-CZ" dirty="0"/>
              <a:t> a jiné Roboty</a:t>
            </a:r>
          </a:p>
        </p:txBody>
      </p:sp>
      <p:pic>
        <p:nvPicPr>
          <p:cNvPr id="5" name="Zástupný symbol pro obsah 4">
            <a:extLst>
              <a:ext uri="{FF2B5EF4-FFF2-40B4-BE49-F238E27FC236}">
                <a16:creationId xmlns:a16="http://schemas.microsoft.com/office/drawing/2014/main" id="{4930F260-FB9D-AF42-9F44-C3FD466EE80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77484" y="2292237"/>
            <a:ext cx="2514600" cy="3238500"/>
          </a:xfr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A06E38EA-3FDE-154A-A690-2F88B87889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98571" y="2287349"/>
            <a:ext cx="2282619" cy="3243388"/>
          </a:xfrm>
          <a:prstGeom prst="rect">
            <a:avLst/>
          </a:prstGeom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id="{576B93B9-0D06-0E4F-867B-05BC2094ED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10734" y="2556946"/>
            <a:ext cx="3336677" cy="2704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81527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délník 5">
            <a:extLst>
              <a:ext uri="{FF2B5EF4-FFF2-40B4-BE49-F238E27FC236}">
                <a16:creationId xmlns:a16="http://schemas.microsoft.com/office/drawing/2014/main" id="{75FC12A7-4468-0849-B29F-279D7526C5F0}"/>
              </a:ext>
            </a:extLst>
          </p:cNvPr>
          <p:cNvSpPr/>
          <p:nvPr/>
        </p:nvSpPr>
        <p:spPr>
          <a:xfrm>
            <a:off x="2427514" y="3657600"/>
            <a:ext cx="6923315" cy="2764971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A453B920-4554-2549-871C-70A6B66BC7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/>
              <a:t>Dobot</a:t>
            </a:r>
            <a:r>
              <a:rPr lang="cs-CZ" dirty="0"/>
              <a:t> </a:t>
            </a:r>
            <a:r>
              <a:rPr lang="cs-CZ" dirty="0" err="1"/>
              <a:t>Magician</a:t>
            </a:r>
            <a:endParaRPr lang="cs-CZ" dirty="0"/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0D1492C1-7E86-7C4D-81B8-7B03EEB053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Co umí: Kreslit, přenášet předměty, 3D tisk, Gravírování apod.</a:t>
            </a:r>
          </a:p>
          <a:p>
            <a:r>
              <a:rPr lang="cs-CZ" dirty="0"/>
              <a:t>Nástroje: Kleště, Přísavka, 3D tisk sada, Pero atd.</a:t>
            </a:r>
          </a:p>
          <a:p>
            <a:endParaRPr lang="cs-CZ" dirty="0"/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48E143BC-B499-B944-9B30-22564B6597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2818" y="3831737"/>
            <a:ext cx="6983186" cy="2680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07923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7F31484-FE20-3943-B9AE-71E8C138DF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Nástroje</a:t>
            </a:r>
          </a:p>
        </p:txBody>
      </p:sp>
      <p:pic>
        <p:nvPicPr>
          <p:cNvPr id="6" name="Zástupný symbol pro obsah 4">
            <a:extLst>
              <a:ext uri="{FF2B5EF4-FFF2-40B4-BE49-F238E27FC236}">
                <a16:creationId xmlns:a16="http://schemas.microsoft.com/office/drawing/2014/main" id="{12A084AC-F976-A04F-9E29-D09DD0BB141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2283" t="11481" r="24474" b="18749"/>
          <a:stretch/>
        </p:blipFill>
        <p:spPr>
          <a:xfrm>
            <a:off x="729344" y="2097088"/>
            <a:ext cx="3363685" cy="2471057"/>
          </a:xfrm>
          <a:prstGeom prst="rect">
            <a:avLst/>
          </a:prstGeom>
        </p:spPr>
      </p:pic>
      <p:pic>
        <p:nvPicPr>
          <p:cNvPr id="11" name="Zástupný symbol pro obsah 9">
            <a:extLst>
              <a:ext uri="{FF2B5EF4-FFF2-40B4-BE49-F238E27FC236}">
                <a16:creationId xmlns:a16="http://schemas.microsoft.com/office/drawing/2014/main" id="{FDCB24B9-FA1F-CC42-9981-F8DC6807972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1349" t="29308" r="21640" b="30121"/>
          <a:stretch/>
        </p:blipFill>
        <p:spPr>
          <a:xfrm>
            <a:off x="4386942" y="3766457"/>
            <a:ext cx="2934525" cy="2786743"/>
          </a:xfrm>
          <a:prstGeom prst="rect">
            <a:avLst/>
          </a:prstGeom>
        </p:spPr>
      </p:pic>
      <p:pic>
        <p:nvPicPr>
          <p:cNvPr id="15" name="Zástupný symbol pro obsah 14">
            <a:extLst>
              <a:ext uri="{FF2B5EF4-FFF2-40B4-BE49-F238E27FC236}">
                <a16:creationId xmlns:a16="http://schemas.microsoft.com/office/drawing/2014/main" id="{764D3C34-F214-D141-AA1C-0E084C2F421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4"/>
          <a:srcRect t="19166" r="10976" b="29198"/>
          <a:stretch/>
        </p:blipFill>
        <p:spPr>
          <a:xfrm>
            <a:off x="7797164" y="1023257"/>
            <a:ext cx="3544160" cy="2743200"/>
          </a:xfrm>
        </p:spPr>
      </p:pic>
    </p:spTree>
    <p:extLst>
      <p:ext uri="{BB962C8B-B14F-4D97-AF65-F5344CB8AC3E}">
        <p14:creationId xmlns:p14="http://schemas.microsoft.com/office/powerpoint/2010/main" val="13838363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9884D49-FA65-6F41-935B-C7B5BCC546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Možnosti ovládání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79B23B37-DE39-DD45-9BAB-8B57E58ECA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Programování</a:t>
            </a:r>
          </a:p>
          <a:p>
            <a:r>
              <a:rPr lang="cs-CZ" dirty="0" err="1"/>
              <a:t>DobotStudio</a:t>
            </a:r>
            <a:endParaRPr lang="cs-CZ" dirty="0"/>
          </a:p>
          <a:p>
            <a:r>
              <a:rPr lang="cs-CZ" dirty="0"/>
              <a:t>Ručně</a:t>
            </a:r>
          </a:p>
          <a:p>
            <a:r>
              <a:rPr lang="cs-CZ" dirty="0"/>
              <a:t>Ovladačem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7845F215-99A2-234B-A6EC-0C326FCF76E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929" t="2447" r="2769" b="3327"/>
          <a:stretch/>
        </p:blipFill>
        <p:spPr>
          <a:xfrm>
            <a:off x="5682342" y="2249487"/>
            <a:ext cx="4419600" cy="2392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74294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51682D1-CAC2-C74E-A6A1-A9B8690430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konstrukce</a:t>
            </a:r>
          </a:p>
        </p:txBody>
      </p:sp>
      <p:pic>
        <p:nvPicPr>
          <p:cNvPr id="4" name="Zástupný symbol pro obsah 3">
            <a:extLst>
              <a:ext uri="{FF2B5EF4-FFF2-40B4-BE49-F238E27FC236}">
                <a16:creationId xmlns:a16="http://schemas.microsoft.com/office/drawing/2014/main" id="{3299CEAD-35CD-7445-9F02-341B0EE799CC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1395" y="1980179"/>
            <a:ext cx="8726034" cy="4202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83284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7029B03-1E52-034A-A4ED-9B297054EA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Orientace</a:t>
            </a:r>
          </a:p>
        </p:txBody>
      </p:sp>
      <p:pic>
        <p:nvPicPr>
          <p:cNvPr id="4" name="Zástupný symbol pro obsah 3">
            <a:extLst>
              <a:ext uri="{FF2B5EF4-FFF2-40B4-BE49-F238E27FC236}">
                <a16:creationId xmlns:a16="http://schemas.microsoft.com/office/drawing/2014/main" id="{251F09D0-A099-9F4A-A08C-A0FA17C58952}"/>
              </a:ext>
            </a:extLst>
          </p:cNvPr>
          <p:cNvPicPr>
            <a:picLocks noGrp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51" r="27494"/>
          <a:stretch/>
        </p:blipFill>
        <p:spPr bwMode="auto">
          <a:xfrm>
            <a:off x="1716592" y="1949030"/>
            <a:ext cx="3465009" cy="380829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9F20CC5E-B8D8-9D4B-A47D-78DB5FBA3AB2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1686" y="1932094"/>
            <a:ext cx="4176760" cy="3842170"/>
          </a:xfrm>
          <a:prstGeom prst="rect">
            <a:avLst/>
          </a:prstGeom>
        </p:spPr>
      </p:pic>
      <p:sp>
        <p:nvSpPr>
          <p:cNvPr id="6" name="TextovéPole 5">
            <a:extLst>
              <a:ext uri="{FF2B5EF4-FFF2-40B4-BE49-F238E27FC236}">
                <a16:creationId xmlns:a16="http://schemas.microsoft.com/office/drawing/2014/main" id="{FF2674CE-2FFD-6B44-8E3A-430E7F8B7306}"/>
              </a:ext>
            </a:extLst>
          </p:cNvPr>
          <p:cNvSpPr txBox="1"/>
          <p:nvPr/>
        </p:nvSpPr>
        <p:spPr>
          <a:xfrm>
            <a:off x="2540302" y="5910941"/>
            <a:ext cx="18175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/>
              <a:t>Kartézský systém</a:t>
            </a:r>
          </a:p>
        </p:txBody>
      </p:sp>
      <p:sp>
        <p:nvSpPr>
          <p:cNvPr id="7" name="TextovéPole 6">
            <a:extLst>
              <a:ext uri="{FF2B5EF4-FFF2-40B4-BE49-F238E27FC236}">
                <a16:creationId xmlns:a16="http://schemas.microsoft.com/office/drawing/2014/main" id="{0D79C022-325C-AA4D-9865-9F5CB74268EA}"/>
              </a:ext>
            </a:extLst>
          </p:cNvPr>
          <p:cNvSpPr txBox="1"/>
          <p:nvPr/>
        </p:nvSpPr>
        <p:spPr>
          <a:xfrm>
            <a:off x="7591272" y="5900053"/>
            <a:ext cx="18175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/>
              <a:t>Bodový systém</a:t>
            </a:r>
          </a:p>
        </p:txBody>
      </p:sp>
    </p:spTree>
    <p:extLst>
      <p:ext uri="{BB962C8B-B14F-4D97-AF65-F5344CB8AC3E}">
        <p14:creationId xmlns:p14="http://schemas.microsoft.com/office/powerpoint/2010/main" val="34046429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bvod">
  <a:themeElements>
    <a:clrScheme name="Obvod">
      <a:dk1>
        <a:sysClr val="windowText" lastClr="000000"/>
      </a:dk1>
      <a:lt1>
        <a:sysClr val="window" lastClr="FFFFFF"/>
      </a:lt1>
      <a:dk2>
        <a:srgbClr val="252C36"/>
      </a:dk2>
      <a:lt2>
        <a:srgbClr val="7C96A3"/>
      </a:lt2>
      <a:accent1>
        <a:srgbClr val="4FD093"/>
      </a:accent1>
      <a:accent2>
        <a:srgbClr val="54BCDF"/>
      </a:accent2>
      <a:accent3>
        <a:srgbClr val="A262D0"/>
      </a:accent3>
      <a:accent4>
        <a:srgbClr val="D7537B"/>
      </a:accent4>
      <a:accent5>
        <a:srgbClr val="E78045"/>
      </a:accent5>
      <a:accent6>
        <a:srgbClr val="84C350"/>
      </a:accent6>
      <a:hlink>
        <a:srgbClr val="22FFFF"/>
      </a:hlink>
      <a:folHlink>
        <a:srgbClr val="9BF3FD"/>
      </a:folHlink>
    </a:clrScheme>
    <a:fontScheme name="Obvod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bvod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4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4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  <a:hueMod val="106000"/>
                <a:satMod val="140000"/>
                <a:lumMod val="42000"/>
              </a:schemeClr>
              <a:schemeClr val="phClr">
                <a:tint val="98000"/>
                <a:hueMod val="92000"/>
                <a:satMod val="220000"/>
                <a:lumMod val="9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142578CA-DEC9-49C3-80AF-C113973CC9A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{EB870E9B-E2E6-3B41-B0E3-5839670CBE1B}tf10001122</Template>
  <TotalTime>135</TotalTime>
  <Words>147</Words>
  <Application>Microsoft Macintosh PowerPoint</Application>
  <PresentationFormat>Širokoúhlá obrazovka</PresentationFormat>
  <Paragraphs>44</Paragraphs>
  <Slides>16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16</vt:i4>
      </vt:variant>
    </vt:vector>
  </HeadingPairs>
  <TitlesOfParts>
    <vt:vector size="20" baseType="lpstr">
      <vt:lpstr>Arial</vt:lpstr>
      <vt:lpstr>Trebuchet MS</vt:lpstr>
      <vt:lpstr>Tw Cen MT</vt:lpstr>
      <vt:lpstr>Obvod</vt:lpstr>
      <vt:lpstr>Robotické rameno dobot</vt:lpstr>
      <vt:lpstr>Co je to Dobot ?</vt:lpstr>
      <vt:lpstr>Edukativní dobot</vt:lpstr>
      <vt:lpstr>Kolaborativní a jiné Roboty</vt:lpstr>
      <vt:lpstr>Dobot Magician</vt:lpstr>
      <vt:lpstr>Nástroje</vt:lpstr>
      <vt:lpstr>Možnosti ovládání</vt:lpstr>
      <vt:lpstr>konstrukce</vt:lpstr>
      <vt:lpstr>Orientace</vt:lpstr>
      <vt:lpstr>Druhy PohYbů</vt:lpstr>
      <vt:lpstr>Z bodu do Bodu</vt:lpstr>
      <vt:lpstr>Obloukový</vt:lpstr>
      <vt:lpstr>DobotStudio</vt:lpstr>
      <vt:lpstr>Důležité Oblasti</vt:lpstr>
      <vt:lpstr>Nejpoužívanější módy (Aplikace)</vt:lpstr>
      <vt:lpstr>Otázky ???</vt:lpstr>
    </vt:vector>
  </TitlesOfParts>
  <Company/>
  <LinksUpToDate>false</LinksUpToDate>
  <SharedDoc>false</SharedDoc>
  <HyperlinksChanged>false</HyperlinksChanged>
  <AppVersion>16.0013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Robotické rameno dobot</dc:title>
  <dc:creator>Řezník Jan</dc:creator>
  <cp:lastModifiedBy>Řezník Jan</cp:lastModifiedBy>
  <cp:revision>12</cp:revision>
  <dcterms:created xsi:type="dcterms:W3CDTF">2021-05-10T15:51:40Z</dcterms:created>
  <dcterms:modified xsi:type="dcterms:W3CDTF">2021-05-10T18:06:57Z</dcterms:modified>
</cp:coreProperties>
</file>