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media/image48.jpg" ContentType="image/png"/>
  <Override PartName="/ppt/media/image51.jpg" ContentType="image/png"/>
  <Override PartName="/ppt/media/image52.jpg" ContentType="image/p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63.jpg" ContentType="image/png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2" r:id="rId13"/>
    <p:sldId id="294" r:id="rId14"/>
    <p:sldId id="295" r:id="rId15"/>
    <p:sldId id="296" r:id="rId16"/>
    <p:sldId id="297" r:id="rId17"/>
    <p:sldId id="283" r:id="rId18"/>
    <p:sldId id="267" r:id="rId19"/>
    <p:sldId id="268" r:id="rId20"/>
    <p:sldId id="275" r:id="rId21"/>
    <p:sldId id="270" r:id="rId22"/>
    <p:sldId id="271" r:id="rId23"/>
    <p:sldId id="274" r:id="rId24"/>
    <p:sldId id="272" r:id="rId25"/>
    <p:sldId id="273" r:id="rId26"/>
    <p:sldId id="285" r:id="rId27"/>
    <p:sldId id="276" r:id="rId28"/>
    <p:sldId id="277" r:id="rId29"/>
    <p:sldId id="278" r:id="rId30"/>
    <p:sldId id="286" r:id="rId31"/>
    <p:sldId id="287" r:id="rId32"/>
    <p:sldId id="289" r:id="rId33"/>
    <p:sldId id="290" r:id="rId34"/>
    <p:sldId id="279" r:id="rId35"/>
    <p:sldId id="280" r:id="rId36"/>
    <p:sldId id="281" r:id="rId37"/>
    <p:sldId id="291" r:id="rId38"/>
    <p:sldId id="292" r:id="rId3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BC5"/>
    <a:srgbClr val="6E78D8"/>
    <a:srgbClr val="354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1744" autoAdjust="0"/>
  </p:normalViewPr>
  <p:slideViewPr>
    <p:cSldViewPr snapToGrid="0">
      <p:cViewPr varScale="1">
        <p:scale>
          <a:sx n="94" d="100"/>
          <a:sy n="94" d="100"/>
        </p:scale>
        <p:origin x="117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5E0F8-46AA-4D5B-B369-965820BDFFE9}" type="datetimeFigureOut">
              <a:rPr lang="cs-CZ" smtClean="0"/>
              <a:t>06.08.2020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7BFB9-F97F-47B9-8286-12CD43F08D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40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8EBB-F818-4032-9C10-9C23AE6F18DA}" type="datetimeFigureOut">
              <a:rPr lang="cs-CZ" smtClean="0"/>
              <a:t>06.08.2020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63313-5304-4CE5-90B8-D3CD82752E4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507236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2938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První fází je Input Assembler, který načítá nezpracovaná data vertexů, čar, nebo trojúhelníků z vyrovnávací paměti, rozlišuje je a rozhoduje, jakým způsobem budou dále použity. Input Assembler může také sestavit z bodů různá jednoduchá data, jako jsou seznamy čar a trojúhelníků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Jakmile načte data z paměti, shromáždí je a rozdělí, tak jsou data poslána do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zpracovává body (vertexy) z Input Assembleru a provádí operace, jako jsou transformace,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skinning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morphing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osvětlení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DirectX 11 je možnost tzv.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teselace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kterou používá GPU pro výpočet podrobnějších povrchů z vytvořených trojúhelníků a čtyřúhelníků. Dosahuje toho pomocí tří fází: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Hull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Stage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programovatelná fáze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která vytváří geometrii odpovídající každé vstupní geometrii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Tessellator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Stage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vytváří vzorek a generuje sadu menších objektů, které tyto vzorky spojují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Domain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Stage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další programovatelná fáze, která počítá polohu vertexu odpovídající každému vzorku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dále pokračují do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Jestli je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teselace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aktivní, tak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není platný, jelikož nepřijímá takhle složité objekty.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na rozdíl od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pracuje už s danými objekty, jako jsou trojúhelníky a vytváří tak 3D scénu. Je schopen taky vyřazovat objekty, které jsou překryté nebo ve scéně nejsou vidět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Takto připravená scéna putuje dále do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rasterizéru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kde se převádí vektorové informace na rastrový obrázek, za účelem vytvoření 3D grafiky v reálném čase. Během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každý objekt převeden na pixely a poté se provádí oříznutí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Následuje Pixel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vypočítává barvy, hloubku, strukturu každého pixelu a další hodnoty. Následně přidává stínování.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Finální fází je Output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Merger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kde se všechny předchozí fáze nahromadí a sloučí ve výsledný obraz. Ten je vytvořený pomocí generovaných dat z předchozích kroků a poté je poslán na obrazovku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nepřetržitý tok dat zodpovídá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Output, který data posílá do vyrovnávací paměti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5186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OpenGL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 trochu jinak pojmenované fáze, které ale plní podobnou funkci. U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OpenGL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z paměti načtou nezpracovaná data do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tyto vertexy jsou promítnuty do prostoru obrazovky a sestaveny do trojúhelníků, dále rastrovány a převedeny na pixely. Nakonec jsou daným pixelům přiřazeny hodnoty barev a poslány do vyrovnávací paměti. Vše začíná v tzv.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Bufferu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je plný polí atributů vertexů. Tyto atributy se používají jako vstupy do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Shaderů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Běžně zahrnují i umístění vertexu v 3D prostoru a souřadnice textur.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Data, která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Buffer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dodává, se nazývají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 dodání dat pro vykreslení se do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dodají další prvky nesoucí název Element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jedná se o indexové pole, které určuje, jaké vrcholy se pošlou dál do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pipeline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Určuje taky, jaké vertexy se později sestaví do trojúhelníků.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Dále je zde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Uniform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poskytuje sadu sdílených hodnot určených pouze ke čtení pro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jsou v každé programovatelné fázi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pipeline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možňuje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převzít parametry, které se mezi vertexy nebo pixely nemění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zpracovává vertexy a určuje jejich polohu, barvy nebo textury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Další fází je Triangle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Assembly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kde GPU spojuje promítané vertexy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se v pořadí určeném Element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seskupí do sad po třech, kdy se každé tři prvky můžou vzít jako nezávislý trojúhelník, vytvořit pás trojúhelníků, anebo spojit první prvek s každou následující dvojicí prvků</a:t>
            </a:r>
          </a:p>
          <a:p>
            <a:pPr marL="171450" indent="-171450">
              <a:buFontTx/>
              <a:buChar char="-"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vybere každý trojúhelník a vyřazuje části, které nejsou vidět, nebo jsou překryté jiným trojúhelníkem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ále takto vytvořenou 3D scénu převádí na pixely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Generované fragmenty pixelů pak procházejí Fragment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Shaderem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přijímá proměnné výstupní hodnoty z 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hodnoty z 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Vytváří barevné hodnoty, hloubku barev, osvětlení a speciální náročnější efekty, které pak posílá do vyrovnávací paměti.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086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Dřívější GPU měly pro každý typ zpracování vyhrazené samostatné procesory. V grafické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pipeline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jsou tedy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pixel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 jednom Unifikovaném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Neefektivní a nevyvážené využití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shaderů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Optimální využití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shaderů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5119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Přenesení části výpočtů na GPU a urychlení dat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064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Například rozdělí velké výsledné datové pole do bloků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dále rozdělí každý blok na prvky tak, že výsledné bloky mohou být počítány nezávisle a prvky v každém bloku jsou počítány paralelně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016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Mřížka je sada bloků s vlákny, které pracují nezávisle a paralelně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Blok je sada souběžných vláken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Které mohou mezi sebou spolupracovat prostřednictvím synchronizace bariéry a sdíleného přístupu do paměťového prostoru vyhrazeného pro blok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9497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err="1" smtClean="0">
                <a:solidFill>
                  <a:schemeClr val="bg1"/>
                </a:solidFill>
              </a:rPr>
              <a:t>dimGrid</a:t>
            </a:r>
            <a:r>
              <a:rPr lang="cs-CZ" sz="1200" dirty="0" smtClean="0">
                <a:solidFill>
                  <a:schemeClr val="bg1"/>
                </a:solidFill>
              </a:rPr>
              <a:t> a </a:t>
            </a:r>
            <a:r>
              <a:rPr lang="cs-CZ" sz="1200" dirty="0" err="1" smtClean="0">
                <a:solidFill>
                  <a:schemeClr val="bg1"/>
                </a:solidFill>
              </a:rPr>
              <a:t>dimBlock</a:t>
            </a:r>
            <a:r>
              <a:rPr lang="cs-CZ" sz="1200" dirty="0" smtClean="0">
                <a:solidFill>
                  <a:schemeClr val="bg1"/>
                </a:solidFill>
              </a:rPr>
              <a:t> jsou tříprvkové vektory typu dim3, které určují rozměry mřížky v blocích a rozměry bloků ve vláknech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89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18655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dirty="0" smtClean="0">
                <a:solidFill>
                  <a:schemeClr val="bg1"/>
                </a:solidFill>
              </a:rPr>
              <a:t>Počet pracovních skupin v každé dimenzi není přímo definován, ale je odvozen z lokálních a globálních </a:t>
            </a:r>
            <a:r>
              <a:rPr lang="cs-CZ" sz="1200" dirty="0" err="1" smtClean="0">
                <a:solidFill>
                  <a:schemeClr val="bg1"/>
                </a:solidFill>
              </a:rPr>
              <a:t>NDRanges</a:t>
            </a:r>
            <a:r>
              <a:rPr lang="cs-CZ" sz="1200" dirty="0" smtClean="0">
                <a:solidFill>
                  <a:schemeClr val="bg1"/>
                </a:solidFill>
              </a:rPr>
              <a:t>, poskytnutých při instalaci instance kernelu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5063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Architektura grafických karet se skládá ze dvou hlavních komponentů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Globální paměti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Multiprocesorů (SM)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Globální paměť je podobná paměti RAM z počítače. Je přístupná jak CPU, tak GPU.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Multiprocesory se starají o výpočty a každý z nich má své vlastní kontrolní jednotky, registry,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pipelines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 tvoří pak mnoho CUDA jader nebo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Procesorů (SP) - počet těchto jader pak záleží na modelu grafické karty,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SM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obsahují SFU jednotky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Special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Unit), které se starají o speciální výpočty, jako jsou „cos, sin,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a další.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Paměťový systém SM se skládá z L1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sdílené paměti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Paměťový systém GPU využívá L2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která sdílí data skrze všechny jádra GPU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142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obrázku je GPU</a:t>
            </a:r>
            <a:r>
              <a:rPr lang="cs-CZ" baseline="0" dirty="0" smtClean="0"/>
              <a:t> </a:t>
            </a:r>
            <a:r>
              <a:rPr lang="cs-CZ" baseline="0" dirty="0" err="1" smtClean="0"/>
              <a:t>GeForce</a:t>
            </a:r>
            <a:r>
              <a:rPr lang="cs-CZ" baseline="0" dirty="0" smtClean="0"/>
              <a:t> 8800.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Architektura Tesla je založená na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(SPA)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Obsahuje 112 jader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Procesorů (SP)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Organizovaných jako 14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Multiprocesorů (SM)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osmi nezávislých procesorových jednotkách nazývané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Texture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Cluster (TPC)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nejvyšší úrovni je SPA, provádějící všechny programovatelné výpočty GPU.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Škálovatelný paměťový systém se skládá z externí DRAM a jednotky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(ROP), která převádí obrazy do pixelů přímo v paměti.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Dále je zde propojená síť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Interconnection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Network)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 nese spočítané hodnoty barev a hloubky pixelů z jednotky SPA na ROP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zároveň také přesměrovává požadavky ze SPA do DRAM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pak čte z DRAM a posílá je přes L2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zpět do SPA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Zbývající bloky dodávají vstupní operace do SPA.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Input Assembler shromažďuje vertexy podle pokynů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tyto vertexy distribuuje do TPC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Výsledná výstupní data jsou zapsána do vyrovnávacích pamětí na čipu.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Tyto vyrovnávací paměti pak předávají své výsledky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Viewport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Setup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ZcCull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bloku, který je má rastrovat na fragmenty pixelů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Pixel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tyto fragmenty posílá do příslušných TPC pro další zpracování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Dále jsou data posílány přes propojovací síť pro zpracování podle hloubky a barevnosti do ROP jednotek</a:t>
            </a:r>
          </a:p>
          <a:p>
            <a:pPr marL="171450" indent="-171450">
              <a:buFontTx/>
              <a:buChar char="-"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Distibution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posílá výpočty do TPC</a:t>
            </a:r>
          </a:p>
        </p:txBody>
      </p:sp>
    </p:spTree>
    <p:extLst>
      <p:ext uri="{BB962C8B-B14F-4D97-AF65-F5344CB8AC3E}">
        <p14:creationId xmlns:p14="http://schemas.microsoft.com/office/powerpoint/2010/main" val="2422054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obrázku je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NVIDIA čip A100.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14. května 2020 představila společnost NVIDIA nový čip založený na architektuře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Ampere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Grafická jednotka se skládá s osmi GPU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Clusters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(GPC)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 jeden obsahuje osm TPC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Jednotka TPC pak obsahuje 2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Multiprocesory - celkově je zde 128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Procesorů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Dále je zde šest řadičů paměti HBM2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L2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č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 také obsahuje 192 KB kombinované sdílené paměti a datové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mezipaměti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L1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692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obrázku je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Radeon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RX 480.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Čipy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Polaris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obsahují 1-4 geometrické procesory v blocích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Tyto procesory odstraňují polygony s prázdnými místy, nebo ty, které neprotínají žádné pixely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Obsahují několik výpočetních jednotek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(CU), které se zaměřují na zdokonalení řídící logiky a grafického hardwaru s pevnou funkcí, aby byly co nejlépe využity dostupné výpočetní jednotky</a:t>
            </a:r>
          </a:p>
          <a:p>
            <a:pPr marL="171450" indent="-171450">
              <a:buFontTx/>
              <a:buChar char="-"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Graphics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Command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(GCP) přijímá instrukce a transformuje je na výpočetní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grafické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kopírovací příkazy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Nově je zaveden Hardware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Scheduler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(HWS), což jsou dvouvláknové mikroprocesory, které umožňují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virtualizovat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výpočetní pole, takže nemusí být pevný počet, ale může být libovolný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Výpočetní příkazy jsou směřovány do několika asynchronních výpočetních modulů (ACE). Každý modul ACE přijímá samostatný tok příkazů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Jednotka obsahuje L2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62508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obrázku je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Radeon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RX 5700 XT.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Vyvinuto v roce 2019.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Jednotka RX 5700 XT je uspořádána do několika hlavních bloků, které jsou svázány pomocí Infinity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Fabric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Command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Procesor a rozhraní PCI Express propojují GPU s okolními jednotkami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Dva bloky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obsahují všechny výpočetní jednotky CU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část vyhrazeného grafického hardwaru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 z těchto dvou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enginů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obsahuje duální výpočetní jednotky, sdílenou grafickou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mezipaměť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L1, primitive unit,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rasterizér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čtyři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Backendy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(RB).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9072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obrázku je GPU s architekturou </a:t>
            </a:r>
            <a:r>
              <a:rPr lang="cs-CZ" dirty="0" err="1" smtClean="0"/>
              <a:t>SoC</a:t>
            </a:r>
            <a:r>
              <a:rPr lang="cs-CZ" baseline="0" dirty="0" smtClean="0"/>
              <a:t> 11 Generace.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Skládá se z GTI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Graphics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Technological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Interface),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Assets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Media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2D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Blitter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GTI je komunikační brána mezi grafickým čipem a zbytkem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Assets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blok řídí napájení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Management) a obsahuje hardwarové a softwarové rozhraní, kterým grafický čip komunikuje se zbytkem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Media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blok obsahuje Media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Sampler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Texture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Sampler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koprocesory, které mají na starost větší úlohy.</a:t>
            </a:r>
          </a:p>
          <a:p>
            <a:pPr marL="0" indent="0">
              <a:buFontTx/>
              <a:buNone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2D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Blitter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spolupracuje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Geometry a Slice Common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Dále je zde 8 </a:t>
            </a:r>
            <a:r>
              <a:rPr lang="cs-CZ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SubSlice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které obsahují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obsahuje zbytek pevných funkcí bloků podporujících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pipeline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L3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cs-CZ" dirty="0" smtClean="0"/>
              <a:t>-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Všechny tyto prvky jsou propojeny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Ring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Interconnect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sběrnicí. Grafická část má svoji L3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nicméně přes sběrnici Ring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Interconnect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může sdílet LLC (Last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Cache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vyrovnávací paměť procesoru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9687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Aby se dosáhlo výsledného obrazu na výstupu, musí se provést řada určitých operací. Tyto operace jsou rozděleny do několika sekvencí.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případě náročnějších operací je zapotřebí aspoň 60 snímků za sekundu, v tom případě se data musejí být zapsány 60krát za sekundu. Každá API má svou vlastní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pipeline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 určitými rozdíly, fungují ale na stejném principu. 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vytvoří ze souřadnic a vektorů 3D scénu</a:t>
            </a:r>
          </a:p>
          <a:p>
            <a:pPr marL="171450" indent="-171450">
              <a:buFontTx/>
              <a:buChar char="-"/>
            </a:pP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Neviditelné prvky jsou odstraněny ze scény</a:t>
            </a:r>
          </a:p>
          <a:p>
            <a:pPr marL="171450" indent="-171450">
              <a:buFontTx/>
              <a:buChar char="-"/>
            </a:pP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Scéna je nasvícena jedním nebo více světelnými zdroji</a:t>
            </a:r>
          </a:p>
          <a:p>
            <a:pPr marL="171450" indent="-171450">
              <a:buFontTx/>
              <a:buChar char="-"/>
            </a:pP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Pixel </a:t>
            </a:r>
            <a:r>
              <a:rPr lang="cs-CZ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cs-CZ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texturovací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jednotky obarví jednotlivé objekty scény</a:t>
            </a:r>
          </a:p>
          <a:p>
            <a:pPr marL="171450" indent="-171450">
              <a:buFontTx/>
              <a:buChar char="-"/>
            </a:pP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Anti-</a:t>
            </a:r>
            <a:r>
              <a:rPr lang="cs-CZ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aliasingem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jsou vyrovnány hrubé a ostré hrany objektů 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3445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První fází je Input Assembler, který načítá nezpracovaná data vertexů, čar, nebo trojúhelníků z vyrovnávací paměti, rozlišuje je a rozhoduje, jakým způsobem budou dále použity. Input Assembler může také sestavit z bodů různá jednoduchá data, jako jsou seznamy čar a trojúhelníků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Jakmile načte data z paměti, shromáždí je a rozdělí, tak jsou data poslána do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zpracovává body (vertexy) z Input Assembleru a provádí operace, jako jsou transformace,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skinning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morphing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osvětlení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DirectX 11 je možnost tzv.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teselace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kterou používá GPU pro výpočet podrobnějších povrchů z vytvořených trojúhelníků a čtyřúhelníků. Dosahuje toho pomocí tří fází: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Hull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Stage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programovatelná fáze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která vytváří geometrii odpovídající každé vstupní geometrii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Tessellator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Stage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vytváří vzorek a generuje sadu menších objektů, které tyto vzorky spojují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Domain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Stage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další programovatelná fáze, která počítá polohu vertexu odpovídající každému vzorku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dále pokračují do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Jestli je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teselace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aktivní, tak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není platný, jelikož nepřijímá takhle složité objekty. Geometry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na rozdíl od Vertex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pracuje už s danými objekty, jako jsou trojúhelníky a vytváří tak 3D scénu. Je schopen taky vyřazovat objekty, které jsou překryté nebo ve scéně nejsou vidět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Takto připravená scéna putuje dále do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rasterizéru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kde se převádí vektorové informace na rastrový obrázek, za účelem vytvoření 3D grafiky v reálném čase. Během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rasterizace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každý objekt převeden na pixely a poté se provádí oříznutí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Následuje Pixel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vypočítává barvy, hloubku, strukturu každého pixelu a další hodnoty. Následně přidává stínování. 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Finální fází je Output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Merger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kde se všechny předchozí fáze nahromadí a sloučí ve výsledný obraz. Ten je vytvořený pomocí generovaných dat z předchozích kroků a poté je poslán na obrazovku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nepřetržitý tok dat zodpovídá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Stream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Output, který data posílá do vyrovnávací paměti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173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28D1F-3CFC-4CA6-BEA0-DF5998CF078A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0039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4593-8358-482D-B0FC-225677836FFA}" type="datetime1">
              <a:rPr lang="cs-CZ" smtClean="0"/>
              <a:t>06.08.2020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3944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98667-2A37-40F7-819B-CE89B05FC58A}" type="datetime1">
              <a:rPr lang="cs-CZ" smtClean="0"/>
              <a:t>06.08.2020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833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7973B-40F0-4789-9E8C-009A985D1DE1}" type="datetime1">
              <a:rPr lang="cs-CZ" smtClean="0"/>
              <a:t>06.08.2020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4824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41A9A-2FA9-4EAC-BBAF-BCADF5EC5595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2289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BA64-C1E4-4A87-816C-B01794D3A7BF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551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vnoramenný trojúhelník 7"/>
          <p:cNvSpPr/>
          <p:nvPr userDrawn="1"/>
        </p:nvSpPr>
        <p:spPr>
          <a:xfrm rot="10800000">
            <a:off x="-2" y="0"/>
            <a:ext cx="6419655" cy="6858000"/>
          </a:xfrm>
          <a:prstGeom prst="triangle">
            <a:avLst>
              <a:gd name="adj" fmla="val 100000"/>
            </a:avLst>
          </a:prstGeom>
          <a:solidFill>
            <a:srgbClr val="336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Rovnoramenný trojúhelník 8"/>
          <p:cNvSpPr/>
          <p:nvPr userDrawn="1"/>
        </p:nvSpPr>
        <p:spPr>
          <a:xfrm>
            <a:off x="1" y="0"/>
            <a:ext cx="5929460" cy="6858000"/>
          </a:xfrm>
          <a:prstGeom prst="triangle">
            <a:avLst>
              <a:gd name="adj" fmla="val 0"/>
            </a:avLst>
          </a:prstGeom>
          <a:solidFill>
            <a:srgbClr val="21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Rovnoramenný trojúhelník 13"/>
          <p:cNvSpPr/>
          <p:nvPr userDrawn="1"/>
        </p:nvSpPr>
        <p:spPr>
          <a:xfrm>
            <a:off x="1" y="-1"/>
            <a:ext cx="5929460" cy="6858000"/>
          </a:xfrm>
          <a:prstGeom prst="triangle">
            <a:avLst>
              <a:gd name="adj" fmla="val 0"/>
            </a:avLst>
          </a:prstGeom>
          <a:blipFill dpi="0" rotWithShape="1">
            <a:blip r:embed="rId2">
              <a:alphaModFix amt="20000"/>
            </a:blip>
            <a:srcRect/>
            <a:stretch>
              <a:fillRect r="-10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5447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A6ADD-D34F-4728-A1D0-FDB8159BAAA3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697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C6541-B392-4C91-AE07-76D10EABF776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cs-CZ" dirty="0" smtClean="0"/>
              <a:t>FAKUTLA APLIKOVANÉ INFORMATIKY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F41A92D-A4B7-4E5E-9AB9-5607F0D7BDD0}" type="slidenum">
              <a:rPr lang="cs-CZ" smtClean="0"/>
              <a:pPr/>
              <a:t>‹#›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3214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758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AEDF3-D504-4481-B0A0-84A7082D5903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2652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85832-DE9B-4F53-843B-D68CCD63A5CA}" type="datetime1">
              <a:rPr lang="cs-CZ" smtClean="0"/>
              <a:t>06.08.2020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7167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C3416-E72C-46F0-8605-22CDCD8E8D9F}" type="datetime1">
              <a:rPr lang="cs-CZ" smtClean="0"/>
              <a:t>06.08.2020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2744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6DC4-59C9-42D1-8358-80DA6D7CC659}" type="datetime1">
              <a:rPr lang="cs-CZ" smtClean="0"/>
              <a:t>06.08.2020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6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B766A-78DD-412E-9604-83A4CB871357}" type="datetime1">
              <a:rPr lang="cs-CZ" smtClean="0"/>
              <a:t>06.08.2020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1A92D-A4B7-4E5E-9AB9-5607F0D7BD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802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Relationship Id="rId9" Type="http://schemas.openxmlformats.org/officeDocument/2006/relationships/image" Target="../media/image4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ctrTitle"/>
          </p:nvPr>
        </p:nvSpPr>
        <p:spPr>
          <a:xfrm>
            <a:off x="1517715" y="1003381"/>
            <a:ext cx="9144000" cy="2387600"/>
          </a:xfrm>
        </p:spPr>
        <p:txBody>
          <a:bodyPr>
            <a:normAutofit/>
          </a:bodyPr>
          <a:lstStyle/>
          <a:p>
            <a:r>
              <a:rPr lang="cs-CZ" sz="45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VÝPOČTY NA GRAFICKÝCH PROCESORECH</a:t>
            </a:r>
            <a:endParaRPr lang="cs-CZ" sz="45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488677" y="182879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488677" y="3518672"/>
            <a:ext cx="4048813" cy="828559"/>
          </a:xfrm>
          <a:prstGeom prst="rect">
            <a:avLst/>
          </a:prstGeom>
          <a:solidFill>
            <a:schemeClr val="bg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1" descr="Popis: fai_logo_cz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00" y="3687206"/>
            <a:ext cx="3053715" cy="4914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6218551" y="3536010"/>
            <a:ext cx="3866560" cy="8446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bg1"/>
                </a:solidFill>
                <a:latin typeface="Berlin Sans FB Demi" panose="020E0802020502020306" pitchFamily="34" charset="0"/>
                <a:ea typeface="+mj-ea"/>
                <a:cs typeface="+mj-cs"/>
              </a:defRPr>
            </a:lvl1pPr>
          </a:lstStyle>
          <a:p>
            <a:r>
              <a:rPr lang="cs-CZ" sz="2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Kristýna Švarcová</a:t>
            </a:r>
          </a:p>
          <a:p>
            <a:r>
              <a:rPr lang="cs-CZ" sz="20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2020</a:t>
            </a:r>
            <a:endParaRPr lang="cs-CZ" sz="2000" dirty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22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GRAFICKÁ PIPELINE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084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7788" y="680460"/>
            <a:ext cx="9534524" cy="27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/>
              <a:t>C</a:t>
            </a:r>
            <a:r>
              <a:rPr lang="cs-CZ" dirty="0" smtClean="0"/>
              <a:t>esta, která popisuje postup sekvencemi od načtení do grafické paměti až po výstup z </a:t>
            </a:r>
            <a:r>
              <a:rPr lang="cs-CZ" dirty="0" err="1" smtClean="0"/>
              <a:t>framebufferu</a:t>
            </a:r>
            <a:endParaRPr lang="cs-CZ" dirty="0" smtClean="0"/>
          </a:p>
          <a:p>
            <a:pPr algn="ctr"/>
            <a:r>
              <a:rPr lang="cs-CZ" dirty="0" smtClean="0"/>
              <a:t>Pro plynulý obraz je zapotřebí minimálně 25 snímků za sekundu, což znamená, že snímek musí být do </a:t>
            </a:r>
            <a:r>
              <a:rPr lang="cs-CZ" dirty="0" err="1" smtClean="0"/>
              <a:t>framebufferu</a:t>
            </a:r>
            <a:r>
              <a:rPr lang="cs-CZ" dirty="0" smtClean="0"/>
              <a:t> zapsán 25krát za sekundu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3642223"/>
            <a:ext cx="1861353" cy="145838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50" y="3642223"/>
            <a:ext cx="1861353" cy="145838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0" y="3642222"/>
            <a:ext cx="1861353" cy="145838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250" y="3220295"/>
            <a:ext cx="1861120" cy="1880307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367" y="3210702"/>
            <a:ext cx="1861120" cy="1889900"/>
          </a:xfrm>
          <a:prstGeom prst="rect">
            <a:avLst/>
          </a:prstGeom>
        </p:spPr>
      </p:pic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11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2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"/>
          <p:cNvSpPr txBox="1">
            <a:spLocks/>
          </p:cNvSpPr>
          <p:nvPr/>
        </p:nvSpPr>
        <p:spPr>
          <a:xfrm>
            <a:off x="2095500" y="383146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DirectX 11</a:t>
            </a:r>
          </a:p>
        </p:txBody>
      </p:sp>
      <p:sp>
        <p:nvSpPr>
          <p:cNvPr id="45" name="Zástupný symbol pro zápatí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46" name="Zástupný symbol pro číslo snímku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12</a:t>
            </a:fld>
            <a:r>
              <a:rPr lang="cs-CZ" dirty="0" smtClean="0"/>
              <a:t>/38</a:t>
            </a:r>
            <a:endParaRPr lang="cs-CZ" dirty="0"/>
          </a:p>
        </p:txBody>
      </p:sp>
      <p:pic>
        <p:nvPicPr>
          <p:cNvPr id="47" name="Obrázek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813" y="881672"/>
            <a:ext cx="3301501" cy="5486076"/>
          </a:xfrm>
          <a:prstGeom prst="rect">
            <a:avLst/>
          </a:prstGeom>
        </p:spPr>
      </p:pic>
      <p:pic>
        <p:nvPicPr>
          <p:cNvPr id="48" name="Obrázek 4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98"/>
          <a:stretch/>
        </p:blipFill>
        <p:spPr>
          <a:xfrm>
            <a:off x="3233023" y="1246763"/>
            <a:ext cx="5701657" cy="4680501"/>
          </a:xfrm>
          <a:prstGeom prst="rect">
            <a:avLst/>
          </a:prstGeom>
        </p:spPr>
      </p:pic>
      <p:cxnSp>
        <p:nvCxnSpPr>
          <p:cNvPr id="49" name="Přímá spojnice se šipkou 48"/>
          <p:cNvCxnSpPr/>
          <p:nvPr/>
        </p:nvCxnSpPr>
        <p:spPr>
          <a:xfrm flipH="1">
            <a:off x="5673687" y="1586429"/>
            <a:ext cx="2479713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se šipkou 49"/>
          <p:cNvCxnSpPr/>
          <p:nvPr/>
        </p:nvCxnSpPr>
        <p:spPr>
          <a:xfrm>
            <a:off x="4450813" y="1804930"/>
            <a:ext cx="0" cy="39844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>
            <a:off x="4448975" y="3830197"/>
            <a:ext cx="0" cy="39844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se šipkou 51"/>
          <p:cNvCxnSpPr/>
          <p:nvPr/>
        </p:nvCxnSpPr>
        <p:spPr>
          <a:xfrm>
            <a:off x="4445299" y="4753777"/>
            <a:ext cx="0" cy="39844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52"/>
          <p:cNvCxnSpPr/>
          <p:nvPr/>
        </p:nvCxnSpPr>
        <p:spPr>
          <a:xfrm>
            <a:off x="2280492" y="3062688"/>
            <a:ext cx="0" cy="2798474"/>
          </a:xfrm>
          <a:prstGeom prst="line">
            <a:avLst/>
          </a:prstGeom>
          <a:ln w="635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>
            <a:off x="6652353" y="3062688"/>
            <a:ext cx="0" cy="2798474"/>
          </a:xfrm>
          <a:prstGeom prst="line">
            <a:avLst/>
          </a:prstGeom>
          <a:ln w="635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2245232" y="3063339"/>
            <a:ext cx="4407120" cy="34076"/>
          </a:xfrm>
          <a:prstGeom prst="line">
            <a:avLst/>
          </a:prstGeom>
          <a:ln w="635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>
            <a:off x="2280491" y="5827086"/>
            <a:ext cx="4407120" cy="34076"/>
          </a:xfrm>
          <a:prstGeom prst="line">
            <a:avLst/>
          </a:prstGeom>
          <a:ln w="635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se šipkou 56"/>
          <p:cNvCxnSpPr/>
          <p:nvPr/>
        </p:nvCxnSpPr>
        <p:spPr>
          <a:xfrm>
            <a:off x="4450813" y="2816646"/>
            <a:ext cx="0" cy="39844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Obrázek 5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19" b="-2889"/>
          <a:stretch/>
        </p:blipFill>
        <p:spPr>
          <a:xfrm>
            <a:off x="3233022" y="1146137"/>
            <a:ext cx="5701657" cy="5056359"/>
          </a:xfrm>
          <a:prstGeom prst="rect">
            <a:avLst/>
          </a:prstGeom>
        </p:spPr>
      </p:pic>
      <p:cxnSp>
        <p:nvCxnSpPr>
          <p:cNvPr id="59" name="Přímá spojnice se šipkou 58"/>
          <p:cNvCxnSpPr/>
          <p:nvPr/>
        </p:nvCxnSpPr>
        <p:spPr>
          <a:xfrm flipH="1">
            <a:off x="4482216" y="259709"/>
            <a:ext cx="1835" cy="1065402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H="1">
            <a:off x="4447134" y="1934525"/>
            <a:ext cx="1" cy="140958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se šipkou 60"/>
          <p:cNvCxnSpPr/>
          <p:nvPr/>
        </p:nvCxnSpPr>
        <p:spPr>
          <a:xfrm flipH="1">
            <a:off x="4482032" y="3917455"/>
            <a:ext cx="1" cy="405617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se šipkou 61"/>
          <p:cNvCxnSpPr/>
          <p:nvPr/>
        </p:nvCxnSpPr>
        <p:spPr>
          <a:xfrm flipH="1">
            <a:off x="4479737" y="4983302"/>
            <a:ext cx="1" cy="405617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nice se šipkou 62"/>
          <p:cNvCxnSpPr/>
          <p:nvPr/>
        </p:nvCxnSpPr>
        <p:spPr>
          <a:xfrm flipV="1">
            <a:off x="4479737" y="2529958"/>
            <a:ext cx="1193950" cy="15108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se šipkou 63"/>
          <p:cNvCxnSpPr/>
          <p:nvPr/>
        </p:nvCxnSpPr>
        <p:spPr>
          <a:xfrm flipV="1">
            <a:off x="7471735" y="2543157"/>
            <a:ext cx="747877" cy="9463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33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Zástupný symbol pro zápatí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46" name="Zástupný symbol pro číslo snímku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13</a:t>
            </a:fld>
            <a:r>
              <a:rPr lang="cs-CZ" dirty="0" smtClean="0"/>
              <a:t>/38</a:t>
            </a:r>
            <a:endParaRPr lang="cs-CZ" dirty="0"/>
          </a:p>
        </p:txBody>
      </p:sp>
      <p:sp>
        <p:nvSpPr>
          <p:cNvPr id="23" name="Nadpis 1"/>
          <p:cNvSpPr txBox="1">
            <a:spLocks/>
          </p:cNvSpPr>
          <p:nvPr/>
        </p:nvSpPr>
        <p:spPr>
          <a:xfrm>
            <a:off x="2095500" y="383146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Vertex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Shader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24" name="Zástupný symbol pro obsah 2"/>
          <p:cNvSpPr txBox="1">
            <a:spLocks/>
          </p:cNvSpPr>
          <p:nvPr/>
        </p:nvSpPr>
        <p:spPr>
          <a:xfrm>
            <a:off x="1347788" y="963709"/>
            <a:ext cx="9534524" cy="27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/>
              <a:t>Používá se k úpravě pozice vertexu (transformace)</a:t>
            </a:r>
          </a:p>
          <a:p>
            <a:pPr algn="ctr"/>
            <a:r>
              <a:rPr lang="cs-CZ" dirty="0" smtClean="0"/>
              <a:t>Další operace mohou být </a:t>
            </a:r>
            <a:r>
              <a:rPr lang="cs-CZ" dirty="0" err="1" smtClean="0"/>
              <a:t>skinning</a:t>
            </a:r>
            <a:r>
              <a:rPr lang="cs-CZ" dirty="0" smtClean="0"/>
              <a:t>, </a:t>
            </a:r>
            <a:r>
              <a:rPr lang="cs-CZ" dirty="0" err="1" smtClean="0"/>
              <a:t>morphing</a:t>
            </a:r>
            <a:r>
              <a:rPr lang="cs-CZ" dirty="0" smtClean="0"/>
              <a:t> </a:t>
            </a:r>
          </a:p>
          <a:p>
            <a:pPr algn="ctr"/>
            <a:r>
              <a:rPr lang="cs-CZ" dirty="0" smtClean="0"/>
              <a:t>Používá se taky pro </a:t>
            </a:r>
            <a:r>
              <a:rPr lang="cs-CZ" dirty="0" err="1" smtClean="0"/>
              <a:t>wave</a:t>
            </a:r>
            <a:r>
              <a:rPr lang="cs-CZ" dirty="0" smtClean="0"/>
              <a:t> </a:t>
            </a:r>
            <a:r>
              <a:rPr lang="cs-CZ" dirty="0" err="1" smtClean="0"/>
              <a:t>motion</a:t>
            </a:r>
            <a:r>
              <a:rPr lang="cs-CZ" dirty="0" smtClean="0"/>
              <a:t> (vlnění hladiny) a realističtější osvětlení</a:t>
            </a:r>
          </a:p>
          <a:p>
            <a:pPr algn="ctr"/>
            <a:r>
              <a:rPr lang="cs-CZ" dirty="0" smtClean="0"/>
              <a:t>Může provádět operace pouze s vertexy, které již existují – nemůže vytvářet nové</a:t>
            </a:r>
          </a:p>
        </p:txBody>
      </p:sp>
      <p:pic>
        <p:nvPicPr>
          <p:cNvPr id="25" name="Obrázek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8" t="18602" r="9672" b="10328"/>
          <a:stretch/>
        </p:blipFill>
        <p:spPr>
          <a:xfrm>
            <a:off x="2697134" y="3899970"/>
            <a:ext cx="2682932" cy="1983037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737" y="3898217"/>
            <a:ext cx="3947023" cy="198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4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FAKUTLA APLIKOVANÉ INFORMATIKY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pPr/>
              <a:t>14</a:t>
            </a:fld>
            <a:r>
              <a:rPr lang="cs-CZ" dirty="0" smtClean="0"/>
              <a:t>/38</a:t>
            </a:r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2095500" y="383146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Teselace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(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Tessellation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)</a:t>
            </a: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1347788" y="963709"/>
            <a:ext cx="9534524" cy="27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/>
              <a:t>Volitelná fáze </a:t>
            </a:r>
            <a:r>
              <a:rPr lang="cs-CZ" dirty="0" err="1" smtClean="0"/>
              <a:t>pipeline</a:t>
            </a:r>
            <a:endParaRPr lang="cs-CZ" dirty="0" smtClean="0"/>
          </a:p>
          <a:p>
            <a:pPr algn="ctr"/>
            <a:r>
              <a:rPr lang="cs-CZ" dirty="0" smtClean="0"/>
              <a:t>Používá se pro tvorbu detailnějších modelů</a:t>
            </a:r>
          </a:p>
          <a:p>
            <a:pPr algn="ctr"/>
            <a:r>
              <a:rPr lang="cs-CZ" dirty="0" smtClean="0"/>
              <a:t>Vytváří </a:t>
            </a:r>
            <a:r>
              <a:rPr lang="cs-CZ" dirty="0"/>
              <a:t>vzorek a generuje sadu menších objektů, které tyto vzorky spojují </a:t>
            </a:r>
            <a:endParaRPr lang="cs-CZ" dirty="0" smtClean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469" y="2876135"/>
            <a:ext cx="5629275" cy="1743632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134" y="4668105"/>
            <a:ext cx="3301732" cy="163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5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FAKUTLA APLIKOVANÉ INFORMATIKY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pPr/>
              <a:t>15</a:t>
            </a:fld>
            <a:r>
              <a:rPr lang="cs-CZ" dirty="0" smtClean="0"/>
              <a:t>/38</a:t>
            </a:r>
            <a:endParaRPr lang="cs-CZ" dirty="0"/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2095500" y="383146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Geometry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Shader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10" name="Zástupný symbol pro obsah 2"/>
          <p:cNvSpPr txBox="1">
            <a:spLocks/>
          </p:cNvSpPr>
          <p:nvPr/>
        </p:nvSpPr>
        <p:spPr>
          <a:xfrm>
            <a:off x="1328738" y="963709"/>
            <a:ext cx="9534524" cy="27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/>
              <a:t>Volitelná fáze – je-li </a:t>
            </a:r>
            <a:r>
              <a:rPr lang="cs-CZ" dirty="0" err="1" smtClean="0"/>
              <a:t>teselace</a:t>
            </a:r>
            <a:r>
              <a:rPr lang="cs-CZ" dirty="0" smtClean="0"/>
              <a:t> aktivní, tak Geometry </a:t>
            </a:r>
            <a:r>
              <a:rPr lang="cs-CZ" dirty="0" err="1" smtClean="0"/>
              <a:t>Shader</a:t>
            </a:r>
            <a:r>
              <a:rPr lang="cs-CZ" dirty="0" smtClean="0"/>
              <a:t> není platný</a:t>
            </a:r>
          </a:p>
          <a:p>
            <a:pPr algn="ctr"/>
            <a:r>
              <a:rPr lang="cs-CZ" dirty="0" smtClean="0"/>
              <a:t>Pracuje s danými objekty, jako jsou trojúhelníky a vytváří tak 3D scénu</a:t>
            </a:r>
          </a:p>
          <a:p>
            <a:pPr algn="ctr"/>
            <a:r>
              <a:rPr lang="cs-CZ" dirty="0" smtClean="0"/>
              <a:t>Je schopen vyřazovat a přidávat objekty – vhodný pro tvorbu srsti, trávy a podobných útvarů </a:t>
            </a: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460" y="3608160"/>
            <a:ext cx="2863017" cy="2748190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969" y="3612668"/>
            <a:ext cx="4067046" cy="274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8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FAKUTLA APLIKOVANÉ INFORMATIKY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pPr/>
              <a:t>16</a:t>
            </a:fld>
            <a:r>
              <a:rPr lang="cs-CZ" dirty="0" smtClean="0"/>
              <a:t>/38</a:t>
            </a:r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2095500" y="383146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Pixel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Shader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1328738" y="963709"/>
            <a:ext cx="9534524" cy="27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/>
              <a:t>Vypočítává </a:t>
            </a:r>
            <a:r>
              <a:rPr lang="cs-CZ" dirty="0"/>
              <a:t>barvy, </a:t>
            </a:r>
            <a:r>
              <a:rPr lang="cs-CZ" dirty="0" smtClean="0"/>
              <a:t>hloubku a </a:t>
            </a:r>
            <a:r>
              <a:rPr lang="cs-CZ" dirty="0"/>
              <a:t>strukturu každého pixelu a další </a:t>
            </a:r>
            <a:r>
              <a:rPr lang="cs-CZ" dirty="0" smtClean="0"/>
              <a:t>hodnoty – </a:t>
            </a:r>
            <a:r>
              <a:rPr lang="cs-CZ" dirty="0"/>
              <a:t>Následně přidává </a:t>
            </a:r>
            <a:r>
              <a:rPr lang="cs-CZ" dirty="0" smtClean="0"/>
              <a:t>stínování</a:t>
            </a:r>
          </a:p>
          <a:p>
            <a:pPr algn="ctr"/>
            <a:r>
              <a:rPr lang="cs-CZ" dirty="0" smtClean="0"/>
              <a:t>Nejčastější užití je pro </a:t>
            </a:r>
            <a:r>
              <a:rPr lang="cs-CZ" dirty="0" err="1"/>
              <a:t>Normal</a:t>
            </a:r>
            <a:r>
              <a:rPr lang="cs-CZ" dirty="0"/>
              <a:t> </a:t>
            </a:r>
            <a:r>
              <a:rPr lang="cs-CZ" dirty="0" err="1" smtClean="0"/>
              <a:t>mapping</a:t>
            </a:r>
            <a:r>
              <a:rPr lang="cs-CZ" dirty="0" smtClean="0"/>
              <a:t>, což zajišťuje že modely vypadají více detailněji bez toho aniž by se ovlivňoval počet polygonů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27"/>
          <a:stretch/>
        </p:blipFill>
        <p:spPr>
          <a:xfrm>
            <a:off x="2698597" y="3145663"/>
            <a:ext cx="6832906" cy="276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0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4195482" y="900954"/>
            <a:ext cx="3747247" cy="5375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Nadpis 1"/>
          <p:cNvSpPr txBox="1">
            <a:spLocks/>
          </p:cNvSpPr>
          <p:nvPr/>
        </p:nvSpPr>
        <p:spPr>
          <a:xfrm>
            <a:off x="2095500" y="383146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OpenGL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560" y="900954"/>
            <a:ext cx="3364979" cy="5375969"/>
          </a:xfrm>
          <a:prstGeom prst="rect">
            <a:avLst/>
          </a:prstGeom>
        </p:spPr>
      </p:pic>
      <p:pic>
        <p:nvPicPr>
          <p:cNvPr id="45" name="Obrázek 4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"/>
          <a:stretch/>
        </p:blipFill>
        <p:spPr>
          <a:xfrm>
            <a:off x="5462591" y="958947"/>
            <a:ext cx="1109662" cy="691260"/>
          </a:xfrm>
          <a:prstGeom prst="rect">
            <a:avLst/>
          </a:prstGeom>
        </p:spPr>
      </p:pic>
      <p:pic>
        <p:nvPicPr>
          <p:cNvPr id="46" name="Obrázek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1" y="1078707"/>
            <a:ext cx="1123400" cy="493615"/>
          </a:xfrm>
          <a:prstGeom prst="rect">
            <a:avLst/>
          </a:prstGeom>
        </p:spPr>
      </p:pic>
      <p:pic>
        <p:nvPicPr>
          <p:cNvPr id="47" name="Obrázek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63" y="1076326"/>
            <a:ext cx="1275735" cy="3206423"/>
          </a:xfrm>
          <a:prstGeom prst="rect">
            <a:avLst/>
          </a:prstGeom>
        </p:spPr>
      </p:pic>
      <p:pic>
        <p:nvPicPr>
          <p:cNvPr id="50" name="Obrázek 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317" y="1672944"/>
            <a:ext cx="1625585" cy="772725"/>
          </a:xfrm>
          <a:prstGeom prst="rect">
            <a:avLst/>
          </a:prstGeom>
        </p:spPr>
      </p:pic>
      <p:pic>
        <p:nvPicPr>
          <p:cNvPr id="51" name="Obrázek 5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9"/>
          <a:stretch/>
        </p:blipFill>
        <p:spPr>
          <a:xfrm>
            <a:off x="5330274" y="2445544"/>
            <a:ext cx="1629960" cy="835602"/>
          </a:xfrm>
          <a:prstGeom prst="rect">
            <a:avLst/>
          </a:prstGeom>
        </p:spPr>
      </p:pic>
      <p:pic>
        <p:nvPicPr>
          <p:cNvPr id="52" name="Obrázek 5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8" b="-1"/>
          <a:stretch/>
        </p:blipFill>
        <p:spPr>
          <a:xfrm>
            <a:off x="5330274" y="3281363"/>
            <a:ext cx="1629960" cy="841629"/>
          </a:xfrm>
          <a:prstGeom prst="rect">
            <a:avLst/>
          </a:prstGeom>
        </p:spPr>
      </p:pic>
      <p:pic>
        <p:nvPicPr>
          <p:cNvPr id="53" name="Obrázek 5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"/>
          <a:stretch/>
        </p:blipFill>
        <p:spPr>
          <a:xfrm>
            <a:off x="5335036" y="4121944"/>
            <a:ext cx="1629960" cy="811609"/>
          </a:xfrm>
          <a:prstGeom prst="rect">
            <a:avLst/>
          </a:prstGeom>
        </p:spPr>
      </p:pic>
      <p:pic>
        <p:nvPicPr>
          <p:cNvPr id="54" name="Obrázek 5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698" y="4933525"/>
            <a:ext cx="1630917" cy="1257644"/>
          </a:xfrm>
          <a:prstGeom prst="rect">
            <a:avLst/>
          </a:prstGeom>
        </p:spPr>
      </p:pic>
      <p:sp>
        <p:nvSpPr>
          <p:cNvPr id="55" name="Zástupný symbol pro zápatí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56" name="Zástupný symbol pro číslo snímku 5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17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051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/>
      <p:bldP spid="2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UNIFIKOVANÉ SHADERY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838200" y="35829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GRAFICKÁ PIPELINE</a:t>
            </a:r>
            <a:endParaRPr lang="cs-CZ" sz="3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41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7788" y="680460"/>
            <a:ext cx="9534524" cy="27842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dirty="0" smtClean="0"/>
              <a:t>Unifikované </a:t>
            </a:r>
            <a:r>
              <a:rPr lang="cs-CZ" dirty="0" err="1" smtClean="0"/>
              <a:t>Shadery</a:t>
            </a:r>
            <a:r>
              <a:rPr lang="cs-CZ" dirty="0" smtClean="0"/>
              <a:t> GPU jsou založeny na paralelním poli mnoha programovatelných procesorů</a:t>
            </a:r>
          </a:p>
          <a:p>
            <a:pPr algn="ctr"/>
            <a:r>
              <a:rPr lang="cs-CZ" dirty="0" smtClean="0"/>
              <a:t> Sjednocují paralelní výpočty a Vertex, Geometry a Pixel </a:t>
            </a:r>
            <a:r>
              <a:rPr lang="cs-CZ" dirty="0" err="1" smtClean="0"/>
              <a:t>Shadery</a:t>
            </a:r>
            <a:r>
              <a:rPr lang="cs-CZ" dirty="0" smtClean="0"/>
              <a:t> na stejných procesorech</a:t>
            </a:r>
          </a:p>
          <a:p>
            <a:pPr algn="ctr"/>
            <a:r>
              <a:rPr lang="cs-CZ" dirty="0" smtClean="0"/>
              <a:t>Sjednocení přináší efektivní vyvažování zátěže</a:t>
            </a:r>
          </a:p>
          <a:p>
            <a:pPr algn="ctr"/>
            <a:r>
              <a:rPr lang="cs-CZ" dirty="0"/>
              <a:t>K</a:t>
            </a:r>
            <a:r>
              <a:rPr lang="cs-CZ" dirty="0" smtClean="0"/>
              <a:t>aždá funkce může využívat celé pole podle druhu zpracování a všechny funkce lze spouštět na stejných procesorech</a:t>
            </a:r>
          </a:p>
        </p:txBody>
      </p:sp>
      <p:sp>
        <p:nvSpPr>
          <p:cNvPr id="5" name="Obdélník 4"/>
          <p:cNvSpPr/>
          <p:nvPr/>
        </p:nvSpPr>
        <p:spPr>
          <a:xfrm>
            <a:off x="1831137" y="4087904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515536" y="4087903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199935" y="4087903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884334" y="4087903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7686114" y="408790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8370513" y="4087904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9054912" y="4087904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9739311" y="4087904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471490" y="5338637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1155889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1840288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2524687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3209086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3893485" y="533863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4577884" y="533863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5262283" y="533863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6317316" y="5338637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7001715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7686114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8370513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9054912" y="533863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9739311" y="533863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10423710" y="533863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11108109" y="533863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Zástupný symbol pro obsah 2"/>
          <p:cNvSpPr txBox="1">
            <a:spLocks/>
          </p:cNvSpPr>
          <p:nvPr/>
        </p:nvSpPr>
        <p:spPr>
          <a:xfrm>
            <a:off x="1715623" y="3633210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dirty="0" smtClean="0">
                <a:solidFill>
                  <a:srgbClr val="336BC5"/>
                </a:solidFill>
              </a:rPr>
              <a:t>Vertex </a:t>
            </a:r>
            <a:r>
              <a:rPr lang="cs-CZ" dirty="0" err="1" smtClean="0">
                <a:solidFill>
                  <a:srgbClr val="336BC5"/>
                </a:solidFill>
              </a:rPr>
              <a:t>Shader</a:t>
            </a:r>
            <a:endParaRPr lang="cs-CZ" dirty="0" smtClean="0">
              <a:solidFill>
                <a:srgbClr val="336BC5"/>
              </a:solidFill>
            </a:endParaRPr>
          </a:p>
        </p:txBody>
      </p:sp>
      <p:sp>
        <p:nvSpPr>
          <p:cNvPr id="30" name="Zástupný symbol pro obsah 2"/>
          <p:cNvSpPr txBox="1">
            <a:spLocks/>
          </p:cNvSpPr>
          <p:nvPr/>
        </p:nvSpPr>
        <p:spPr>
          <a:xfrm>
            <a:off x="1665618" y="4883942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dirty="0" smtClean="0">
                <a:solidFill>
                  <a:srgbClr val="336BC5"/>
                </a:solidFill>
              </a:rPr>
              <a:t>Pixel </a:t>
            </a:r>
            <a:r>
              <a:rPr lang="cs-CZ" dirty="0" err="1" smtClean="0">
                <a:solidFill>
                  <a:srgbClr val="336BC5"/>
                </a:solidFill>
              </a:rPr>
              <a:t>Shader</a:t>
            </a:r>
            <a:endParaRPr lang="cs-CZ" dirty="0" smtClean="0">
              <a:solidFill>
                <a:srgbClr val="336BC5"/>
              </a:solidFill>
            </a:endParaRPr>
          </a:p>
        </p:txBody>
      </p:sp>
      <p:sp>
        <p:nvSpPr>
          <p:cNvPr id="31" name="Zástupný symbol pro obsah 2"/>
          <p:cNvSpPr txBox="1">
            <a:spLocks/>
          </p:cNvSpPr>
          <p:nvPr/>
        </p:nvSpPr>
        <p:spPr>
          <a:xfrm>
            <a:off x="7497015" y="3633210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dirty="0" smtClean="0">
                <a:solidFill>
                  <a:srgbClr val="336BC5"/>
                </a:solidFill>
              </a:rPr>
              <a:t>Vertex </a:t>
            </a:r>
            <a:r>
              <a:rPr lang="cs-CZ" dirty="0" err="1" smtClean="0">
                <a:solidFill>
                  <a:srgbClr val="336BC5"/>
                </a:solidFill>
              </a:rPr>
              <a:t>Shader</a:t>
            </a:r>
            <a:endParaRPr lang="cs-CZ" dirty="0" smtClean="0">
              <a:solidFill>
                <a:srgbClr val="336BC5"/>
              </a:solidFill>
            </a:endParaRPr>
          </a:p>
        </p:txBody>
      </p:sp>
      <p:sp>
        <p:nvSpPr>
          <p:cNvPr id="32" name="Zástupný symbol pro obsah 2"/>
          <p:cNvSpPr txBox="1">
            <a:spLocks/>
          </p:cNvSpPr>
          <p:nvPr/>
        </p:nvSpPr>
        <p:spPr>
          <a:xfrm>
            <a:off x="7447010" y="4883942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dirty="0" smtClean="0">
                <a:solidFill>
                  <a:srgbClr val="336BC5"/>
                </a:solidFill>
              </a:rPr>
              <a:t>Pixel </a:t>
            </a:r>
            <a:r>
              <a:rPr lang="cs-CZ" dirty="0" err="1" smtClean="0">
                <a:solidFill>
                  <a:srgbClr val="336BC5"/>
                </a:solidFill>
              </a:rPr>
              <a:t>Shader</a:t>
            </a:r>
            <a:endParaRPr lang="cs-CZ" dirty="0" smtClean="0">
              <a:solidFill>
                <a:srgbClr val="336BC5"/>
              </a:solidFill>
            </a:endParaRPr>
          </a:p>
        </p:txBody>
      </p:sp>
      <p:sp>
        <p:nvSpPr>
          <p:cNvPr id="33" name="Obdélník 32"/>
          <p:cNvSpPr/>
          <p:nvPr/>
        </p:nvSpPr>
        <p:spPr>
          <a:xfrm>
            <a:off x="1459411" y="4407582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bdélník 33"/>
          <p:cNvSpPr/>
          <p:nvPr/>
        </p:nvSpPr>
        <p:spPr>
          <a:xfrm>
            <a:off x="2145211" y="4407581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>
            <a:off x="2831011" y="4407582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>
            <a:off x="3516811" y="4407581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>
            <a:off x="4202611" y="4401670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4888411" y="4401669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1459411" y="5092978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bdélník 39"/>
          <p:cNvSpPr/>
          <p:nvPr/>
        </p:nvSpPr>
        <p:spPr>
          <a:xfrm>
            <a:off x="2145211" y="5092977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2831011" y="5092978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bdélník 41"/>
          <p:cNvSpPr/>
          <p:nvPr/>
        </p:nvSpPr>
        <p:spPr>
          <a:xfrm>
            <a:off x="3516811" y="5092977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bdélník 42"/>
          <p:cNvSpPr/>
          <p:nvPr/>
        </p:nvSpPr>
        <p:spPr>
          <a:xfrm>
            <a:off x="4202611" y="508706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bdélník 43"/>
          <p:cNvSpPr/>
          <p:nvPr/>
        </p:nvSpPr>
        <p:spPr>
          <a:xfrm>
            <a:off x="4888411" y="508706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Zástupný symbol pro obsah 2"/>
          <p:cNvSpPr txBox="1">
            <a:spLocks/>
          </p:cNvSpPr>
          <p:nvPr/>
        </p:nvSpPr>
        <p:spPr>
          <a:xfrm>
            <a:off x="1939585" y="3946975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dirty="0" err="1" smtClean="0">
                <a:solidFill>
                  <a:srgbClr val="336BC5"/>
                </a:solidFill>
              </a:rPr>
              <a:t>Unified</a:t>
            </a:r>
            <a:r>
              <a:rPr lang="cs-CZ" dirty="0" smtClean="0">
                <a:solidFill>
                  <a:srgbClr val="336BC5"/>
                </a:solidFill>
              </a:rPr>
              <a:t> </a:t>
            </a:r>
            <a:r>
              <a:rPr lang="cs-CZ" dirty="0" err="1" smtClean="0">
                <a:solidFill>
                  <a:srgbClr val="336BC5"/>
                </a:solidFill>
              </a:rPr>
              <a:t>Shader</a:t>
            </a:r>
            <a:endParaRPr lang="cs-CZ" dirty="0" smtClean="0">
              <a:solidFill>
                <a:srgbClr val="336BC5"/>
              </a:solidFill>
            </a:endParaRPr>
          </a:p>
        </p:txBody>
      </p:sp>
      <p:sp>
        <p:nvSpPr>
          <p:cNvPr id="46" name="Zástupný symbol pro obsah 2"/>
          <p:cNvSpPr txBox="1">
            <a:spLocks/>
          </p:cNvSpPr>
          <p:nvPr/>
        </p:nvSpPr>
        <p:spPr>
          <a:xfrm>
            <a:off x="2011539" y="4502070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500" dirty="0" smtClean="0"/>
              <a:t>Vertex </a:t>
            </a:r>
            <a:r>
              <a:rPr lang="cs-CZ" sz="2500" dirty="0" err="1" smtClean="0"/>
              <a:t>Workload</a:t>
            </a:r>
            <a:endParaRPr lang="cs-CZ" sz="2500" dirty="0" smtClean="0"/>
          </a:p>
        </p:txBody>
      </p:sp>
      <p:sp>
        <p:nvSpPr>
          <p:cNvPr id="47" name="Zástupný symbol pro obsah 2"/>
          <p:cNvSpPr txBox="1">
            <a:spLocks/>
          </p:cNvSpPr>
          <p:nvPr/>
        </p:nvSpPr>
        <p:spPr>
          <a:xfrm>
            <a:off x="3704509" y="5164251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500" dirty="0" smtClean="0"/>
              <a:t>Pixel</a:t>
            </a:r>
          </a:p>
        </p:txBody>
      </p:sp>
      <p:sp>
        <p:nvSpPr>
          <p:cNvPr id="48" name="Obdélník 47"/>
          <p:cNvSpPr/>
          <p:nvPr/>
        </p:nvSpPr>
        <p:spPr>
          <a:xfrm>
            <a:off x="6656374" y="4407582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bdélník 48"/>
          <p:cNvSpPr/>
          <p:nvPr/>
        </p:nvSpPr>
        <p:spPr>
          <a:xfrm>
            <a:off x="7342174" y="4407581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Obdélník 49"/>
          <p:cNvSpPr/>
          <p:nvPr/>
        </p:nvSpPr>
        <p:spPr>
          <a:xfrm>
            <a:off x="8027974" y="4407582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bdélník 50"/>
          <p:cNvSpPr/>
          <p:nvPr/>
        </p:nvSpPr>
        <p:spPr>
          <a:xfrm>
            <a:off x="8713774" y="4407581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bdélník 51"/>
          <p:cNvSpPr/>
          <p:nvPr/>
        </p:nvSpPr>
        <p:spPr>
          <a:xfrm>
            <a:off x="9399574" y="4401670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bdélník 52"/>
          <p:cNvSpPr/>
          <p:nvPr/>
        </p:nvSpPr>
        <p:spPr>
          <a:xfrm>
            <a:off x="10085374" y="4401669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bdélník 53"/>
          <p:cNvSpPr/>
          <p:nvPr/>
        </p:nvSpPr>
        <p:spPr>
          <a:xfrm>
            <a:off x="6656374" y="5092978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bdélník 54"/>
          <p:cNvSpPr/>
          <p:nvPr/>
        </p:nvSpPr>
        <p:spPr>
          <a:xfrm>
            <a:off x="7342174" y="5092977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bdélník 55"/>
          <p:cNvSpPr/>
          <p:nvPr/>
        </p:nvSpPr>
        <p:spPr>
          <a:xfrm>
            <a:off x="8027974" y="5092978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bdélník 56"/>
          <p:cNvSpPr/>
          <p:nvPr/>
        </p:nvSpPr>
        <p:spPr>
          <a:xfrm>
            <a:off x="8713774" y="5092977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/>
          <p:cNvSpPr/>
          <p:nvPr/>
        </p:nvSpPr>
        <p:spPr>
          <a:xfrm>
            <a:off x="9399574" y="5087066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délník 58"/>
          <p:cNvSpPr/>
          <p:nvPr/>
        </p:nvSpPr>
        <p:spPr>
          <a:xfrm>
            <a:off x="10085374" y="5087065"/>
            <a:ext cx="627529" cy="6275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Zástupný symbol pro obsah 2"/>
          <p:cNvSpPr txBox="1">
            <a:spLocks/>
          </p:cNvSpPr>
          <p:nvPr/>
        </p:nvSpPr>
        <p:spPr>
          <a:xfrm>
            <a:off x="7136548" y="3946975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dirty="0" err="1" smtClean="0">
                <a:solidFill>
                  <a:srgbClr val="336BC5"/>
                </a:solidFill>
              </a:rPr>
              <a:t>Unified</a:t>
            </a:r>
            <a:r>
              <a:rPr lang="cs-CZ" dirty="0" smtClean="0">
                <a:solidFill>
                  <a:srgbClr val="336BC5"/>
                </a:solidFill>
              </a:rPr>
              <a:t> </a:t>
            </a:r>
            <a:r>
              <a:rPr lang="cs-CZ" dirty="0" err="1" smtClean="0">
                <a:solidFill>
                  <a:srgbClr val="336BC5"/>
                </a:solidFill>
              </a:rPr>
              <a:t>Shader</a:t>
            </a:r>
            <a:endParaRPr lang="cs-CZ" dirty="0" smtClean="0">
              <a:solidFill>
                <a:srgbClr val="336BC5"/>
              </a:solidFill>
            </a:endParaRPr>
          </a:p>
        </p:txBody>
      </p:sp>
      <p:sp>
        <p:nvSpPr>
          <p:cNvPr id="61" name="Zástupný symbol pro obsah 2"/>
          <p:cNvSpPr txBox="1">
            <a:spLocks/>
          </p:cNvSpPr>
          <p:nvPr/>
        </p:nvSpPr>
        <p:spPr>
          <a:xfrm>
            <a:off x="7280313" y="4500825"/>
            <a:ext cx="2986926" cy="454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500" dirty="0" smtClean="0"/>
              <a:t>Pixe</a:t>
            </a:r>
            <a:r>
              <a:rPr lang="cs-CZ" sz="2500" dirty="0"/>
              <a:t>l</a:t>
            </a:r>
            <a:r>
              <a:rPr lang="cs-CZ" sz="2500" dirty="0" smtClean="0"/>
              <a:t> </a:t>
            </a:r>
            <a:r>
              <a:rPr lang="cs-CZ" sz="2500" dirty="0" err="1" smtClean="0"/>
              <a:t>Workload</a:t>
            </a:r>
            <a:endParaRPr lang="cs-CZ" sz="2500" dirty="0" smtClean="0"/>
          </a:p>
        </p:txBody>
      </p:sp>
      <p:sp>
        <p:nvSpPr>
          <p:cNvPr id="62" name="Zástupný symbol pro obsah 2"/>
          <p:cNvSpPr txBox="1">
            <a:spLocks/>
          </p:cNvSpPr>
          <p:nvPr/>
        </p:nvSpPr>
        <p:spPr>
          <a:xfrm>
            <a:off x="9886979" y="5173241"/>
            <a:ext cx="1016592" cy="454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000" dirty="0" smtClean="0"/>
              <a:t>Vertex</a:t>
            </a:r>
          </a:p>
        </p:txBody>
      </p:sp>
      <p:sp>
        <p:nvSpPr>
          <p:cNvPr id="63" name="Zástupný symbol pro zápatí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64" name="Zástupný symbol pro číslo snímku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19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271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750"/>
                            </p:stCondLst>
                            <p:childTnLst>
                              <p:par>
                                <p:cTn id="1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250"/>
                            </p:stCondLst>
                            <p:childTnLst>
                              <p:par>
                                <p:cTn id="1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500"/>
                            </p:stCondLst>
                            <p:childTnLst>
                              <p:par>
                                <p:cTn id="1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750"/>
                            </p:stCondLst>
                            <p:childTnLst>
                              <p:par>
                                <p:cTn id="1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000"/>
                            </p:stCondLst>
                            <p:childTnLst>
                              <p:par>
                                <p:cTn id="1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5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500"/>
                            </p:stCondLst>
                            <p:childTnLst>
                              <p:par>
                                <p:cTn id="1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750"/>
                            </p:stCondLst>
                            <p:childTnLst>
                              <p:par>
                                <p:cTn id="1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7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250"/>
                            </p:stCondLst>
                            <p:childTnLst>
                              <p:par>
                                <p:cTn id="1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000"/>
                            </p:stCondLst>
                            <p:childTnLst>
                              <p:par>
                                <p:cTn id="4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1250"/>
                            </p:stCondLst>
                            <p:childTnLst>
                              <p:par>
                                <p:cTn id="4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5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500"/>
                            </p:stCondLst>
                            <p:childTnLst>
                              <p:par>
                                <p:cTn id="46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750"/>
                            </p:stCondLst>
                            <p:childTnLst>
                              <p:par>
                                <p:cTn id="46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2000"/>
                            </p:stCondLst>
                            <p:childTnLst>
                              <p:par>
                                <p:cTn id="47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7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7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2500"/>
                            </p:stCondLst>
                            <p:childTnLst>
                              <p:par>
                                <p:cTn id="48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2750"/>
                            </p:stCondLst>
                            <p:childTnLst>
                              <p:par>
                                <p:cTn id="48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3000"/>
                            </p:stCondLst>
                            <p:childTnLst>
                              <p:par>
                                <p:cTn id="49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9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3250"/>
                            </p:stCondLst>
                            <p:childTnLst>
                              <p:par>
                                <p:cTn id="49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9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3500"/>
                            </p:stCondLst>
                            <p:childTnLst>
                              <p:par>
                                <p:cTn id="50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0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3750"/>
                            </p:stCondLst>
                            <p:childTnLst>
                              <p:par>
                                <p:cTn id="50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4000"/>
                            </p:stCondLst>
                            <p:childTnLst>
                              <p:par>
                                <p:cTn id="5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4500"/>
                            </p:stCondLst>
                            <p:childTnLst>
                              <p:par>
                                <p:cTn id="5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5000"/>
                            </p:stCondLst>
                            <p:childTnLst>
                              <p:par>
                                <p:cTn id="52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5250"/>
                            </p:stCondLst>
                            <p:childTnLst>
                              <p:par>
                                <p:cTn id="5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2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5500"/>
                            </p:stCondLst>
                            <p:childTnLst>
                              <p:par>
                                <p:cTn id="5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3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5750"/>
                            </p:stCondLst>
                            <p:childTnLst>
                              <p:par>
                                <p:cTn id="5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3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6000"/>
                            </p:stCondLst>
                            <p:childTnLst>
                              <p:par>
                                <p:cTn id="5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6250"/>
                            </p:stCondLst>
                            <p:childTnLst>
                              <p:par>
                                <p:cTn id="5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5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5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7000"/>
                            </p:stCondLst>
                            <p:childTnLst>
                              <p:par>
                                <p:cTn id="5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6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7250"/>
                            </p:stCondLst>
                            <p:childTnLst>
                              <p:par>
                                <p:cTn id="5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6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7500"/>
                            </p:stCondLst>
                            <p:childTnLst>
                              <p:par>
                                <p:cTn id="5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7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7750"/>
                            </p:stCondLst>
                            <p:childTnLst>
                              <p:par>
                                <p:cTn id="5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8000"/>
                            </p:stCondLst>
                            <p:childTnLst>
                              <p:par>
                                <p:cTn id="5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8500"/>
                            </p:stCondLst>
                            <p:childTnLst>
                              <p:par>
                                <p:cTn id="5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 idx="4294967295"/>
          </p:nvPr>
        </p:nvSpPr>
        <p:spPr>
          <a:xfrm>
            <a:off x="2105894" y="826696"/>
            <a:ext cx="2488873" cy="1325563"/>
          </a:xfrm>
        </p:spPr>
        <p:txBody>
          <a:bodyPr>
            <a:normAutofit/>
          </a:bodyPr>
          <a:lstStyle/>
          <a:p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OBSAH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7" name="Zástupný symbol pro obsah 2"/>
          <p:cNvSpPr>
            <a:spLocks noGrp="1"/>
          </p:cNvSpPr>
          <p:nvPr>
            <p:ph idx="4294967295"/>
          </p:nvPr>
        </p:nvSpPr>
        <p:spPr>
          <a:xfrm>
            <a:off x="6624253" y="4273217"/>
            <a:ext cx="4761323" cy="48541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>
                <a:solidFill>
                  <a:srgbClr val="21292F"/>
                </a:solidFill>
              </a:rPr>
              <a:t>NVIDIA CUDA</a:t>
            </a:r>
            <a:endParaRPr lang="cs-CZ" dirty="0">
              <a:solidFill>
                <a:srgbClr val="21292F"/>
              </a:solidFill>
            </a:endParaRPr>
          </a:p>
        </p:txBody>
      </p:sp>
      <p:sp>
        <p:nvSpPr>
          <p:cNvPr id="8" name="Arc 3">
            <a:extLst>
              <a:ext uri="{FF2B5EF4-FFF2-40B4-BE49-F238E27FC236}">
                <a16:creationId xmlns:a16="http://schemas.microsoft.com/office/drawing/2014/main" id="{DD2B9B42-99C0-4E40-AE80-9C692D1E892D}"/>
              </a:ext>
            </a:extLst>
          </p:cNvPr>
          <p:cNvSpPr/>
          <p:nvPr/>
        </p:nvSpPr>
        <p:spPr>
          <a:xfrm>
            <a:off x="5655786" y="1151447"/>
            <a:ext cx="723079" cy="723079"/>
          </a:xfrm>
          <a:prstGeom prst="arc">
            <a:avLst>
              <a:gd name="adj1" fmla="val 5614108"/>
              <a:gd name="adj2" fmla="val 16174202"/>
            </a:avLst>
          </a:prstGeom>
          <a:ln w="25400">
            <a:solidFill>
              <a:srgbClr val="336BC5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Oval 207">
            <a:extLst>
              <a:ext uri="{FF2B5EF4-FFF2-40B4-BE49-F238E27FC236}">
                <a16:creationId xmlns:a16="http://schemas.microsoft.com/office/drawing/2014/main" id="{408F43A7-3A2D-4CC8-971C-84B89E8765C1}"/>
              </a:ext>
            </a:extLst>
          </p:cNvPr>
          <p:cNvSpPr/>
          <p:nvPr/>
        </p:nvSpPr>
        <p:spPr>
          <a:xfrm>
            <a:off x="5739636" y="1202358"/>
            <a:ext cx="590018" cy="590017"/>
          </a:xfrm>
          <a:prstGeom prst="ellipse">
            <a:avLst/>
          </a:prstGeom>
          <a:solidFill>
            <a:srgbClr val="336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0" name="Arc 3">
            <a:extLst>
              <a:ext uri="{FF2B5EF4-FFF2-40B4-BE49-F238E27FC236}">
                <a16:creationId xmlns:a16="http://schemas.microsoft.com/office/drawing/2014/main" id="{DD2B9B42-99C0-4E40-AE80-9C692D1E892D}"/>
              </a:ext>
            </a:extLst>
          </p:cNvPr>
          <p:cNvSpPr/>
          <p:nvPr/>
        </p:nvSpPr>
        <p:spPr>
          <a:xfrm>
            <a:off x="5655786" y="2152259"/>
            <a:ext cx="723079" cy="723079"/>
          </a:xfrm>
          <a:prstGeom prst="arc">
            <a:avLst>
              <a:gd name="adj1" fmla="val 5614108"/>
              <a:gd name="adj2" fmla="val 16174202"/>
            </a:avLst>
          </a:prstGeom>
          <a:ln w="25400">
            <a:solidFill>
              <a:srgbClr val="21292F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Oval 207">
            <a:extLst>
              <a:ext uri="{FF2B5EF4-FFF2-40B4-BE49-F238E27FC236}">
                <a16:creationId xmlns:a16="http://schemas.microsoft.com/office/drawing/2014/main" id="{408F43A7-3A2D-4CC8-971C-84B89E8765C1}"/>
              </a:ext>
            </a:extLst>
          </p:cNvPr>
          <p:cNvSpPr/>
          <p:nvPr/>
        </p:nvSpPr>
        <p:spPr>
          <a:xfrm>
            <a:off x="5739636" y="2203170"/>
            <a:ext cx="590018" cy="590017"/>
          </a:xfrm>
          <a:prstGeom prst="ellipse">
            <a:avLst/>
          </a:prstGeom>
          <a:solidFill>
            <a:srgbClr val="21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2" name="Arc 3">
            <a:extLst>
              <a:ext uri="{FF2B5EF4-FFF2-40B4-BE49-F238E27FC236}">
                <a16:creationId xmlns:a16="http://schemas.microsoft.com/office/drawing/2014/main" id="{DD2B9B42-99C0-4E40-AE80-9C692D1E892D}"/>
              </a:ext>
            </a:extLst>
          </p:cNvPr>
          <p:cNvSpPr/>
          <p:nvPr/>
        </p:nvSpPr>
        <p:spPr>
          <a:xfrm>
            <a:off x="5655786" y="3150334"/>
            <a:ext cx="723079" cy="723079"/>
          </a:xfrm>
          <a:prstGeom prst="arc">
            <a:avLst>
              <a:gd name="adj1" fmla="val 5614108"/>
              <a:gd name="adj2" fmla="val 16174202"/>
            </a:avLst>
          </a:prstGeom>
          <a:ln w="25400">
            <a:solidFill>
              <a:srgbClr val="336BC5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Oval 207">
            <a:extLst>
              <a:ext uri="{FF2B5EF4-FFF2-40B4-BE49-F238E27FC236}">
                <a16:creationId xmlns:a16="http://schemas.microsoft.com/office/drawing/2014/main" id="{408F43A7-3A2D-4CC8-971C-84B89E8765C1}"/>
              </a:ext>
            </a:extLst>
          </p:cNvPr>
          <p:cNvSpPr/>
          <p:nvPr/>
        </p:nvSpPr>
        <p:spPr>
          <a:xfrm>
            <a:off x="5739636" y="3201245"/>
            <a:ext cx="590018" cy="590017"/>
          </a:xfrm>
          <a:prstGeom prst="ellipse">
            <a:avLst/>
          </a:prstGeom>
          <a:solidFill>
            <a:srgbClr val="336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4" name="Arc 3">
            <a:extLst>
              <a:ext uri="{FF2B5EF4-FFF2-40B4-BE49-F238E27FC236}">
                <a16:creationId xmlns:a16="http://schemas.microsoft.com/office/drawing/2014/main" id="{DD2B9B42-99C0-4E40-AE80-9C692D1E892D}"/>
              </a:ext>
            </a:extLst>
          </p:cNvPr>
          <p:cNvSpPr/>
          <p:nvPr/>
        </p:nvSpPr>
        <p:spPr>
          <a:xfrm>
            <a:off x="5655786" y="4135487"/>
            <a:ext cx="723079" cy="723079"/>
          </a:xfrm>
          <a:prstGeom prst="arc">
            <a:avLst>
              <a:gd name="adj1" fmla="val 5614108"/>
              <a:gd name="adj2" fmla="val 16174202"/>
            </a:avLst>
          </a:prstGeom>
          <a:ln w="25400">
            <a:solidFill>
              <a:srgbClr val="21292F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Oval 207">
            <a:extLst>
              <a:ext uri="{FF2B5EF4-FFF2-40B4-BE49-F238E27FC236}">
                <a16:creationId xmlns:a16="http://schemas.microsoft.com/office/drawing/2014/main" id="{408F43A7-3A2D-4CC8-971C-84B89E8765C1}"/>
              </a:ext>
            </a:extLst>
          </p:cNvPr>
          <p:cNvSpPr/>
          <p:nvPr/>
        </p:nvSpPr>
        <p:spPr>
          <a:xfrm>
            <a:off x="5739636" y="4186398"/>
            <a:ext cx="590018" cy="590017"/>
          </a:xfrm>
          <a:prstGeom prst="ellipse">
            <a:avLst/>
          </a:prstGeom>
          <a:solidFill>
            <a:srgbClr val="21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6" name="Arc 3">
            <a:extLst>
              <a:ext uri="{FF2B5EF4-FFF2-40B4-BE49-F238E27FC236}">
                <a16:creationId xmlns:a16="http://schemas.microsoft.com/office/drawing/2014/main" id="{DD2B9B42-99C0-4E40-AE80-9C692D1E892D}"/>
              </a:ext>
            </a:extLst>
          </p:cNvPr>
          <p:cNvSpPr/>
          <p:nvPr/>
        </p:nvSpPr>
        <p:spPr>
          <a:xfrm>
            <a:off x="5655786" y="5132450"/>
            <a:ext cx="723079" cy="723079"/>
          </a:xfrm>
          <a:prstGeom prst="arc">
            <a:avLst>
              <a:gd name="adj1" fmla="val 5614108"/>
              <a:gd name="adj2" fmla="val 16174202"/>
            </a:avLst>
          </a:prstGeom>
          <a:ln w="25400">
            <a:solidFill>
              <a:srgbClr val="336BC5"/>
            </a:solidFill>
            <a:headEnd type="oval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Oval 207">
            <a:extLst>
              <a:ext uri="{FF2B5EF4-FFF2-40B4-BE49-F238E27FC236}">
                <a16:creationId xmlns:a16="http://schemas.microsoft.com/office/drawing/2014/main" id="{408F43A7-3A2D-4CC8-971C-84B89E8765C1}"/>
              </a:ext>
            </a:extLst>
          </p:cNvPr>
          <p:cNvSpPr/>
          <p:nvPr/>
        </p:nvSpPr>
        <p:spPr>
          <a:xfrm>
            <a:off x="5739636" y="5183361"/>
            <a:ext cx="590018" cy="590017"/>
          </a:xfrm>
          <a:prstGeom prst="ellipse">
            <a:avLst/>
          </a:prstGeom>
          <a:solidFill>
            <a:srgbClr val="336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8" name="TextBox 193">
            <a:extLst>
              <a:ext uri="{FF2B5EF4-FFF2-40B4-BE49-F238E27FC236}">
                <a16:creationId xmlns:a16="http://schemas.microsoft.com/office/drawing/2014/main" id="{04384981-AA2F-4B6E-88E7-270911F064CC}"/>
              </a:ext>
            </a:extLst>
          </p:cNvPr>
          <p:cNvSpPr txBox="1"/>
          <p:nvPr/>
        </p:nvSpPr>
        <p:spPr>
          <a:xfrm>
            <a:off x="5712531" y="1230160"/>
            <a:ext cx="64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93">
            <a:extLst>
              <a:ext uri="{FF2B5EF4-FFF2-40B4-BE49-F238E27FC236}">
                <a16:creationId xmlns:a16="http://schemas.microsoft.com/office/drawing/2014/main" id="{04384981-AA2F-4B6E-88E7-270911F064CC}"/>
              </a:ext>
            </a:extLst>
          </p:cNvPr>
          <p:cNvSpPr txBox="1"/>
          <p:nvPr/>
        </p:nvSpPr>
        <p:spPr>
          <a:xfrm>
            <a:off x="5712531" y="2236568"/>
            <a:ext cx="64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cs-CZ" altLang="ko-KR" sz="2800" b="1" dirty="0" smtClean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3">
            <a:extLst>
              <a:ext uri="{FF2B5EF4-FFF2-40B4-BE49-F238E27FC236}">
                <a16:creationId xmlns:a16="http://schemas.microsoft.com/office/drawing/2014/main" id="{04384981-AA2F-4B6E-88E7-270911F064CC}"/>
              </a:ext>
            </a:extLst>
          </p:cNvPr>
          <p:cNvSpPr txBox="1"/>
          <p:nvPr/>
        </p:nvSpPr>
        <p:spPr>
          <a:xfrm>
            <a:off x="5712531" y="3234643"/>
            <a:ext cx="64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cs-CZ" altLang="ko-KR" sz="2800" b="1" dirty="0" smtClean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" name="TextBox 193">
            <a:extLst>
              <a:ext uri="{FF2B5EF4-FFF2-40B4-BE49-F238E27FC236}">
                <a16:creationId xmlns:a16="http://schemas.microsoft.com/office/drawing/2014/main" id="{04384981-AA2F-4B6E-88E7-270911F064CC}"/>
              </a:ext>
            </a:extLst>
          </p:cNvPr>
          <p:cNvSpPr txBox="1"/>
          <p:nvPr/>
        </p:nvSpPr>
        <p:spPr>
          <a:xfrm>
            <a:off x="5712531" y="4235416"/>
            <a:ext cx="64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cs-CZ" altLang="ko-KR" sz="2800" b="1" dirty="0" smtClean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" name="TextBox 193">
            <a:extLst>
              <a:ext uri="{FF2B5EF4-FFF2-40B4-BE49-F238E27FC236}">
                <a16:creationId xmlns:a16="http://schemas.microsoft.com/office/drawing/2014/main" id="{04384981-AA2F-4B6E-88E7-270911F064CC}"/>
              </a:ext>
            </a:extLst>
          </p:cNvPr>
          <p:cNvSpPr txBox="1"/>
          <p:nvPr/>
        </p:nvSpPr>
        <p:spPr>
          <a:xfrm>
            <a:off x="5734637" y="5216759"/>
            <a:ext cx="64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cs-CZ" altLang="ko-KR" sz="2800" b="1" dirty="0" smtClean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Zástupný symbol pro obsah 2"/>
          <p:cNvSpPr txBox="1">
            <a:spLocks/>
          </p:cNvSpPr>
          <p:nvPr/>
        </p:nvSpPr>
        <p:spPr>
          <a:xfrm>
            <a:off x="6624253" y="2305873"/>
            <a:ext cx="5149825" cy="4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>
                <a:solidFill>
                  <a:srgbClr val="21292F"/>
                </a:solidFill>
              </a:rPr>
              <a:t>GRAFICKÁ PIPELINE</a:t>
            </a:r>
          </a:p>
        </p:txBody>
      </p:sp>
      <p:sp>
        <p:nvSpPr>
          <p:cNvPr id="24" name="Zástupný symbol pro obsah 2"/>
          <p:cNvSpPr txBox="1">
            <a:spLocks/>
          </p:cNvSpPr>
          <p:nvPr/>
        </p:nvSpPr>
        <p:spPr>
          <a:xfrm>
            <a:off x="6624253" y="3325322"/>
            <a:ext cx="4761323" cy="548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>
                <a:solidFill>
                  <a:srgbClr val="336BC5"/>
                </a:solidFill>
              </a:rPr>
              <a:t>GPU VS. CPU</a:t>
            </a:r>
            <a:endParaRPr lang="cs-CZ" dirty="0">
              <a:solidFill>
                <a:srgbClr val="336BC5"/>
              </a:solidFill>
            </a:endParaRPr>
          </a:p>
        </p:txBody>
      </p:sp>
      <p:sp>
        <p:nvSpPr>
          <p:cNvPr id="25" name="Zástupný symbol pro obsah 2"/>
          <p:cNvSpPr txBox="1">
            <a:spLocks/>
          </p:cNvSpPr>
          <p:nvPr/>
        </p:nvSpPr>
        <p:spPr>
          <a:xfrm>
            <a:off x="6624253" y="1302627"/>
            <a:ext cx="4761323" cy="4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>
                <a:solidFill>
                  <a:srgbClr val="336BC5"/>
                </a:solidFill>
              </a:rPr>
              <a:t>ARCHITEKTURA </a:t>
            </a:r>
            <a:endParaRPr lang="cs-CZ" dirty="0">
              <a:solidFill>
                <a:srgbClr val="336BC5"/>
              </a:solidFill>
            </a:endParaRPr>
          </a:p>
        </p:txBody>
      </p:sp>
      <p:sp>
        <p:nvSpPr>
          <p:cNvPr id="26" name="Zástupný symbol pro obsah 2"/>
          <p:cNvSpPr txBox="1">
            <a:spLocks/>
          </p:cNvSpPr>
          <p:nvPr/>
        </p:nvSpPr>
        <p:spPr>
          <a:xfrm>
            <a:off x="6624252" y="5132450"/>
            <a:ext cx="4761323" cy="909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>
                <a:solidFill>
                  <a:srgbClr val="336BC5"/>
                </a:solidFill>
              </a:rPr>
              <a:t>KHRONOS OPENCL</a:t>
            </a:r>
            <a:endParaRPr lang="cs-CZ" dirty="0">
              <a:solidFill>
                <a:srgbClr val="336B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54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POČÁTKY GPGPU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838200" y="35829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GPU VS. CPU</a:t>
            </a:r>
            <a:endParaRPr lang="cs-CZ" sz="3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90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7788" y="680460"/>
            <a:ext cx="9534524" cy="5567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Použití grafických karet pro výpočty se nazývá GPGPU (General </a:t>
            </a:r>
            <a:r>
              <a:rPr lang="cs-CZ" sz="2600" dirty="0" err="1" smtClean="0"/>
              <a:t>Purpose</a:t>
            </a:r>
            <a:r>
              <a:rPr lang="cs-CZ" sz="2600" dirty="0" smtClean="0"/>
              <a:t> </a:t>
            </a:r>
            <a:r>
              <a:rPr lang="cs-CZ" sz="2600" dirty="0" err="1" smtClean="0"/>
              <a:t>calculations</a:t>
            </a:r>
            <a:r>
              <a:rPr lang="cs-CZ" sz="2600" dirty="0" smtClean="0"/>
              <a:t> on </a:t>
            </a:r>
            <a:r>
              <a:rPr lang="cs-CZ" sz="2600" dirty="0" err="1" smtClean="0"/>
              <a:t>Graphics</a:t>
            </a:r>
            <a:r>
              <a:rPr lang="cs-CZ" sz="2600" dirty="0" smtClean="0"/>
              <a:t> </a:t>
            </a:r>
            <a:r>
              <a:rPr lang="cs-CZ" sz="2600" dirty="0" err="1" smtClean="0"/>
              <a:t>Processing</a:t>
            </a:r>
            <a:r>
              <a:rPr lang="cs-CZ" sz="2600" dirty="0" smtClean="0"/>
              <a:t> </a:t>
            </a:r>
            <a:r>
              <a:rPr lang="cs-CZ" sz="2600" dirty="0" err="1" smtClean="0"/>
              <a:t>Units</a:t>
            </a:r>
            <a:r>
              <a:rPr lang="cs-CZ" sz="2600" dirty="0" smtClean="0"/>
              <a:t>), nebo GPU </a:t>
            </a:r>
            <a:r>
              <a:rPr lang="cs-CZ" sz="2600" dirty="0" err="1" smtClean="0"/>
              <a:t>Computing</a:t>
            </a:r>
            <a:endParaRPr lang="cs-CZ" sz="2600" dirty="0"/>
          </a:p>
          <a:p>
            <a:pPr algn="ctr"/>
            <a:r>
              <a:rPr lang="cs-CZ" sz="2600" dirty="0" smtClean="0"/>
              <a:t>Jedná se o použití jednotky pro grafické zpracování (GPU) pro výpočty pro všeobecné účely, které zpravidla provádí CPU</a:t>
            </a:r>
          </a:p>
          <a:p>
            <a:pPr algn="ctr"/>
            <a:r>
              <a:rPr lang="cs-CZ" sz="2600" dirty="0" smtClean="0"/>
              <a:t>GPU </a:t>
            </a:r>
            <a:r>
              <a:rPr lang="cs-CZ" sz="2600" dirty="0" err="1" smtClean="0"/>
              <a:t>Computing</a:t>
            </a:r>
            <a:r>
              <a:rPr lang="cs-CZ" sz="2600" dirty="0" smtClean="0"/>
              <a:t> se provádí pomocí paralelního programovacího jazyka a API</a:t>
            </a:r>
          </a:p>
          <a:p>
            <a:pPr algn="ctr"/>
            <a:r>
              <a:rPr lang="cs-CZ" sz="2600" dirty="0" smtClean="0"/>
              <a:t>GPGPU používá GPU k obecným výpočtům pomocí tradičního grafického rozhraní API a grafické </a:t>
            </a:r>
            <a:r>
              <a:rPr lang="cs-CZ" sz="2600" dirty="0" err="1" smtClean="0"/>
              <a:t>pipeline</a:t>
            </a:r>
            <a:r>
              <a:rPr lang="cs-CZ" sz="2600" dirty="0" smtClean="0"/>
              <a:t> 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21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146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119188" y="680460"/>
            <a:ext cx="9891712" cy="5567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Dřívější zaměření – co nejrychlejší vykreslování grafiky na obrazovce</a:t>
            </a:r>
          </a:p>
          <a:p>
            <a:pPr algn="ctr"/>
            <a:r>
              <a:rPr lang="cs-CZ" sz="2600" dirty="0" smtClean="0"/>
              <a:t>V 80. letech prováděno procesorem – nebyl příliš efektivní</a:t>
            </a:r>
          </a:p>
          <a:p>
            <a:pPr algn="ctr"/>
            <a:r>
              <a:rPr lang="cs-CZ" sz="2600" dirty="0" smtClean="0"/>
              <a:t>Později převedeno na vyhrazený (grafický) procesor</a:t>
            </a:r>
          </a:p>
          <a:p>
            <a:pPr algn="ctr"/>
            <a:r>
              <a:rPr lang="cs-CZ" sz="2600" dirty="0" smtClean="0"/>
              <a:t>Nejprve se zaměřilo na 2D akceleraci pro stolní systémy, rozlišení monitoru a kvalitu generovaného analogového signálu</a:t>
            </a:r>
          </a:p>
          <a:p>
            <a:pPr algn="ctr"/>
            <a:r>
              <a:rPr lang="cs-CZ" sz="2600" dirty="0" smtClean="0"/>
              <a:t>Později vznikla 3D akcelerace a API se navrhovaly s ohledem na hardwarovou podporu</a:t>
            </a:r>
          </a:p>
          <a:p>
            <a:pPr algn="ctr"/>
            <a:r>
              <a:rPr lang="cs-CZ" sz="2600" dirty="0" smtClean="0"/>
              <a:t>Stále více výpočetních fází API bylo přesunuto na vyhrazený hardware</a:t>
            </a:r>
          </a:p>
          <a:p>
            <a:pPr algn="ctr"/>
            <a:r>
              <a:rPr lang="cs-CZ" sz="2600" dirty="0" smtClean="0"/>
              <a:t>Byly přidány nové fáze </a:t>
            </a:r>
            <a:r>
              <a:rPr lang="cs-CZ" sz="2600" dirty="0" err="1" smtClean="0"/>
              <a:t>pipeline</a:t>
            </a:r>
            <a:r>
              <a:rPr lang="cs-CZ" sz="2600" dirty="0" smtClean="0"/>
              <a:t> do API a implementovány do hardwaru </a:t>
            </a:r>
          </a:p>
          <a:p>
            <a:pPr algn="ctr"/>
            <a:r>
              <a:rPr lang="cs-CZ" sz="2600" dirty="0" smtClean="0"/>
              <a:t>Později byly vysoce specializované funkční jednotky nahrazeny malými a jednoduchými specializovanými procesory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22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182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GPU vs. CPU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321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3340100" y="567556"/>
            <a:ext cx="8242300" cy="57443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600" dirty="0" smtClean="0"/>
              <a:t>CPU spolupracuje s GPU pro zvýšení propustnosti dat a počtu souběžných výpočtů v aplikaci</a:t>
            </a:r>
          </a:p>
          <a:p>
            <a:r>
              <a:rPr lang="cs-CZ" sz="2600" dirty="0" smtClean="0"/>
              <a:t>CPU nemůže být nikdy zcela nahrazen</a:t>
            </a:r>
          </a:p>
          <a:p>
            <a:r>
              <a:rPr lang="cs-CZ" sz="2600" dirty="0" smtClean="0"/>
              <a:t>GPU pouze doplňuje architekturu tím, že umožňuje opakované výpočty v rámci aplikace běžet paralelně</a:t>
            </a:r>
          </a:p>
          <a:p>
            <a:r>
              <a:rPr lang="cs-CZ" sz="2600" dirty="0" smtClean="0"/>
              <a:t>Hlavní program pokračuje na CPU</a:t>
            </a:r>
          </a:p>
          <a:p>
            <a:r>
              <a:rPr lang="cs-CZ" sz="2600" dirty="0" smtClean="0"/>
              <a:t>S využitím paralelních výpočtů a architektury může GPU dokončit více práce za kratší dobu, než CPU</a:t>
            </a:r>
          </a:p>
          <a:p>
            <a:r>
              <a:rPr lang="cs-CZ" sz="2600" dirty="0" smtClean="0"/>
              <a:t>CPU je navržen tak, aby rychle zvládal širokou škálu úkolů, ale je omezen souběžností úloh, které lze spustit</a:t>
            </a:r>
          </a:p>
          <a:p>
            <a:r>
              <a:rPr lang="cs-CZ" sz="2600" dirty="0" smtClean="0"/>
              <a:t>GPU je navržen </a:t>
            </a:r>
            <a:r>
              <a:rPr lang="cs-CZ" sz="2600" smtClean="0"/>
              <a:t>pro rychlé </a:t>
            </a:r>
            <a:r>
              <a:rPr lang="cs-CZ" sz="2600" dirty="0" smtClean="0"/>
              <a:t>vykreslování obrázků a videa ve vysokém rozlišení současně</a:t>
            </a:r>
          </a:p>
          <a:p>
            <a:r>
              <a:rPr lang="cs-CZ" sz="2600" dirty="0" smtClean="0"/>
              <a:t>Protože GPU může provádět paralelní operace na více sadách dat, běžně se tedy používají pro negrafické úkoly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t="13523" r="54593" b="9393"/>
          <a:stretch/>
        </p:blipFill>
        <p:spPr>
          <a:xfrm>
            <a:off x="812800" y="672074"/>
            <a:ext cx="2260600" cy="23378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8" t="13175" r="4635" b="9741"/>
          <a:stretch/>
        </p:blipFill>
        <p:spPr>
          <a:xfrm>
            <a:off x="812800" y="3542274"/>
            <a:ext cx="2260600" cy="2337825"/>
          </a:xfrm>
          <a:prstGeom prst="rect">
            <a:avLst/>
          </a:prstGeom>
        </p:spPr>
      </p:pic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24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003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119188" y="680460"/>
            <a:ext cx="9891712" cy="5567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GPU umožňuje velké paralelní operace, kde každé jádro je zaměřeno na efektivní výpočty</a:t>
            </a:r>
          </a:p>
          <a:p>
            <a:pPr algn="ctr"/>
            <a:r>
              <a:rPr lang="cs-CZ" sz="2600" dirty="0" smtClean="0"/>
              <a:t>GPU je vhodný pro opakující se a vysoce paralelní počítačové úkoly</a:t>
            </a:r>
          </a:p>
          <a:p>
            <a:pPr algn="ctr"/>
            <a:r>
              <a:rPr lang="cs-CZ" sz="2600" dirty="0" smtClean="0"/>
              <a:t>Strojové učení, finanční simulace, modelování rizik </a:t>
            </a:r>
          </a:p>
          <a:p>
            <a:pPr algn="ctr"/>
            <a:r>
              <a:rPr lang="cs-CZ" sz="2600" dirty="0"/>
              <a:t>V</a:t>
            </a:r>
            <a:r>
              <a:rPr lang="cs-CZ" sz="2600" dirty="0" smtClean="0"/>
              <a:t>ědecké výpočty (seismické zpracování dat, výpočetní chemie, lineární algebra, maticové řešení, fyzikální modely a výpočetní technika)</a:t>
            </a:r>
          </a:p>
          <a:p>
            <a:pPr algn="ctr"/>
            <a:r>
              <a:rPr lang="cs-CZ" sz="2600" dirty="0" smtClean="0"/>
              <a:t> Pro vykreslování videa, jelikož pomáhá překódovat video z jednoho grafického formátu do druhého rychleji, než samotné CPU</a:t>
            </a:r>
          </a:p>
          <a:p>
            <a:pPr algn="ctr"/>
            <a:r>
              <a:rPr lang="cs-CZ" sz="2600" dirty="0" smtClean="0"/>
              <a:t> Ke </a:t>
            </a:r>
            <a:r>
              <a:rPr lang="cs-CZ" sz="2600" smtClean="0"/>
              <a:t>zrychlení </a:t>
            </a:r>
            <a:r>
              <a:rPr lang="cs-CZ" sz="2600" smtClean="0"/>
              <a:t>zpracování dat</a:t>
            </a:r>
            <a:r>
              <a:rPr lang="cs-CZ" sz="2600" dirty="0" smtClean="0"/>
              <a:t>, protože má pokročilou výpočetní schopnost, která zrychluje množství dat zpracované v daném čase</a:t>
            </a:r>
          </a:p>
          <a:p>
            <a:pPr algn="ctr"/>
            <a:r>
              <a:rPr lang="cs-CZ" sz="2600" dirty="0"/>
              <a:t>P</a:t>
            </a:r>
            <a:r>
              <a:rPr lang="cs-CZ" sz="2600" dirty="0" smtClean="0"/>
              <a:t>ro těžbu </a:t>
            </a:r>
            <a:r>
              <a:rPr lang="cs-CZ" sz="2600" dirty="0" err="1" smtClean="0"/>
              <a:t>kryptoměn</a:t>
            </a:r>
            <a:r>
              <a:rPr lang="cs-CZ" sz="2600" dirty="0" smtClean="0"/>
              <a:t>, jako jsou například </a:t>
            </a:r>
            <a:r>
              <a:rPr lang="cs-CZ" sz="2600" dirty="0" err="1" smtClean="0"/>
              <a:t>Bitcoiny</a:t>
            </a:r>
            <a:r>
              <a:rPr lang="cs-CZ" sz="2600" dirty="0" smtClean="0"/>
              <a:t>, pomáhá také rychlejším generováním měny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25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40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119188" y="680460"/>
            <a:ext cx="9891712" cy="1223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Pokud existují specializované programy, které vyžadují složité matematické výpočty, mohou být pomocí GPU přeneseny a procesoru se uvolní čas a prostředky k efektivnějšímu plnění daných úkolů</a:t>
            </a:r>
          </a:p>
        </p:txBody>
      </p:sp>
      <p:sp>
        <p:nvSpPr>
          <p:cNvPr id="2" name="Obdélník 1"/>
          <p:cNvSpPr/>
          <p:nvPr/>
        </p:nvSpPr>
        <p:spPr>
          <a:xfrm>
            <a:off x="4969669" y="1916617"/>
            <a:ext cx="2190750" cy="31718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aoblený obdélník 2"/>
          <p:cNvSpPr/>
          <p:nvPr/>
        </p:nvSpPr>
        <p:spPr>
          <a:xfrm>
            <a:off x="5048250" y="2047875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Zaoblený obdélník 4"/>
          <p:cNvSpPr/>
          <p:nvPr/>
        </p:nvSpPr>
        <p:spPr>
          <a:xfrm>
            <a:off x="5048250" y="2312483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aoblený obdélník 5"/>
          <p:cNvSpPr/>
          <p:nvPr/>
        </p:nvSpPr>
        <p:spPr>
          <a:xfrm>
            <a:off x="5048250" y="2594049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Zaoblený obdélník 6"/>
          <p:cNvSpPr/>
          <p:nvPr/>
        </p:nvSpPr>
        <p:spPr>
          <a:xfrm>
            <a:off x="5048250" y="2875615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Zaoblený obdélník 7"/>
          <p:cNvSpPr/>
          <p:nvPr/>
        </p:nvSpPr>
        <p:spPr>
          <a:xfrm>
            <a:off x="5048249" y="3174028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Zaoblený obdélník 8"/>
          <p:cNvSpPr/>
          <p:nvPr/>
        </p:nvSpPr>
        <p:spPr>
          <a:xfrm>
            <a:off x="5048249" y="3473654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9"/>
          <p:cNvSpPr/>
          <p:nvPr/>
        </p:nvSpPr>
        <p:spPr>
          <a:xfrm>
            <a:off x="5048248" y="3790922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aoblený obdélník 10"/>
          <p:cNvSpPr/>
          <p:nvPr/>
        </p:nvSpPr>
        <p:spPr>
          <a:xfrm>
            <a:off x="5048248" y="4079468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Zaoblený obdélník 11"/>
          <p:cNvSpPr/>
          <p:nvPr/>
        </p:nvSpPr>
        <p:spPr>
          <a:xfrm>
            <a:off x="5048248" y="4354054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Zaoblený obdélník 12"/>
          <p:cNvSpPr/>
          <p:nvPr/>
        </p:nvSpPr>
        <p:spPr>
          <a:xfrm>
            <a:off x="5048248" y="4649079"/>
            <a:ext cx="2028825" cy="1905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Zástupný symbol pro obsah 2"/>
          <p:cNvSpPr txBox="1">
            <a:spLocks/>
          </p:cNvSpPr>
          <p:nvPr/>
        </p:nvSpPr>
        <p:spPr>
          <a:xfrm>
            <a:off x="5041107" y="5162550"/>
            <a:ext cx="2090737" cy="43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000" b="1" dirty="0" err="1" smtClean="0"/>
              <a:t>Application</a:t>
            </a:r>
            <a:r>
              <a:rPr lang="cs-CZ" sz="2000" b="1" dirty="0" smtClean="0"/>
              <a:t> </a:t>
            </a:r>
            <a:r>
              <a:rPr lang="cs-CZ" sz="2000" b="1" dirty="0" err="1" smtClean="0"/>
              <a:t>Code</a:t>
            </a:r>
            <a:endParaRPr lang="cs-CZ" sz="2000" b="1" dirty="0" smtClean="0"/>
          </a:p>
        </p:txBody>
      </p:sp>
      <p:sp>
        <p:nvSpPr>
          <p:cNvPr id="15" name="Šipka ohnutá nahoru 14"/>
          <p:cNvSpPr/>
          <p:nvPr/>
        </p:nvSpPr>
        <p:spPr>
          <a:xfrm flipH="1" flipV="1">
            <a:off x="3370658" y="3315006"/>
            <a:ext cx="1638300" cy="507796"/>
          </a:xfrm>
          <a:prstGeom prst="bent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2629599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2843014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3056429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3265821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3483840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3697255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3910670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4120062" y="3947848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2629599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2843014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3056429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3265821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3483840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/>
          <p:cNvSpPr/>
          <p:nvPr/>
        </p:nvSpPr>
        <p:spPr>
          <a:xfrm>
            <a:off x="3697255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>
            <a:off x="3910670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4120062" y="4162159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2629599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>
            <a:off x="2843014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bdélník 33"/>
          <p:cNvSpPr/>
          <p:nvPr/>
        </p:nvSpPr>
        <p:spPr>
          <a:xfrm>
            <a:off x="3056429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>
            <a:off x="3265821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>
            <a:off x="3483840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>
            <a:off x="3697255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3910670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4120062" y="4380473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bdélník 39"/>
          <p:cNvSpPr/>
          <p:nvPr/>
        </p:nvSpPr>
        <p:spPr>
          <a:xfrm>
            <a:off x="2629599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2843014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bdélník 41"/>
          <p:cNvSpPr/>
          <p:nvPr/>
        </p:nvSpPr>
        <p:spPr>
          <a:xfrm>
            <a:off x="3056429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bdélník 42"/>
          <p:cNvSpPr/>
          <p:nvPr/>
        </p:nvSpPr>
        <p:spPr>
          <a:xfrm>
            <a:off x="3265821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bdélník 43"/>
          <p:cNvSpPr/>
          <p:nvPr/>
        </p:nvSpPr>
        <p:spPr>
          <a:xfrm>
            <a:off x="3483840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bdélník 44"/>
          <p:cNvSpPr/>
          <p:nvPr/>
        </p:nvSpPr>
        <p:spPr>
          <a:xfrm>
            <a:off x="3697255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bdélník 45"/>
          <p:cNvSpPr/>
          <p:nvPr/>
        </p:nvSpPr>
        <p:spPr>
          <a:xfrm>
            <a:off x="3910670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bdélník 46"/>
          <p:cNvSpPr/>
          <p:nvPr/>
        </p:nvSpPr>
        <p:spPr>
          <a:xfrm>
            <a:off x="4120062" y="4594784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Obdélník 63"/>
          <p:cNvSpPr/>
          <p:nvPr/>
        </p:nvSpPr>
        <p:spPr>
          <a:xfrm>
            <a:off x="2629599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Obdélník 64"/>
          <p:cNvSpPr/>
          <p:nvPr/>
        </p:nvSpPr>
        <p:spPr>
          <a:xfrm>
            <a:off x="2843014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Obdélník 65"/>
          <p:cNvSpPr/>
          <p:nvPr/>
        </p:nvSpPr>
        <p:spPr>
          <a:xfrm>
            <a:off x="3056429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Obdélník 66"/>
          <p:cNvSpPr/>
          <p:nvPr/>
        </p:nvSpPr>
        <p:spPr>
          <a:xfrm>
            <a:off x="3265821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bdélník 67"/>
          <p:cNvSpPr/>
          <p:nvPr/>
        </p:nvSpPr>
        <p:spPr>
          <a:xfrm>
            <a:off x="3483840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bdélník 68"/>
          <p:cNvSpPr/>
          <p:nvPr/>
        </p:nvSpPr>
        <p:spPr>
          <a:xfrm>
            <a:off x="3697255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Obdélník 69"/>
          <p:cNvSpPr/>
          <p:nvPr/>
        </p:nvSpPr>
        <p:spPr>
          <a:xfrm>
            <a:off x="3910670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Obdélník 70"/>
          <p:cNvSpPr/>
          <p:nvPr/>
        </p:nvSpPr>
        <p:spPr>
          <a:xfrm>
            <a:off x="4120062" y="4809095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Obdélník 71"/>
          <p:cNvSpPr/>
          <p:nvPr/>
        </p:nvSpPr>
        <p:spPr>
          <a:xfrm>
            <a:off x="2629599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Obdélník 72"/>
          <p:cNvSpPr/>
          <p:nvPr/>
        </p:nvSpPr>
        <p:spPr>
          <a:xfrm>
            <a:off x="2843014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bdélník 73"/>
          <p:cNvSpPr/>
          <p:nvPr/>
        </p:nvSpPr>
        <p:spPr>
          <a:xfrm>
            <a:off x="3056429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bdélník 74"/>
          <p:cNvSpPr/>
          <p:nvPr/>
        </p:nvSpPr>
        <p:spPr>
          <a:xfrm>
            <a:off x="3265821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bdélník 75"/>
          <p:cNvSpPr/>
          <p:nvPr/>
        </p:nvSpPr>
        <p:spPr>
          <a:xfrm>
            <a:off x="3483840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bdélník 76"/>
          <p:cNvSpPr/>
          <p:nvPr/>
        </p:nvSpPr>
        <p:spPr>
          <a:xfrm>
            <a:off x="3697255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Obdélník 77"/>
          <p:cNvSpPr/>
          <p:nvPr/>
        </p:nvSpPr>
        <p:spPr>
          <a:xfrm>
            <a:off x="3910670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Obdélník 78"/>
          <p:cNvSpPr/>
          <p:nvPr/>
        </p:nvSpPr>
        <p:spPr>
          <a:xfrm>
            <a:off x="4120062" y="5023406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bdélník 79"/>
          <p:cNvSpPr/>
          <p:nvPr/>
        </p:nvSpPr>
        <p:spPr>
          <a:xfrm>
            <a:off x="2629599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bdélník 80"/>
          <p:cNvSpPr/>
          <p:nvPr/>
        </p:nvSpPr>
        <p:spPr>
          <a:xfrm>
            <a:off x="2843014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Obdélník 81"/>
          <p:cNvSpPr/>
          <p:nvPr/>
        </p:nvSpPr>
        <p:spPr>
          <a:xfrm>
            <a:off x="3056429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Obdélník 82"/>
          <p:cNvSpPr/>
          <p:nvPr/>
        </p:nvSpPr>
        <p:spPr>
          <a:xfrm>
            <a:off x="3265821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Obdélník 83"/>
          <p:cNvSpPr/>
          <p:nvPr/>
        </p:nvSpPr>
        <p:spPr>
          <a:xfrm>
            <a:off x="3483840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Obdélník 84"/>
          <p:cNvSpPr/>
          <p:nvPr/>
        </p:nvSpPr>
        <p:spPr>
          <a:xfrm>
            <a:off x="3697255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délník 85"/>
          <p:cNvSpPr/>
          <p:nvPr/>
        </p:nvSpPr>
        <p:spPr>
          <a:xfrm>
            <a:off x="3910670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Obdélník 86"/>
          <p:cNvSpPr/>
          <p:nvPr/>
        </p:nvSpPr>
        <p:spPr>
          <a:xfrm>
            <a:off x="4120062" y="5241720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Obdélník 87"/>
          <p:cNvSpPr/>
          <p:nvPr/>
        </p:nvSpPr>
        <p:spPr>
          <a:xfrm>
            <a:off x="2629599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Obdélník 88"/>
          <p:cNvSpPr/>
          <p:nvPr/>
        </p:nvSpPr>
        <p:spPr>
          <a:xfrm>
            <a:off x="2843014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Obdélník 89"/>
          <p:cNvSpPr/>
          <p:nvPr/>
        </p:nvSpPr>
        <p:spPr>
          <a:xfrm>
            <a:off x="3056429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bdélník 90"/>
          <p:cNvSpPr/>
          <p:nvPr/>
        </p:nvSpPr>
        <p:spPr>
          <a:xfrm>
            <a:off x="3265821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bdélník 91"/>
          <p:cNvSpPr/>
          <p:nvPr/>
        </p:nvSpPr>
        <p:spPr>
          <a:xfrm>
            <a:off x="3483840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Obdélník 92"/>
          <p:cNvSpPr/>
          <p:nvPr/>
        </p:nvSpPr>
        <p:spPr>
          <a:xfrm>
            <a:off x="3697255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bdélník 93"/>
          <p:cNvSpPr/>
          <p:nvPr/>
        </p:nvSpPr>
        <p:spPr>
          <a:xfrm>
            <a:off x="3910670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bdélník 94"/>
          <p:cNvSpPr/>
          <p:nvPr/>
        </p:nvSpPr>
        <p:spPr>
          <a:xfrm>
            <a:off x="4120062" y="5456031"/>
            <a:ext cx="179336" cy="1793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Zástupný symbol pro obsah 2"/>
          <p:cNvSpPr txBox="1">
            <a:spLocks/>
          </p:cNvSpPr>
          <p:nvPr/>
        </p:nvSpPr>
        <p:spPr>
          <a:xfrm>
            <a:off x="2438471" y="5670342"/>
            <a:ext cx="2090737" cy="43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000" b="1" dirty="0" smtClean="0"/>
              <a:t>GPU</a:t>
            </a:r>
          </a:p>
        </p:txBody>
      </p:sp>
      <p:sp>
        <p:nvSpPr>
          <p:cNvPr id="97" name="Šipka ohnutá nahoru 96"/>
          <p:cNvSpPr/>
          <p:nvPr/>
        </p:nvSpPr>
        <p:spPr>
          <a:xfrm flipV="1">
            <a:off x="7115173" y="2208774"/>
            <a:ext cx="1689495" cy="507796"/>
          </a:xfrm>
          <a:prstGeom prst="bent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Šipka ohnutá nahoru 97"/>
          <p:cNvSpPr/>
          <p:nvPr/>
        </p:nvSpPr>
        <p:spPr>
          <a:xfrm>
            <a:off x="7096123" y="4183973"/>
            <a:ext cx="1689495" cy="500947"/>
          </a:xfrm>
          <a:prstGeom prst="bent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Obdélník 98"/>
          <p:cNvSpPr/>
          <p:nvPr/>
        </p:nvSpPr>
        <p:spPr>
          <a:xfrm>
            <a:off x="8412328" y="2854835"/>
            <a:ext cx="561975" cy="561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Obdélník 99"/>
          <p:cNvSpPr/>
          <p:nvPr/>
        </p:nvSpPr>
        <p:spPr>
          <a:xfrm>
            <a:off x="9048550" y="2854835"/>
            <a:ext cx="561975" cy="561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Obdélník 100"/>
          <p:cNvSpPr/>
          <p:nvPr/>
        </p:nvSpPr>
        <p:spPr>
          <a:xfrm>
            <a:off x="8403943" y="3473654"/>
            <a:ext cx="561975" cy="561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Obdélník 101"/>
          <p:cNvSpPr/>
          <p:nvPr/>
        </p:nvSpPr>
        <p:spPr>
          <a:xfrm>
            <a:off x="9053397" y="3473654"/>
            <a:ext cx="561975" cy="561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Zástupný symbol pro obsah 2"/>
          <p:cNvSpPr txBox="1">
            <a:spLocks/>
          </p:cNvSpPr>
          <p:nvPr/>
        </p:nvSpPr>
        <p:spPr>
          <a:xfrm>
            <a:off x="8403943" y="4134489"/>
            <a:ext cx="2090737" cy="43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2000" b="1" dirty="0" smtClean="0"/>
              <a:t>CPU</a:t>
            </a:r>
          </a:p>
        </p:txBody>
      </p:sp>
      <p:sp>
        <p:nvSpPr>
          <p:cNvPr id="104" name="Zástupný symbol pro zápatí 10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05" name="Zástupný symbol pro číslo snímku 10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26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28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250"/>
                            </p:stCondLst>
                            <p:childTnLst>
                              <p:par>
                                <p:cTn id="2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"/>
                            </p:stCondLst>
                            <p:childTnLst>
                              <p:par>
                                <p:cTn id="2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NVIDIA CUDA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07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NVIDIA CUDA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6467502" y="1218517"/>
            <a:ext cx="5267298" cy="50298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600" dirty="0" smtClean="0"/>
              <a:t>Model založený na C a C++ - umožňuje programátorovi obejít grafické API a grafické rozhraní GPU</a:t>
            </a:r>
          </a:p>
          <a:p>
            <a:r>
              <a:rPr lang="cs-CZ" sz="2600" dirty="0"/>
              <a:t>Z</a:t>
            </a:r>
            <a:r>
              <a:rPr lang="cs-CZ" sz="2600" dirty="0" smtClean="0"/>
              <a:t>aložen na SPMD (Single-Program </a:t>
            </a:r>
            <a:r>
              <a:rPr lang="cs-CZ" sz="2600" dirty="0" err="1" smtClean="0"/>
              <a:t>Multiple</a:t>
            </a:r>
            <a:r>
              <a:rPr lang="cs-CZ" sz="2600" dirty="0" smtClean="0"/>
              <a:t> Data)</a:t>
            </a:r>
          </a:p>
          <a:p>
            <a:r>
              <a:rPr lang="cs-CZ" sz="2600" dirty="0"/>
              <a:t>P</a:t>
            </a:r>
            <a:r>
              <a:rPr lang="cs-CZ" sz="2600" dirty="0" smtClean="0"/>
              <a:t>rogramátor vytvoří program pro jedno vlákno, které je instalováno a spuštěno mnoha vlákny paralelně na více procesorech GPU</a:t>
            </a:r>
          </a:p>
        </p:txBody>
      </p:sp>
      <p:sp>
        <p:nvSpPr>
          <p:cNvPr id="6" name="Obdélník 5"/>
          <p:cNvSpPr/>
          <p:nvPr/>
        </p:nvSpPr>
        <p:spPr>
          <a:xfrm>
            <a:off x="1028700" y="1218517"/>
            <a:ext cx="2857500" cy="31860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358559" y="1406650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141649" y="1406650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1358559" y="2161789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2141649" y="2161789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1358559" y="2911941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71529" y="2903920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924739" y="1406650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2936020" y="2142625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2936020" y="2878600"/>
            <a:ext cx="571842" cy="571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3073230" y="3237012"/>
            <a:ext cx="2970921" cy="29709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ipka doprava 16"/>
          <p:cNvSpPr/>
          <p:nvPr/>
        </p:nvSpPr>
        <p:spPr>
          <a:xfrm rot="2795389">
            <a:off x="1503790" y="2347555"/>
            <a:ext cx="1907320" cy="45005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3496581" y="3574245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4674274" y="3574245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3481391" y="4228466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4659084" y="4228466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3481391" y="4882047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4659084" y="4882047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3481391" y="5519267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4659084" y="5519267"/>
            <a:ext cx="1040483" cy="469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Zástupný symbol pro zápatí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28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989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2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NVIDIA CUDA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812800" y="1030385"/>
            <a:ext cx="10820400" cy="36432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Paralelní multiprocesory vypočítávají výsledné bloky a vlákna vypočítávají výsledné prvky</a:t>
            </a:r>
          </a:p>
          <a:p>
            <a:pPr algn="ctr"/>
            <a:r>
              <a:rPr lang="cs-CZ" sz="2600" dirty="0" smtClean="0"/>
              <a:t>Program počítá posloupnost výsledných datových sítí, rozdělí každou výslednou mřížku do bloků, které lze počítat nezávisle </a:t>
            </a:r>
          </a:p>
          <a:p>
            <a:pPr algn="ctr"/>
            <a:r>
              <a:rPr lang="cs-CZ" sz="2600" dirty="0"/>
              <a:t>P</a:t>
            </a:r>
            <a:r>
              <a:rPr lang="cs-CZ" sz="2600" dirty="0" smtClean="0"/>
              <a:t>rogram vypočítá každý výsledný blok s řadou paralelních vláken, přičemž rozdělí práci mezi vlákna tak, aby každé vypočítalo jeden nebo více výsledných prvků</a:t>
            </a:r>
          </a:p>
          <a:p>
            <a:pPr algn="ctr"/>
            <a:r>
              <a:rPr lang="cs-CZ" sz="2600" dirty="0" smtClean="0"/>
              <a:t>Kernely – jednoduché funkce nebo plné programy</a:t>
            </a:r>
          </a:p>
          <a:p>
            <a:pPr algn="ctr"/>
            <a:r>
              <a:rPr lang="cs-CZ" sz="2600" dirty="0" smtClean="0"/>
              <a:t>Kernel se provede paralelně přes sadu vláken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71" t="24901" r="9801" b="21949"/>
          <a:stretch/>
        </p:blipFill>
        <p:spPr>
          <a:xfrm>
            <a:off x="3683000" y="4775200"/>
            <a:ext cx="2540000" cy="13589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0" t="22010" r="52500" b="17602"/>
          <a:stretch/>
        </p:blipFill>
        <p:spPr>
          <a:xfrm>
            <a:off x="6616700" y="4775200"/>
            <a:ext cx="1524000" cy="13589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14894" r="89508" b="9220"/>
          <a:stretch/>
        </p:blipFill>
        <p:spPr>
          <a:xfrm>
            <a:off x="8534400" y="4775200"/>
            <a:ext cx="482600" cy="1358900"/>
          </a:xfrm>
          <a:prstGeom prst="rect">
            <a:avLst/>
          </a:prstGeom>
        </p:spPr>
      </p:pic>
      <p:sp>
        <p:nvSpPr>
          <p:cNvPr id="9" name="Zástupný symbol pro zápatí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29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9613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ARCHITEKTURA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14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NVIDIA CUDA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812800" y="1030385"/>
            <a:ext cx="10820400" cy="470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Každému vláknu je přiděleno jedinečné ID číslo (0, 1, 2 atd.) v rámci bloku</a:t>
            </a:r>
          </a:p>
          <a:p>
            <a:pPr algn="ctr"/>
            <a:r>
              <a:rPr lang="cs-CZ" sz="2600" dirty="0"/>
              <a:t>K</a:t>
            </a:r>
            <a:r>
              <a:rPr lang="cs-CZ" sz="2600" dirty="0" smtClean="0"/>
              <a:t>aždému bloku je přiděleno ID číslo v rámci jeho mřížky. Bloky a mřížky mohou mít 1, 2 nebo 3 rozměry, přístupné prostřednictvím indexových polí x, y, z</a:t>
            </a:r>
          </a:p>
          <a:p>
            <a:pPr algn="ctr"/>
            <a:r>
              <a:rPr lang="cs-CZ" sz="2600" dirty="0" smtClean="0"/>
              <a:t>Klíčové slovo __</a:t>
            </a:r>
            <a:r>
              <a:rPr lang="cs-CZ" sz="2600" dirty="0" err="1" smtClean="0"/>
              <a:t>global</a:t>
            </a:r>
            <a:r>
              <a:rPr lang="cs-CZ" sz="2600" dirty="0" smtClean="0"/>
              <a:t>__ oznamuje, že procedura je vstupním bodem kernelu</a:t>
            </a:r>
          </a:p>
          <a:p>
            <a:pPr algn="ctr"/>
            <a:r>
              <a:rPr lang="cs-CZ" sz="2600" dirty="0" smtClean="0"/>
              <a:t>CUDA volá paralelní kernely s rozšířenou funkcí pomocí syntaxe:</a:t>
            </a:r>
          </a:p>
          <a:p>
            <a:pPr marL="0" indent="0" algn="ctr">
              <a:buNone/>
            </a:pPr>
            <a:r>
              <a:rPr lang="cs-CZ" sz="2600" dirty="0" smtClean="0">
                <a:solidFill>
                  <a:srgbClr val="336BC5"/>
                </a:solidFill>
              </a:rPr>
              <a:t>kernel&lt;&lt;&lt;</a:t>
            </a:r>
            <a:r>
              <a:rPr lang="cs-CZ" sz="2600" dirty="0" err="1" smtClean="0">
                <a:solidFill>
                  <a:srgbClr val="336BC5"/>
                </a:solidFill>
              </a:rPr>
              <a:t>dimGrid</a:t>
            </a:r>
            <a:r>
              <a:rPr lang="cs-CZ" sz="2600" dirty="0" smtClean="0">
                <a:solidFill>
                  <a:srgbClr val="336BC5"/>
                </a:solidFill>
              </a:rPr>
              <a:t>, </a:t>
            </a:r>
            <a:r>
              <a:rPr lang="cs-CZ" sz="2600" dirty="0" err="1" smtClean="0">
                <a:solidFill>
                  <a:srgbClr val="336BC5"/>
                </a:solidFill>
              </a:rPr>
              <a:t>dimBlock</a:t>
            </a:r>
            <a:r>
              <a:rPr lang="cs-CZ" sz="2600" dirty="0" smtClean="0">
                <a:solidFill>
                  <a:srgbClr val="336BC5"/>
                </a:solidFill>
              </a:rPr>
              <a:t>&gt;&gt;&gt;(... </a:t>
            </a:r>
            <a:r>
              <a:rPr lang="cs-CZ" sz="2600" dirty="0" err="1" smtClean="0">
                <a:solidFill>
                  <a:srgbClr val="336BC5"/>
                </a:solidFill>
              </a:rPr>
              <a:t>parameter</a:t>
            </a:r>
            <a:r>
              <a:rPr lang="cs-CZ" sz="2600" dirty="0" smtClean="0">
                <a:solidFill>
                  <a:srgbClr val="336BC5"/>
                </a:solidFill>
              </a:rPr>
              <a:t> list ...);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30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662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17245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Paralelní kód v CUDA pro SAXPY výpočet y = ax + y 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812800" y="1030385"/>
            <a:ext cx="10820400" cy="979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SAXPY = Single-</a:t>
            </a:r>
            <a:r>
              <a:rPr lang="cs-CZ" sz="2600" dirty="0" err="1" smtClean="0"/>
              <a:t>Precision</a:t>
            </a:r>
            <a:r>
              <a:rPr lang="cs-CZ" sz="2600" dirty="0" smtClean="0"/>
              <a:t> AX Plus Y a jedná se o funkci v knihovně základních lineárních algebraických podprogramů (BLAS)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325" y="2009775"/>
            <a:ext cx="9182100" cy="3624997"/>
          </a:xfrm>
          <a:prstGeom prst="rect">
            <a:avLst/>
          </a:prstGeom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31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4640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17245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Paralelní kód v CUDA pro SAXPY výpočet y = ax + y 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812800" y="1030385"/>
            <a:ext cx="10820400" cy="5132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Spustí se mřížka n vláken, která každému prvku vektorů přiřadí jedno vlákno a do každého bloku vloží 256 vláken</a:t>
            </a:r>
          </a:p>
          <a:p>
            <a:pPr algn="ctr"/>
            <a:r>
              <a:rPr lang="cs-CZ" sz="2600" dirty="0" smtClean="0"/>
              <a:t>Každé jednotlivé vlákno vypočítá index prvku ze svého ID a ID bloků a poté provede požadovaný výpočet na odpovídajících vektorových prvcích</a:t>
            </a:r>
          </a:p>
          <a:p>
            <a:pPr algn="ctr"/>
            <a:r>
              <a:rPr lang="cs-CZ" sz="2600" dirty="0" smtClean="0"/>
              <a:t> Počet vláken na blok a počet bloků na mřížku se zadává pomocí syntaxe </a:t>
            </a:r>
            <a:r>
              <a:rPr lang="cs-CZ" sz="2600" dirty="0" smtClean="0">
                <a:solidFill>
                  <a:srgbClr val="336BC5"/>
                </a:solidFill>
              </a:rPr>
              <a:t>&lt;&lt;&lt;…&gt;&gt;&gt;</a:t>
            </a:r>
            <a:r>
              <a:rPr lang="cs-CZ" sz="2600" dirty="0" smtClean="0"/>
              <a:t> a může být typu </a:t>
            </a:r>
            <a:r>
              <a:rPr lang="cs-CZ" sz="2600" dirty="0" err="1" smtClean="0">
                <a:solidFill>
                  <a:srgbClr val="336BC5"/>
                </a:solidFill>
              </a:rPr>
              <a:t>int</a:t>
            </a:r>
            <a:r>
              <a:rPr lang="cs-CZ" sz="2600" dirty="0" smtClean="0"/>
              <a:t>, nebo </a:t>
            </a:r>
            <a:r>
              <a:rPr lang="cs-CZ" sz="2600" dirty="0" smtClean="0">
                <a:solidFill>
                  <a:srgbClr val="336BC5"/>
                </a:solidFill>
              </a:rPr>
              <a:t>dim3</a:t>
            </a:r>
          </a:p>
          <a:p>
            <a:pPr algn="ctr"/>
            <a:r>
              <a:rPr lang="cs-CZ" sz="2600" dirty="0" smtClean="0"/>
              <a:t>Každý blok v mřížce může být identifikovaný pomocí 1, 2 nebo 3dimenzionálním jedinečným indexem přístupným v kernelu prostřednictvím vestavěné proměnné </a:t>
            </a:r>
            <a:r>
              <a:rPr lang="cs-CZ" sz="2600" dirty="0" err="1" smtClean="0">
                <a:solidFill>
                  <a:srgbClr val="336BC5"/>
                </a:solidFill>
              </a:rPr>
              <a:t>blockIdx</a:t>
            </a:r>
            <a:endParaRPr lang="cs-CZ" sz="2600" dirty="0" smtClean="0">
              <a:solidFill>
                <a:srgbClr val="336BC5"/>
              </a:solidFill>
            </a:endParaRPr>
          </a:p>
          <a:p>
            <a:pPr algn="ctr"/>
            <a:r>
              <a:rPr lang="cs-CZ" sz="2600" dirty="0" smtClean="0"/>
              <a:t>Dimenze bloku je přístupná prostřednictvím proměnné </a:t>
            </a:r>
            <a:r>
              <a:rPr lang="cs-CZ" sz="2600" dirty="0" err="1" smtClean="0">
                <a:solidFill>
                  <a:srgbClr val="336BC5"/>
                </a:solidFill>
              </a:rPr>
              <a:t>blockDim</a:t>
            </a:r>
            <a:endParaRPr lang="cs-CZ" sz="2600" dirty="0" smtClean="0">
              <a:solidFill>
                <a:srgbClr val="336BC5"/>
              </a:solidFill>
            </a:endParaRP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32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760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2"/>
          <p:cNvSpPr txBox="1">
            <a:spLocks/>
          </p:cNvSpPr>
          <p:nvPr/>
        </p:nvSpPr>
        <p:spPr>
          <a:xfrm>
            <a:off x="704850" y="1030385"/>
            <a:ext cx="10820400" cy="1007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Kód psaný v C++</a:t>
            </a:r>
          </a:p>
          <a:p>
            <a:pPr algn="ctr"/>
            <a:r>
              <a:rPr lang="cs-CZ" sz="2600" dirty="0" err="1"/>
              <a:t>v</a:t>
            </a:r>
            <a:r>
              <a:rPr lang="cs-CZ" sz="2600" dirty="0" err="1" smtClean="0"/>
              <a:t>oid</a:t>
            </a:r>
            <a:r>
              <a:rPr lang="cs-CZ" sz="2600" dirty="0" smtClean="0"/>
              <a:t> </a:t>
            </a:r>
            <a:r>
              <a:rPr lang="cs-CZ" sz="2600" dirty="0" err="1" smtClean="0"/>
              <a:t>add</a:t>
            </a:r>
            <a:r>
              <a:rPr lang="cs-CZ" sz="2600" dirty="0" smtClean="0"/>
              <a:t> sčítá dva prvky pole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18" y="2038350"/>
            <a:ext cx="2891412" cy="1053460"/>
          </a:xfrm>
          <a:prstGeom prst="rect">
            <a:avLst/>
          </a:prstGeom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708024" y="3230660"/>
            <a:ext cx="10820400" cy="1322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Pomocí </a:t>
            </a:r>
            <a:r>
              <a:rPr lang="cs-CZ" sz="2600" dirty="0" smtClean="0">
                <a:solidFill>
                  <a:srgbClr val="336BC5"/>
                </a:solidFill>
              </a:rPr>
              <a:t>__</a:t>
            </a:r>
            <a:r>
              <a:rPr lang="cs-CZ" sz="2600" dirty="0" err="1" smtClean="0">
                <a:solidFill>
                  <a:srgbClr val="336BC5"/>
                </a:solidFill>
              </a:rPr>
              <a:t>global</a:t>
            </a:r>
            <a:r>
              <a:rPr lang="cs-CZ" sz="2600" dirty="0" smtClean="0">
                <a:solidFill>
                  <a:srgbClr val="336BC5"/>
                </a:solidFill>
              </a:rPr>
              <a:t>__ </a:t>
            </a:r>
            <a:r>
              <a:rPr lang="cs-CZ" sz="2600" dirty="0" smtClean="0"/>
              <a:t>se kód změní na kernel, který poběží na GPU</a:t>
            </a:r>
          </a:p>
          <a:p>
            <a:pPr algn="ctr"/>
            <a:r>
              <a:rPr lang="cs-CZ" sz="2600" dirty="0" smtClean="0"/>
              <a:t>Za pomoci syntaxe </a:t>
            </a:r>
            <a:r>
              <a:rPr lang="cs-CZ" sz="2600" dirty="0" smtClean="0">
                <a:solidFill>
                  <a:srgbClr val="336BC5"/>
                </a:solidFill>
              </a:rPr>
              <a:t>&lt;&lt;&lt;1,1&gt;&gt;&gt;</a:t>
            </a:r>
            <a:r>
              <a:rPr lang="cs-CZ" sz="2600" dirty="0" smtClean="0"/>
              <a:t> se kernel zavolá – čísla znázorňují jeden blok a jedno vlákno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10" y="4691800"/>
            <a:ext cx="3601530" cy="1374778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2095500" y="353729"/>
            <a:ext cx="817245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Příklad změny kódu na kernel </a:t>
            </a: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33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0318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KHRONOS OPENCL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48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Khronos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OpenCL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935695" y="1190171"/>
            <a:ext cx="7038592" cy="5239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600" dirty="0" smtClean="0"/>
              <a:t>Open source model pro paralelní programování</a:t>
            </a:r>
          </a:p>
          <a:p>
            <a:r>
              <a:rPr lang="cs-CZ" sz="2600" dirty="0" smtClean="0"/>
              <a:t>Model </a:t>
            </a:r>
            <a:r>
              <a:rPr lang="cs-CZ" sz="2600" dirty="0" err="1" smtClean="0"/>
              <a:t>OpenCL</a:t>
            </a:r>
            <a:r>
              <a:rPr lang="cs-CZ" sz="2600" dirty="0" smtClean="0"/>
              <a:t> se skládá z hostitele (host)</a:t>
            </a:r>
          </a:p>
          <a:p>
            <a:r>
              <a:rPr lang="cs-CZ" sz="2600" dirty="0"/>
              <a:t>P</a:t>
            </a:r>
            <a:r>
              <a:rPr lang="cs-CZ" sz="2600" dirty="0" smtClean="0"/>
              <a:t>řipojeného k jednomu, nebo více zařízení</a:t>
            </a:r>
          </a:p>
          <a:p>
            <a:r>
              <a:rPr lang="cs-CZ" sz="2600" dirty="0" smtClean="0"/>
              <a:t>Zařízení je rozděleno do jedné nebo více výpočetních jednotek – </a:t>
            </a:r>
            <a:r>
              <a:rPr lang="cs-CZ" sz="2600" dirty="0" err="1" smtClean="0"/>
              <a:t>Compute</a:t>
            </a:r>
            <a:r>
              <a:rPr lang="cs-CZ" sz="2600" dirty="0" smtClean="0"/>
              <a:t> Unit (CU), </a:t>
            </a:r>
          </a:p>
          <a:p>
            <a:r>
              <a:rPr lang="cs-CZ" sz="2600" dirty="0" smtClean="0"/>
              <a:t>Ty jsou rozděleny na více prvků zpracování – </a:t>
            </a:r>
            <a:r>
              <a:rPr lang="cs-CZ" sz="2600" dirty="0" err="1" smtClean="0"/>
              <a:t>Processing</a:t>
            </a:r>
            <a:r>
              <a:rPr lang="cs-CZ" sz="2600" dirty="0" smtClean="0"/>
              <a:t> Element (PE)</a:t>
            </a:r>
          </a:p>
          <a:p>
            <a:r>
              <a:rPr lang="cs-CZ" sz="2600" dirty="0" smtClean="0"/>
              <a:t>Výpočty probíhají uvnitř PE</a:t>
            </a:r>
          </a:p>
          <a:p>
            <a:r>
              <a:rPr lang="cs-CZ" sz="2600" dirty="0" err="1" smtClean="0"/>
              <a:t>OpenCL</a:t>
            </a:r>
            <a:r>
              <a:rPr lang="cs-CZ" sz="2600" dirty="0" smtClean="0"/>
              <a:t> je implementován jako kód hostitele i jako kód zařízení kernelu</a:t>
            </a:r>
          </a:p>
          <a:p>
            <a:r>
              <a:rPr lang="cs-CZ" sz="2600" dirty="0" smtClean="0"/>
              <a:t>Hostitelský kód odesílá kód kernelu jako příkaz do zařízení, kde se provádí výpočet těchto příkazů na PE</a:t>
            </a:r>
          </a:p>
        </p:txBody>
      </p:sp>
      <p:sp>
        <p:nvSpPr>
          <p:cNvPr id="6" name="Obdélník 5"/>
          <p:cNvSpPr/>
          <p:nvPr/>
        </p:nvSpPr>
        <p:spPr>
          <a:xfrm>
            <a:off x="3772807" y="3496020"/>
            <a:ext cx="995386" cy="6694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3734707" y="3534120"/>
            <a:ext cx="10922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5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Host</a:t>
            </a:r>
          </a:p>
        </p:txBody>
      </p:sp>
      <p:sp>
        <p:nvSpPr>
          <p:cNvPr id="8" name="Obdélník 7"/>
          <p:cNvSpPr/>
          <p:nvPr/>
        </p:nvSpPr>
        <p:spPr>
          <a:xfrm>
            <a:off x="2777421" y="1617262"/>
            <a:ext cx="995386" cy="6694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851425" y="1717296"/>
            <a:ext cx="838246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9"/>
          <p:cNvSpPr/>
          <p:nvPr/>
        </p:nvSpPr>
        <p:spPr>
          <a:xfrm>
            <a:off x="2989780" y="1787147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aoblený obdélník 10"/>
          <p:cNvSpPr/>
          <p:nvPr/>
        </p:nvSpPr>
        <p:spPr>
          <a:xfrm>
            <a:off x="3202455" y="1787147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Zaoblený obdélník 11"/>
          <p:cNvSpPr/>
          <p:nvPr/>
        </p:nvSpPr>
        <p:spPr>
          <a:xfrm>
            <a:off x="3416573" y="1790535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2441798" y="1951993"/>
            <a:ext cx="995386" cy="6694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2524934" y="2060219"/>
            <a:ext cx="838246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Zaoblený obdélník 14"/>
          <p:cNvSpPr/>
          <p:nvPr/>
        </p:nvSpPr>
        <p:spPr>
          <a:xfrm>
            <a:off x="2650612" y="2139505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Zaoblený obdélník 15"/>
          <p:cNvSpPr/>
          <p:nvPr/>
        </p:nvSpPr>
        <p:spPr>
          <a:xfrm>
            <a:off x="2863287" y="2139505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Zaoblený obdélník 16"/>
          <p:cNvSpPr/>
          <p:nvPr/>
        </p:nvSpPr>
        <p:spPr>
          <a:xfrm>
            <a:off x="3077405" y="2142893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2106175" y="2343875"/>
            <a:ext cx="995386" cy="6694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2180179" y="2427528"/>
            <a:ext cx="838246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Zaoblený obdélník 19"/>
          <p:cNvSpPr/>
          <p:nvPr/>
        </p:nvSpPr>
        <p:spPr>
          <a:xfrm>
            <a:off x="2306618" y="2511181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20"/>
          <p:cNvSpPr/>
          <p:nvPr/>
        </p:nvSpPr>
        <p:spPr>
          <a:xfrm>
            <a:off x="2519293" y="2511181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21"/>
          <p:cNvSpPr/>
          <p:nvPr/>
        </p:nvSpPr>
        <p:spPr>
          <a:xfrm>
            <a:off x="2733411" y="2514569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1747157" y="2732134"/>
            <a:ext cx="995386" cy="6694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1821161" y="2838419"/>
            <a:ext cx="838246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Zaoblený obdélník 24"/>
          <p:cNvSpPr/>
          <p:nvPr/>
        </p:nvSpPr>
        <p:spPr>
          <a:xfrm>
            <a:off x="1941930" y="2920218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Zaoblený obdélník 25"/>
          <p:cNvSpPr/>
          <p:nvPr/>
        </p:nvSpPr>
        <p:spPr>
          <a:xfrm>
            <a:off x="2154605" y="2920218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Zaoblený obdélník 26"/>
          <p:cNvSpPr/>
          <p:nvPr/>
        </p:nvSpPr>
        <p:spPr>
          <a:xfrm>
            <a:off x="2368723" y="2923606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1446412" y="3073156"/>
            <a:ext cx="995386" cy="6694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9" name="Pravoúhlá spojnice 28"/>
          <p:cNvCxnSpPr/>
          <p:nvPr/>
        </p:nvCxnSpPr>
        <p:spPr>
          <a:xfrm rot="10800000">
            <a:off x="3437185" y="2653206"/>
            <a:ext cx="1103973" cy="874564"/>
          </a:xfrm>
          <a:prstGeom prst="bentConnector3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bdélník 29"/>
          <p:cNvSpPr/>
          <p:nvPr/>
        </p:nvSpPr>
        <p:spPr>
          <a:xfrm>
            <a:off x="1520122" y="3197108"/>
            <a:ext cx="838246" cy="447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Zaoblený obdélník 30"/>
          <p:cNvSpPr/>
          <p:nvPr/>
        </p:nvSpPr>
        <p:spPr>
          <a:xfrm>
            <a:off x="1641590" y="3258699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aoblený obdélník 31"/>
          <p:cNvSpPr/>
          <p:nvPr/>
        </p:nvSpPr>
        <p:spPr>
          <a:xfrm>
            <a:off x="1854265" y="3258699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Zaoblený obdélník 32"/>
          <p:cNvSpPr/>
          <p:nvPr/>
        </p:nvSpPr>
        <p:spPr>
          <a:xfrm>
            <a:off x="2068383" y="3262087"/>
            <a:ext cx="152400" cy="323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4" name="Přímá spojnice 33"/>
          <p:cNvCxnSpPr/>
          <p:nvPr/>
        </p:nvCxnSpPr>
        <p:spPr>
          <a:xfrm flipH="1" flipV="1">
            <a:off x="422838" y="3244068"/>
            <a:ext cx="771180" cy="498551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429060" y="1196858"/>
            <a:ext cx="1744816" cy="2061842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H="1" flipV="1">
            <a:off x="2154605" y="1190171"/>
            <a:ext cx="449263" cy="27337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Nadpis 1"/>
          <p:cNvSpPr txBox="1">
            <a:spLocks/>
          </p:cNvSpPr>
          <p:nvPr/>
        </p:nvSpPr>
        <p:spPr>
          <a:xfrm rot="18601348">
            <a:off x="488136" y="1660804"/>
            <a:ext cx="10922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5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Device</a:t>
            </a:r>
            <a:endParaRPr lang="cs-CZ" sz="25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cxnSp>
        <p:nvCxnSpPr>
          <p:cNvPr id="38" name="Přímá spojnice 37"/>
          <p:cNvCxnSpPr/>
          <p:nvPr/>
        </p:nvCxnSpPr>
        <p:spPr>
          <a:xfrm flipV="1">
            <a:off x="1567741" y="3584482"/>
            <a:ext cx="4556" cy="942773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Nadpis 1"/>
          <p:cNvSpPr txBox="1">
            <a:spLocks/>
          </p:cNvSpPr>
          <p:nvPr/>
        </p:nvSpPr>
        <p:spPr>
          <a:xfrm>
            <a:off x="445299" y="4497754"/>
            <a:ext cx="2244883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5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Compute</a:t>
            </a:r>
            <a:r>
              <a:rPr lang="cs-CZ" sz="25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Unit</a:t>
            </a:r>
          </a:p>
        </p:txBody>
      </p:sp>
      <p:cxnSp>
        <p:nvCxnSpPr>
          <p:cNvPr id="40" name="Přímá spojnice 39"/>
          <p:cNvCxnSpPr/>
          <p:nvPr/>
        </p:nvCxnSpPr>
        <p:spPr>
          <a:xfrm flipH="1" flipV="1">
            <a:off x="2139344" y="3526215"/>
            <a:ext cx="1070805" cy="1022399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Nadpis 1"/>
          <p:cNvSpPr txBox="1">
            <a:spLocks/>
          </p:cNvSpPr>
          <p:nvPr/>
        </p:nvSpPr>
        <p:spPr>
          <a:xfrm>
            <a:off x="2851425" y="4510514"/>
            <a:ext cx="2244883" cy="726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5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Processing</a:t>
            </a:r>
            <a:r>
              <a:rPr lang="cs-CZ" sz="25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Element</a:t>
            </a:r>
          </a:p>
        </p:txBody>
      </p:sp>
      <p:sp>
        <p:nvSpPr>
          <p:cNvPr id="42" name="Zástupný symbol pro zápatí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43" name="Zástupný symbol pro číslo snímku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35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63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50"/>
                            </p:stCondLst>
                            <p:childTnLst>
                              <p:par>
                                <p:cTn id="1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0"/>
                            </p:stCondLst>
                            <p:childTnLst>
                              <p:par>
                                <p:cTn id="1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250"/>
                            </p:stCondLst>
                            <p:childTnLst>
                              <p:par>
                                <p:cTn id="1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0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7" grpId="0"/>
      <p:bldP spid="39" grpId="0"/>
      <p:bldP spid="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Khronos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OpenCL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289050" y="1030385"/>
            <a:ext cx="9652000" cy="3643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Dalším rozdílem je, že v </a:t>
            </a:r>
            <a:r>
              <a:rPr lang="cs-CZ" sz="2600" dirty="0" err="1" smtClean="0"/>
              <a:t>OpenCL</a:t>
            </a:r>
            <a:r>
              <a:rPr lang="cs-CZ" sz="2600" dirty="0" smtClean="0"/>
              <a:t> jsou vlákna (</a:t>
            </a:r>
            <a:r>
              <a:rPr lang="cs-CZ" sz="2600" dirty="0" err="1" smtClean="0"/>
              <a:t>Thread</a:t>
            </a:r>
            <a:r>
              <a:rPr lang="cs-CZ" sz="2600" dirty="0" smtClean="0"/>
              <a:t>) nazývány jako pracovní položky </a:t>
            </a:r>
          </a:p>
          <a:p>
            <a:pPr algn="ctr"/>
            <a:r>
              <a:rPr lang="cs-CZ" sz="2600" dirty="0" smtClean="0"/>
              <a:t>(</a:t>
            </a:r>
            <a:r>
              <a:rPr lang="cs-CZ" sz="2600" dirty="0" err="1" smtClean="0"/>
              <a:t>Work-item</a:t>
            </a:r>
            <a:r>
              <a:rPr lang="cs-CZ" sz="2600" dirty="0" smtClean="0"/>
              <a:t>), bloky (</a:t>
            </a:r>
            <a:r>
              <a:rPr lang="cs-CZ" sz="2600" dirty="0" err="1" smtClean="0"/>
              <a:t>Block</a:t>
            </a:r>
            <a:r>
              <a:rPr lang="cs-CZ" sz="2600" dirty="0" smtClean="0"/>
              <a:t>) se označují jako pracovní skupiny (</a:t>
            </a:r>
            <a:r>
              <a:rPr lang="cs-CZ" sz="2600" dirty="0" err="1" smtClean="0"/>
              <a:t>Work-group</a:t>
            </a:r>
            <a:r>
              <a:rPr lang="cs-CZ" sz="2600" dirty="0" smtClean="0"/>
              <a:t>) </a:t>
            </a:r>
          </a:p>
          <a:p>
            <a:pPr algn="ctr"/>
            <a:r>
              <a:rPr lang="cs-CZ" sz="2600" dirty="0"/>
              <a:t>M</a:t>
            </a:r>
            <a:r>
              <a:rPr lang="cs-CZ" sz="2600" dirty="0" smtClean="0"/>
              <a:t>řížky jsou tzv. </a:t>
            </a:r>
            <a:r>
              <a:rPr lang="cs-CZ" sz="2600" dirty="0" err="1" smtClean="0"/>
              <a:t>NDRange</a:t>
            </a:r>
            <a:endParaRPr lang="cs-CZ" sz="2600" dirty="0"/>
          </a:p>
          <a:p>
            <a:pPr algn="ctr"/>
            <a:r>
              <a:rPr lang="cs-CZ" sz="2600" dirty="0" err="1" smtClean="0"/>
              <a:t>NDRange</a:t>
            </a:r>
            <a:r>
              <a:rPr lang="cs-CZ" sz="2600" dirty="0" smtClean="0"/>
              <a:t> je N-dimenzionální indexový prostor, kde N je 1, 2 nebo 3</a:t>
            </a:r>
          </a:p>
          <a:p>
            <a:pPr algn="ctr"/>
            <a:r>
              <a:rPr lang="cs-CZ" sz="2600" dirty="0" smtClean="0"/>
              <a:t>Je rozložen na pracovní skupiny, které pokrývají indexový prostor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71" t="24901" r="9801" b="21949"/>
          <a:stretch/>
        </p:blipFill>
        <p:spPr>
          <a:xfrm>
            <a:off x="3465286" y="4441372"/>
            <a:ext cx="2540000" cy="13589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0" t="22010" r="52500" b="17602"/>
          <a:stretch/>
        </p:blipFill>
        <p:spPr>
          <a:xfrm>
            <a:off x="6398986" y="4441372"/>
            <a:ext cx="1524000" cy="13589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14894" r="89508" b="9220"/>
          <a:stretch/>
        </p:blipFill>
        <p:spPr>
          <a:xfrm>
            <a:off x="8316686" y="4441372"/>
            <a:ext cx="482600" cy="1358900"/>
          </a:xfrm>
          <a:prstGeom prst="rect">
            <a:avLst/>
          </a:prstGeom>
        </p:spPr>
      </p:pic>
      <p:sp>
        <p:nvSpPr>
          <p:cNvPr id="9" name="Zástupný symbol pro zápatí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36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828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Khronos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OpenCL</a:t>
            </a:r>
            <a:endParaRPr lang="cs-CZ" sz="3800" dirty="0" smtClean="0"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101725" y="1030385"/>
            <a:ext cx="10026650" cy="50275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600" dirty="0" smtClean="0"/>
              <a:t>Každá pracovní položka je přiřazena k pracovní skupině a je jí přiděleno ID, které představuje její pozici v pracovní skupině</a:t>
            </a:r>
          </a:p>
          <a:p>
            <a:pPr algn="ctr"/>
            <a:r>
              <a:rPr lang="cs-CZ" sz="2600" dirty="0" smtClean="0"/>
              <a:t> ID pracovní položky je dimenzionální n-</a:t>
            </a:r>
            <a:r>
              <a:rPr lang="cs-CZ" sz="2600" dirty="0" err="1" smtClean="0"/>
              <a:t>tice</a:t>
            </a:r>
            <a:r>
              <a:rPr lang="cs-CZ" sz="2600" dirty="0" smtClean="0"/>
              <a:t> se součástkami v rozsahu od nuly po velikost pracovní skupiny v dané dimenzi mínus jedna</a:t>
            </a:r>
          </a:p>
          <a:p>
            <a:pPr algn="ctr"/>
            <a:r>
              <a:rPr lang="cs-CZ" sz="2600" dirty="0" smtClean="0"/>
              <a:t>Pracovním skupinám jsou podobně přiřazeny ID</a:t>
            </a:r>
          </a:p>
          <a:p>
            <a:pPr algn="ctr"/>
            <a:r>
              <a:rPr lang="cs-CZ" sz="2600" dirty="0" smtClean="0"/>
              <a:t>ID pracovní skupiny je dimenzionální n-</a:t>
            </a:r>
            <a:r>
              <a:rPr lang="cs-CZ" sz="2600" dirty="0" err="1" smtClean="0"/>
              <a:t>tice</a:t>
            </a:r>
            <a:r>
              <a:rPr lang="cs-CZ" sz="2600" dirty="0" smtClean="0"/>
              <a:t> v rozsahu od 0 až po horní mez globální velikosti v dané dimenzi dělené místní velikostí v té samé dimenzi</a:t>
            </a:r>
          </a:p>
          <a:p>
            <a:pPr algn="ctr"/>
            <a:r>
              <a:rPr lang="cs-CZ" sz="2600" dirty="0" smtClean="0"/>
              <a:t>Výsledkem je kombinace ID pracovní skupiny a lokálního ID v pracovní skupině, které jednoznačně definuje pracovní položku</a:t>
            </a:r>
          </a:p>
          <a:p>
            <a:pPr algn="ctr"/>
            <a:r>
              <a:rPr lang="cs-CZ" sz="2600" dirty="0" smtClean="0"/>
              <a:t> Kernel v </a:t>
            </a:r>
            <a:r>
              <a:rPr lang="cs-CZ" sz="2600" dirty="0" err="1" smtClean="0"/>
              <a:t>OpenCL</a:t>
            </a:r>
            <a:r>
              <a:rPr lang="cs-CZ" sz="2600" dirty="0" smtClean="0"/>
              <a:t> je identifikován pomocí klíčového slova </a:t>
            </a:r>
            <a:r>
              <a:rPr lang="cs-CZ" sz="2600" dirty="0" smtClean="0">
                <a:solidFill>
                  <a:srgbClr val="336BC5"/>
                </a:solidFill>
              </a:rPr>
              <a:t>__kernel </a:t>
            </a:r>
            <a:r>
              <a:rPr lang="cs-CZ" sz="2600" dirty="0" smtClean="0"/>
              <a:t>(nebo jednoduše kernel)</a:t>
            </a:r>
          </a:p>
          <a:p>
            <a:pPr algn="ctr"/>
            <a:r>
              <a:rPr lang="cs-CZ" sz="2600" dirty="0" smtClean="0"/>
              <a:t> Může být proveden pouze na zařízení a může být zavolán hostitelem 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37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856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838200" y="22574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5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DOTAZY?</a:t>
            </a:r>
            <a:endParaRPr lang="cs-CZ" sz="5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488677" y="2056219"/>
            <a:ext cx="7239786" cy="1689873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838200" y="35829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000" dirty="0" smtClean="0">
                <a:solidFill>
                  <a:schemeClr val="bg1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DĚKUJI ZA POZORNOST</a:t>
            </a:r>
            <a:endParaRPr lang="cs-CZ" sz="3000" dirty="0">
              <a:solidFill>
                <a:schemeClr val="bg1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55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zápatí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4</a:t>
            </a:fld>
            <a:r>
              <a:rPr lang="cs-CZ" dirty="0" smtClean="0"/>
              <a:t>/38</a:t>
            </a:r>
            <a:endParaRPr lang="cs-CZ" dirty="0"/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288" y="590503"/>
            <a:ext cx="6373470" cy="5469828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20"/>
          <a:stretch/>
        </p:blipFill>
        <p:spPr>
          <a:xfrm>
            <a:off x="2904288" y="5585551"/>
            <a:ext cx="6373470" cy="474779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5" b="38894"/>
          <a:stretch/>
        </p:blipFill>
        <p:spPr>
          <a:xfrm>
            <a:off x="2904288" y="958468"/>
            <a:ext cx="6373470" cy="2974554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70" b="18505"/>
          <a:stretch/>
        </p:blipFill>
        <p:spPr>
          <a:xfrm>
            <a:off x="2904288" y="3952874"/>
            <a:ext cx="6373470" cy="1095375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8759"/>
          <a:stretch/>
        </p:blipFill>
        <p:spPr>
          <a:xfrm>
            <a:off x="2904288" y="5067300"/>
            <a:ext cx="6373470" cy="523875"/>
          </a:xfrm>
          <a:prstGeom prst="rect">
            <a:avLst/>
          </a:prstGeom>
        </p:spPr>
      </p:pic>
      <p:sp>
        <p:nvSpPr>
          <p:cNvPr id="21" name="Obdélník 20"/>
          <p:cNvSpPr/>
          <p:nvPr/>
        </p:nvSpPr>
        <p:spPr>
          <a:xfrm>
            <a:off x="1682010" y="879557"/>
            <a:ext cx="8748000" cy="45719"/>
          </a:xfrm>
          <a:prstGeom prst="rect">
            <a:avLst/>
          </a:prstGeom>
          <a:solidFill>
            <a:srgbClr val="D4A18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 rot="16200000">
            <a:off x="8894163" y="2406852"/>
            <a:ext cx="3060000" cy="45719"/>
          </a:xfrm>
          <a:prstGeom prst="rect">
            <a:avLst/>
          </a:prstGeom>
          <a:solidFill>
            <a:srgbClr val="D4A18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 rot="16200000">
            <a:off x="174870" y="2386697"/>
            <a:ext cx="3060000" cy="45719"/>
          </a:xfrm>
          <a:prstGeom prst="rect">
            <a:avLst/>
          </a:prstGeom>
          <a:solidFill>
            <a:srgbClr val="D4A18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1682010" y="3916698"/>
            <a:ext cx="4392000" cy="45719"/>
          </a:xfrm>
          <a:prstGeom prst="rect">
            <a:avLst/>
          </a:prstGeom>
          <a:solidFill>
            <a:srgbClr val="D4A18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6045303" y="3916698"/>
            <a:ext cx="4392000" cy="45719"/>
          </a:xfrm>
          <a:prstGeom prst="rect">
            <a:avLst/>
          </a:prstGeom>
          <a:solidFill>
            <a:srgbClr val="D4A18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87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2643634" y="948036"/>
            <a:ext cx="6923781" cy="533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NVIDIA Tesla Architektura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634" y="948036"/>
            <a:ext cx="6923781" cy="533846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3" y="2721585"/>
            <a:ext cx="6286501" cy="235009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3" y="2721585"/>
            <a:ext cx="6286501" cy="235009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46" y="2718024"/>
            <a:ext cx="6296028" cy="2353655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46" y="2718024"/>
            <a:ext cx="6296025" cy="2353654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486" y="5071678"/>
            <a:ext cx="6663051" cy="1201196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486" y="5061411"/>
            <a:ext cx="6663051" cy="121146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78" y="5058052"/>
            <a:ext cx="6662291" cy="1211326"/>
          </a:xfrm>
          <a:prstGeom prst="rect">
            <a:avLst/>
          </a:prstGeom>
        </p:spPr>
      </p:pic>
      <p:sp>
        <p:nvSpPr>
          <p:cNvPr id="14" name="Šipka dolů 13"/>
          <p:cNvSpPr/>
          <p:nvPr/>
        </p:nvSpPr>
        <p:spPr>
          <a:xfrm>
            <a:off x="3253581" y="4988254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ipka dolů 14"/>
          <p:cNvSpPr/>
          <p:nvPr/>
        </p:nvSpPr>
        <p:spPr>
          <a:xfrm>
            <a:off x="4442301" y="4988254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ipka dolů 15"/>
          <p:cNvSpPr/>
          <p:nvPr/>
        </p:nvSpPr>
        <p:spPr>
          <a:xfrm>
            <a:off x="5648267" y="4988254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Šipka dolů 16"/>
          <p:cNvSpPr/>
          <p:nvPr/>
        </p:nvSpPr>
        <p:spPr>
          <a:xfrm>
            <a:off x="6827563" y="4988254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ipka dolů 17"/>
          <p:cNvSpPr/>
          <p:nvPr/>
        </p:nvSpPr>
        <p:spPr>
          <a:xfrm>
            <a:off x="3253581" y="5699125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ipka dolů 18"/>
          <p:cNvSpPr/>
          <p:nvPr/>
        </p:nvSpPr>
        <p:spPr>
          <a:xfrm>
            <a:off x="4466431" y="5699125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Šipka dolů 19"/>
          <p:cNvSpPr/>
          <p:nvPr/>
        </p:nvSpPr>
        <p:spPr>
          <a:xfrm>
            <a:off x="5648267" y="5699125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Šipka dolů 20"/>
          <p:cNvSpPr/>
          <p:nvPr/>
        </p:nvSpPr>
        <p:spPr>
          <a:xfrm>
            <a:off x="6830738" y="5699125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Šipka dolů 21"/>
          <p:cNvSpPr/>
          <p:nvPr/>
        </p:nvSpPr>
        <p:spPr>
          <a:xfrm rot="10800000">
            <a:off x="3799601" y="4996626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Šipka dolů 22"/>
          <p:cNvSpPr/>
          <p:nvPr/>
        </p:nvSpPr>
        <p:spPr>
          <a:xfrm rot="10800000">
            <a:off x="4988134" y="4988254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Šipka dolů 23"/>
          <p:cNvSpPr/>
          <p:nvPr/>
        </p:nvSpPr>
        <p:spPr>
          <a:xfrm rot="10800000">
            <a:off x="6176666" y="4996627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Šipka dolů 24"/>
          <p:cNvSpPr/>
          <p:nvPr/>
        </p:nvSpPr>
        <p:spPr>
          <a:xfrm rot="10800000">
            <a:off x="7367347" y="4988254"/>
            <a:ext cx="114300" cy="48895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Šipka dolů 25"/>
          <p:cNvSpPr/>
          <p:nvPr/>
        </p:nvSpPr>
        <p:spPr>
          <a:xfrm rot="10800000">
            <a:off x="3786826" y="5677039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Šipka dolů 26"/>
          <p:cNvSpPr/>
          <p:nvPr/>
        </p:nvSpPr>
        <p:spPr>
          <a:xfrm rot="10800000">
            <a:off x="4977678" y="5678004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Šipka dolů 27"/>
          <p:cNvSpPr/>
          <p:nvPr/>
        </p:nvSpPr>
        <p:spPr>
          <a:xfrm rot="10800000">
            <a:off x="6169040" y="5677040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Šipka dolů 28"/>
          <p:cNvSpPr/>
          <p:nvPr/>
        </p:nvSpPr>
        <p:spPr>
          <a:xfrm rot="10800000">
            <a:off x="7363648" y="5677040"/>
            <a:ext cx="114300" cy="21762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0" name="Obdélník 29"/>
          <p:cNvSpPr/>
          <p:nvPr/>
        </p:nvSpPr>
        <p:spPr>
          <a:xfrm>
            <a:off x="4038599" y="1883569"/>
            <a:ext cx="1053379" cy="207010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4029911" y="2200275"/>
            <a:ext cx="1072523" cy="318092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5414420" y="1731103"/>
            <a:ext cx="1072523" cy="362167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>
            <a:off x="5414420" y="2200275"/>
            <a:ext cx="1072523" cy="324121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bdélník 33"/>
          <p:cNvSpPr/>
          <p:nvPr/>
        </p:nvSpPr>
        <p:spPr>
          <a:xfrm>
            <a:off x="6767778" y="2200275"/>
            <a:ext cx="1071298" cy="311783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Zástupný symbol pro zápatí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36" name="Zástupný symbol pro číslo snímku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5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896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NVIDIA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Ampere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Architektura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1135683"/>
            <a:ext cx="10058400" cy="5041269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350" y="1574782"/>
            <a:ext cx="2137150" cy="1747483"/>
          </a:xfrm>
          <a:prstGeom prst="rect">
            <a:avLst/>
          </a:prstGeom>
        </p:spPr>
      </p:pic>
      <p:pic>
        <p:nvPicPr>
          <p:cNvPr id="35" name="Obrázek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129" y="1574781"/>
            <a:ext cx="2137150" cy="1747483"/>
          </a:xfrm>
          <a:prstGeom prst="rect">
            <a:avLst/>
          </a:prstGeom>
        </p:spPr>
      </p:pic>
      <p:pic>
        <p:nvPicPr>
          <p:cNvPr id="36" name="Obrázek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587" y="3909205"/>
            <a:ext cx="2137150" cy="1747483"/>
          </a:xfrm>
          <a:prstGeom prst="rect">
            <a:avLst/>
          </a:prstGeom>
        </p:spPr>
      </p:pic>
      <p:pic>
        <p:nvPicPr>
          <p:cNvPr id="37" name="Obrázek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366" y="3909204"/>
            <a:ext cx="2137150" cy="1747483"/>
          </a:xfrm>
          <a:prstGeom prst="rect">
            <a:avLst/>
          </a:prstGeom>
        </p:spPr>
      </p:pic>
      <p:pic>
        <p:nvPicPr>
          <p:cNvPr id="38" name="Obrázek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50" y="1574781"/>
            <a:ext cx="2137150" cy="1747483"/>
          </a:xfrm>
          <a:prstGeom prst="rect">
            <a:avLst/>
          </a:prstGeom>
        </p:spPr>
      </p:pic>
      <p:pic>
        <p:nvPicPr>
          <p:cNvPr id="39" name="Obrázek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9" y="1574780"/>
            <a:ext cx="2137150" cy="1747483"/>
          </a:xfrm>
          <a:prstGeom prst="rect">
            <a:avLst/>
          </a:prstGeom>
        </p:spPr>
      </p:pic>
      <p:pic>
        <p:nvPicPr>
          <p:cNvPr id="40" name="Obrázek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487" y="3909204"/>
            <a:ext cx="2137150" cy="1747483"/>
          </a:xfrm>
          <a:prstGeom prst="rect">
            <a:avLst/>
          </a:prstGeom>
        </p:spPr>
      </p:pic>
      <p:pic>
        <p:nvPicPr>
          <p:cNvPr id="41" name="Obrázek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266" y="3909203"/>
            <a:ext cx="2137150" cy="1747483"/>
          </a:xfrm>
          <a:prstGeom prst="rect">
            <a:avLst/>
          </a:prstGeom>
        </p:spPr>
      </p:pic>
      <p:pic>
        <p:nvPicPr>
          <p:cNvPr id="44" name="Obrázek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182" y="1574780"/>
            <a:ext cx="2140063" cy="1749864"/>
          </a:xfrm>
          <a:prstGeom prst="rect">
            <a:avLst/>
          </a:prstGeom>
        </p:spPr>
      </p:pic>
      <p:pic>
        <p:nvPicPr>
          <p:cNvPr id="45" name="Obrázek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731" y="1574780"/>
            <a:ext cx="2140063" cy="1749864"/>
          </a:xfrm>
          <a:prstGeom prst="rect">
            <a:avLst/>
          </a:prstGeom>
        </p:spPr>
      </p:pic>
      <p:pic>
        <p:nvPicPr>
          <p:cNvPr id="46" name="Obrázek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36" y="3910791"/>
            <a:ext cx="2140063" cy="1749864"/>
          </a:xfrm>
          <a:prstGeom prst="rect">
            <a:avLst/>
          </a:prstGeom>
        </p:spPr>
      </p:pic>
      <p:pic>
        <p:nvPicPr>
          <p:cNvPr id="47" name="Obrázek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885" y="3910791"/>
            <a:ext cx="2140063" cy="1749864"/>
          </a:xfrm>
          <a:prstGeom prst="rect">
            <a:avLst/>
          </a:prstGeom>
        </p:spPr>
      </p:pic>
      <p:pic>
        <p:nvPicPr>
          <p:cNvPr id="48" name="Obrázek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880" y="1572001"/>
            <a:ext cx="2140063" cy="1749864"/>
          </a:xfrm>
          <a:prstGeom prst="rect">
            <a:avLst/>
          </a:prstGeom>
        </p:spPr>
      </p:pic>
      <p:pic>
        <p:nvPicPr>
          <p:cNvPr id="49" name="Obrázek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429" y="1572001"/>
            <a:ext cx="2140063" cy="1749864"/>
          </a:xfrm>
          <a:prstGeom prst="rect">
            <a:avLst/>
          </a:prstGeom>
        </p:spPr>
      </p:pic>
      <p:pic>
        <p:nvPicPr>
          <p:cNvPr id="50" name="Obrázek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34" y="3908012"/>
            <a:ext cx="2140063" cy="1749864"/>
          </a:xfrm>
          <a:prstGeom prst="rect">
            <a:avLst/>
          </a:prstGeom>
        </p:spPr>
      </p:pic>
      <p:pic>
        <p:nvPicPr>
          <p:cNvPr id="51" name="Obrázek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583" y="3908012"/>
            <a:ext cx="2140063" cy="1749864"/>
          </a:xfrm>
          <a:prstGeom prst="rect">
            <a:avLst/>
          </a:prstGeom>
        </p:spPr>
      </p:pic>
      <p:pic>
        <p:nvPicPr>
          <p:cNvPr id="52" name="Obrázek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350" y="1572001"/>
            <a:ext cx="2149288" cy="1757406"/>
          </a:xfrm>
          <a:prstGeom prst="rect">
            <a:avLst/>
          </a:prstGeom>
        </p:spPr>
      </p:pic>
      <p:pic>
        <p:nvPicPr>
          <p:cNvPr id="53" name="Obrázek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15" y="1573983"/>
            <a:ext cx="2149288" cy="1757406"/>
          </a:xfrm>
          <a:prstGeom prst="rect">
            <a:avLst/>
          </a:prstGeom>
        </p:spPr>
      </p:pic>
      <p:pic>
        <p:nvPicPr>
          <p:cNvPr id="54" name="Obrázek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47" y="3908012"/>
            <a:ext cx="2149288" cy="1757406"/>
          </a:xfrm>
          <a:prstGeom prst="rect">
            <a:avLst/>
          </a:prstGeom>
        </p:spPr>
      </p:pic>
      <p:pic>
        <p:nvPicPr>
          <p:cNvPr id="55" name="Obrázek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112" y="3909994"/>
            <a:ext cx="2149288" cy="1757406"/>
          </a:xfrm>
          <a:prstGeom prst="rect">
            <a:avLst/>
          </a:prstGeom>
        </p:spPr>
      </p:pic>
      <p:pic>
        <p:nvPicPr>
          <p:cNvPr id="56" name="Obrázek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74" y="1572001"/>
            <a:ext cx="2149288" cy="1757406"/>
          </a:xfrm>
          <a:prstGeom prst="rect">
            <a:avLst/>
          </a:prstGeom>
        </p:spPr>
      </p:pic>
      <p:pic>
        <p:nvPicPr>
          <p:cNvPr id="57" name="Obrázek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239" y="1573983"/>
            <a:ext cx="2149288" cy="1757406"/>
          </a:xfrm>
          <a:prstGeom prst="rect">
            <a:avLst/>
          </a:prstGeom>
        </p:spPr>
      </p:pic>
      <p:pic>
        <p:nvPicPr>
          <p:cNvPr id="58" name="Obrázek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871" y="3908012"/>
            <a:ext cx="2149288" cy="1757406"/>
          </a:xfrm>
          <a:prstGeom prst="rect">
            <a:avLst/>
          </a:prstGeom>
        </p:spPr>
      </p:pic>
      <p:pic>
        <p:nvPicPr>
          <p:cNvPr id="59" name="Obrázek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936" y="3909994"/>
            <a:ext cx="2149288" cy="1757406"/>
          </a:xfrm>
          <a:prstGeom prst="rect">
            <a:avLst/>
          </a:prstGeom>
        </p:spPr>
      </p:pic>
      <p:pic>
        <p:nvPicPr>
          <p:cNvPr id="60" name="Obrázek 5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"/>
          <a:stretch/>
        </p:blipFill>
        <p:spPr>
          <a:xfrm>
            <a:off x="1209674" y="1549400"/>
            <a:ext cx="516746" cy="4140861"/>
          </a:xfrm>
          <a:prstGeom prst="rect">
            <a:avLst/>
          </a:prstGeom>
        </p:spPr>
      </p:pic>
      <p:pic>
        <p:nvPicPr>
          <p:cNvPr id="61" name="Obrázek 6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"/>
          <a:stretch/>
        </p:blipFill>
        <p:spPr>
          <a:xfrm rot="10800000">
            <a:off x="10465171" y="1549400"/>
            <a:ext cx="516746" cy="4140861"/>
          </a:xfrm>
          <a:prstGeom prst="rect">
            <a:avLst/>
          </a:prstGeom>
        </p:spPr>
      </p:pic>
      <p:pic>
        <p:nvPicPr>
          <p:cNvPr id="62" name="Obrázek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686" y="3355980"/>
            <a:ext cx="8714960" cy="513352"/>
          </a:xfrm>
          <a:prstGeom prst="rect">
            <a:avLst/>
          </a:prstGeom>
        </p:spPr>
      </p:pic>
      <p:sp>
        <p:nvSpPr>
          <p:cNvPr id="63" name="Zástupný symbol pro zápatí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64" name="Zástupný symbol pro číslo snímku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6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973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AMD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Graphics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Core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Next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Architektura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96" y="992284"/>
            <a:ext cx="8951507" cy="534603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85" y="1638300"/>
            <a:ext cx="1961150" cy="3205163"/>
          </a:xfrm>
          <a:prstGeom prst="rect">
            <a:avLst/>
          </a:prstGeom>
        </p:spPr>
      </p:pic>
      <p:pic>
        <p:nvPicPr>
          <p:cNvPr id="33" name="Obrázek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845" y="1638300"/>
            <a:ext cx="1961150" cy="3205163"/>
          </a:xfrm>
          <a:prstGeom prst="rect">
            <a:avLst/>
          </a:prstGeom>
        </p:spPr>
      </p:pic>
      <p:pic>
        <p:nvPicPr>
          <p:cNvPr id="34" name="Obrázek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505" y="1638299"/>
            <a:ext cx="1961150" cy="3205163"/>
          </a:xfrm>
          <a:prstGeom prst="rect">
            <a:avLst/>
          </a:prstGeom>
        </p:spPr>
      </p:pic>
      <p:pic>
        <p:nvPicPr>
          <p:cNvPr id="42" name="Obrázek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004" y="1638298"/>
            <a:ext cx="1961150" cy="320516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85" y="1638299"/>
            <a:ext cx="1961150" cy="3205162"/>
          </a:xfrm>
          <a:prstGeom prst="rect">
            <a:avLst/>
          </a:prstGeom>
        </p:spPr>
      </p:pic>
      <p:pic>
        <p:nvPicPr>
          <p:cNvPr id="43" name="Obrázek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21" y="1638298"/>
            <a:ext cx="1961150" cy="3205162"/>
          </a:xfrm>
          <a:prstGeom prst="rect">
            <a:avLst/>
          </a:prstGeom>
        </p:spPr>
      </p:pic>
      <p:pic>
        <p:nvPicPr>
          <p:cNvPr id="63" name="Obrázek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42" y="1638298"/>
            <a:ext cx="1961150" cy="3205162"/>
          </a:xfrm>
          <a:prstGeom prst="rect">
            <a:avLst/>
          </a:prstGeom>
        </p:spPr>
      </p:pic>
      <p:pic>
        <p:nvPicPr>
          <p:cNvPr id="64" name="Obrázek 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004" y="1638298"/>
            <a:ext cx="1961150" cy="320516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121" y="1121880"/>
            <a:ext cx="2542754" cy="153442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1126891"/>
            <a:ext cx="803275" cy="146050"/>
          </a:xfrm>
          <a:prstGeom prst="rect">
            <a:avLst/>
          </a:prstGeom>
        </p:spPr>
      </p:pic>
      <p:pic>
        <p:nvPicPr>
          <p:cNvPr id="65" name="Obrázek 6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021" y="1115266"/>
            <a:ext cx="803275" cy="14605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342" y="1124718"/>
            <a:ext cx="815477" cy="148269"/>
          </a:xfrm>
          <a:prstGeom prst="rect">
            <a:avLst/>
          </a:prstGeom>
        </p:spPr>
      </p:pic>
      <p:pic>
        <p:nvPicPr>
          <p:cNvPr id="66" name="Obrázek 6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984" y="1124672"/>
            <a:ext cx="815477" cy="148269"/>
          </a:xfrm>
          <a:prstGeom prst="rect">
            <a:avLst/>
          </a:prstGeom>
        </p:spPr>
      </p:pic>
      <p:pic>
        <p:nvPicPr>
          <p:cNvPr id="67" name="Obrázek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177" y="1121880"/>
            <a:ext cx="815477" cy="148269"/>
          </a:xfrm>
          <a:prstGeom prst="rect">
            <a:avLst/>
          </a:prstGeom>
        </p:spPr>
      </p:pic>
      <p:pic>
        <p:nvPicPr>
          <p:cNvPr id="68" name="Obrázek 6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598" y="1121880"/>
            <a:ext cx="815477" cy="148269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85" y="4958724"/>
            <a:ext cx="8093869" cy="606858"/>
          </a:xfrm>
          <a:prstGeom prst="rect">
            <a:avLst/>
          </a:prstGeom>
        </p:spPr>
      </p:pic>
      <p:sp>
        <p:nvSpPr>
          <p:cNvPr id="12" name="Zástupný symbol pro zápatí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7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707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AMD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Radeon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DNA Architektura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644" y="1014579"/>
            <a:ext cx="4478811" cy="5341397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644" y="1014578"/>
            <a:ext cx="4478811" cy="5341397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729" y="5809129"/>
            <a:ext cx="1483656" cy="247276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736" y="1077975"/>
            <a:ext cx="3230626" cy="4693049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228" y="1351673"/>
            <a:ext cx="3135344" cy="4157886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506" y="3296664"/>
            <a:ext cx="3224856" cy="299831"/>
          </a:xfrm>
          <a:prstGeom prst="rect">
            <a:avLst/>
          </a:prstGeom>
        </p:spPr>
      </p:pic>
      <p:sp>
        <p:nvSpPr>
          <p:cNvPr id="16" name="Zástupný symbol pro zápatí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7" name="Zástupný symbol pro číslo snímku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8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878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2095500" y="449821"/>
            <a:ext cx="8039100" cy="580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Intel Systém on </a:t>
            </a:r>
            <a:r>
              <a:rPr lang="cs-CZ" sz="3800" dirty="0" err="1" smtClean="0">
                <a:latin typeface="Calibri bold" panose="020F0702030404030204" pitchFamily="34" charset="0"/>
                <a:cs typeface="Calibri bold" panose="020F0702030404030204" pitchFamily="34" charset="0"/>
              </a:rPr>
              <a:t>Chip</a:t>
            </a:r>
            <a:r>
              <a:rPr lang="cs-CZ" sz="3800" dirty="0" smtClean="0">
                <a:latin typeface="Calibri bold" panose="020F0702030404030204" pitchFamily="34" charset="0"/>
                <a:cs typeface="Calibri bold" panose="020F0702030404030204" pitchFamily="34" charset="0"/>
              </a:rPr>
              <a:t> Architektura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20" y="1030384"/>
            <a:ext cx="7585660" cy="50476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07" y="1063625"/>
            <a:ext cx="3744846" cy="16468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07" y="1273380"/>
            <a:ext cx="3744846" cy="16468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1" y="1476785"/>
            <a:ext cx="3713154" cy="333469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1" y="4830533"/>
            <a:ext cx="3713154" cy="74977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1" y="5619978"/>
            <a:ext cx="3713154" cy="292768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9" b="6686"/>
          <a:stretch/>
        </p:blipFill>
        <p:spPr>
          <a:xfrm>
            <a:off x="6115333" y="1210235"/>
            <a:ext cx="3639758" cy="4563036"/>
          </a:xfrm>
          <a:prstGeom prst="rect">
            <a:avLst/>
          </a:prstGeom>
        </p:spPr>
      </p:pic>
      <p:sp>
        <p:nvSpPr>
          <p:cNvPr id="16" name="Zástupný symbol pro zápatí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FAKUTLA APLIKOVANÉ INFORMATIKY</a:t>
            </a:r>
          </a:p>
        </p:txBody>
      </p:sp>
      <p:sp>
        <p:nvSpPr>
          <p:cNvPr id="17" name="Zástupný symbol pro číslo snímku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1A92D-A4B7-4E5E-9AB9-5607F0D7BDD0}" type="slidenum">
              <a:rPr lang="cs-CZ" smtClean="0"/>
              <a:t>9</a:t>
            </a:fld>
            <a:r>
              <a:rPr lang="cs-CZ" dirty="0" smtClean="0"/>
              <a:t>/38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918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4111</TotalTime>
  <Words>1984</Words>
  <Application>Microsoft Office PowerPoint</Application>
  <PresentationFormat>Širokoúhlá obrazovka</PresentationFormat>
  <Paragraphs>311</Paragraphs>
  <Slides>38</Slides>
  <Notes>18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38</vt:i4>
      </vt:variant>
    </vt:vector>
  </HeadingPairs>
  <TitlesOfParts>
    <vt:vector size="44" baseType="lpstr">
      <vt:lpstr>맑은 고딕</vt:lpstr>
      <vt:lpstr>Arial</vt:lpstr>
      <vt:lpstr>Calibri</vt:lpstr>
      <vt:lpstr>Calibri bold</vt:lpstr>
      <vt:lpstr>Calibri Light</vt:lpstr>
      <vt:lpstr>Motiv Office</vt:lpstr>
      <vt:lpstr>VÝPOČTY NA GRAFICKÝCH PROCESORECH</vt:lpstr>
      <vt:lpstr>OBSAH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VÝVOJ A ARCHITEKTURA  GRAFICKÝCH KARET</dc:title>
  <dc:creator>Kika</dc:creator>
  <cp:lastModifiedBy>Kika</cp:lastModifiedBy>
  <cp:revision>275</cp:revision>
  <dcterms:created xsi:type="dcterms:W3CDTF">2020-07-29T23:54:15Z</dcterms:created>
  <dcterms:modified xsi:type="dcterms:W3CDTF">2020-08-05T23:34:02Z</dcterms:modified>
</cp:coreProperties>
</file>