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media/image24.jpg" ContentType="image/png"/>
  <Override PartName="/ppt/notesSlides/notesSlide11.xml" ContentType="application/vnd.openxmlformats-officedocument.presentationml.notesSlide+xml"/>
  <Override PartName="/ppt/notesSlides/notesSlide12.xml" ContentType="application/vnd.openxmlformats-officedocument.presentationml.notesSlide+xml"/>
  <Override PartName="/ppt/media/image26.jpg" ContentType="image/png"/>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media/image39.jpg" ContentType="image/png"/>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media/image56.jpg" ContentType="image/png"/>
  <Override PartName="/ppt/media/image57.jpg" ContentType="image/png"/>
  <Override PartName="/ppt/notesSlides/notesSlide29.xml" ContentType="application/vnd.openxmlformats-officedocument.presentationml.notesSlide+xml"/>
  <Override PartName="/ppt/notesSlides/notesSlide30.xml" ContentType="application/vnd.openxmlformats-officedocument.presentationml.notesSlide+xml"/>
  <Override PartName="/ppt/media/image60.jpg" ContentType="image/png"/>
  <Override PartName="/ppt/notesSlides/notesSlide31.xml" ContentType="application/vnd.openxmlformats-officedocument.presentationml.notesSlide+xml"/>
  <Override PartName="/ppt/notesSlides/notesSlide32.xml" ContentType="application/vnd.openxmlformats-officedocument.presentationml.notesSlide+xml"/>
  <Override PartName="/ppt/media/image63.jpg" ContentType="image/png"/>
  <Override PartName="/ppt/media/image64.jpg" ContentType="image/png"/>
  <Override PartName="/ppt/notesSlides/notesSlide33.xml" ContentType="application/vnd.openxmlformats-officedocument.presentationml.notesSlide+xml"/>
  <Override PartName="/ppt/notesSlides/notesSlide34.xml" ContentType="application/vnd.openxmlformats-officedocument.presentationml.notesSlide+xml"/>
  <Override PartName="/ppt/media/image66.jpg" ContentType="image/png"/>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3"/>
  </p:notesMasterIdLst>
  <p:sldIdLst>
    <p:sldId id="256" r:id="rId2"/>
    <p:sldId id="257" r:id="rId3"/>
    <p:sldId id="258" r:id="rId4"/>
    <p:sldId id="267" r:id="rId5"/>
    <p:sldId id="261" r:id="rId6"/>
    <p:sldId id="262" r:id="rId7"/>
    <p:sldId id="263" r:id="rId8"/>
    <p:sldId id="264" r:id="rId9"/>
    <p:sldId id="268" r:id="rId10"/>
    <p:sldId id="269" r:id="rId11"/>
    <p:sldId id="265"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8" r:id="rId39"/>
    <p:sldId id="299" r:id="rId40"/>
    <p:sldId id="300" r:id="rId41"/>
    <p:sldId id="301" r:id="rId42"/>
    <p:sldId id="302" r:id="rId43"/>
    <p:sldId id="318" r:id="rId44"/>
    <p:sldId id="319" r:id="rId45"/>
    <p:sldId id="320" r:id="rId46"/>
    <p:sldId id="321" r:id="rId47"/>
    <p:sldId id="303" r:id="rId48"/>
    <p:sldId id="304" r:id="rId49"/>
    <p:sldId id="305" r:id="rId50"/>
    <p:sldId id="306" r:id="rId51"/>
    <p:sldId id="307" r:id="rId52"/>
    <p:sldId id="309" r:id="rId53"/>
    <p:sldId id="308" r:id="rId54"/>
    <p:sldId id="310" r:id="rId55"/>
    <p:sldId id="311" r:id="rId56"/>
    <p:sldId id="312" r:id="rId57"/>
    <p:sldId id="313" r:id="rId58"/>
    <p:sldId id="314" r:id="rId59"/>
    <p:sldId id="315" r:id="rId60"/>
    <p:sldId id="316" r:id="rId61"/>
    <p:sldId id="325" r:id="rId62"/>
    <p:sldId id="317" r:id="rId63"/>
    <p:sldId id="322" r:id="rId64"/>
    <p:sldId id="323" r:id="rId65"/>
    <p:sldId id="324" r:id="rId66"/>
    <p:sldId id="326" r:id="rId67"/>
    <p:sldId id="327" r:id="rId68"/>
    <p:sldId id="328" r:id="rId69"/>
    <p:sldId id="329" r:id="rId70"/>
    <p:sldId id="330" r:id="rId71"/>
    <p:sldId id="331" r:id="rId72"/>
  </p:sldIdLst>
  <p:sldSz cx="12192000" cy="6858000"/>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ka" initials="K" lastIdx="1" clrIdx="0">
    <p:extLst>
      <p:ext uri="{19B8F6BF-5375-455C-9EA6-DF929625EA0E}">
        <p15:presenceInfo xmlns:p15="http://schemas.microsoft.com/office/powerpoint/2012/main" userId="Kik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67824"/>
    <a:srgbClr val="CEAF56"/>
    <a:srgbClr val="DAC27E"/>
    <a:srgbClr val="D4A183"/>
    <a:srgbClr val="D7A94D"/>
    <a:srgbClr val="1B2228"/>
    <a:srgbClr val="21292F"/>
    <a:srgbClr val="50492A"/>
    <a:srgbClr val="3C4248"/>
    <a:srgbClr val="DEA8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A488322-F2BA-4B5B-9748-0D474271808F}" styleName="Střední styl 3 – zvýraznění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D083AE6-46FA-4A59-8FB0-9F97EB10719F}" styleName="Světlý styl 3 – zvýraznění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073A0DAA-6AF3-43AB-8588-CEC1D06C72B9}" styleName="Styl Středně sytá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5000" autoAdjust="0"/>
  </p:normalViewPr>
  <p:slideViewPr>
    <p:cSldViewPr snapToGrid="0">
      <p:cViewPr varScale="1">
        <p:scale>
          <a:sx n="98" d="100"/>
          <a:sy n="98" d="100"/>
        </p:scale>
        <p:origin x="1014" y="78"/>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523297-6A7A-4DF0-A019-203B06D8DE12}" type="datetimeFigureOut">
              <a:rPr lang="cs-CZ" smtClean="0"/>
              <a:t>06.08.2020</a:t>
            </a:fld>
            <a:endParaRPr lang="cs-CZ"/>
          </a:p>
        </p:txBody>
      </p:sp>
      <p:sp>
        <p:nvSpPr>
          <p:cNvPr id="4" name="Zástupný symbol pro obrázek snímk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96F301-0699-4816-B6AA-845199F26E93}" type="slidenum">
              <a:rPr lang="cs-CZ" smtClean="0"/>
              <a:t>‹#›</a:t>
            </a:fld>
            <a:endParaRPr lang="cs-CZ"/>
          </a:p>
        </p:txBody>
      </p:sp>
    </p:spTree>
    <p:extLst>
      <p:ext uri="{BB962C8B-B14F-4D97-AF65-F5344CB8AC3E}">
        <p14:creationId xmlns:p14="http://schemas.microsoft.com/office/powerpoint/2010/main" val="4140327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2</a:t>
            </a:fld>
            <a:endParaRPr lang="cs-CZ"/>
          </a:p>
        </p:txBody>
      </p:sp>
    </p:spTree>
    <p:extLst>
      <p:ext uri="{BB962C8B-B14F-4D97-AF65-F5344CB8AC3E}">
        <p14:creationId xmlns:p14="http://schemas.microsoft.com/office/powerpoint/2010/main" val="37372219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kern="1200" dirty="0" smtClean="0">
                <a:solidFill>
                  <a:schemeClr val="tx1"/>
                </a:solidFill>
                <a:effectLst/>
                <a:latin typeface="+mn-lt"/>
                <a:ea typeface="+mn-ea"/>
                <a:cs typeface="+mn-cs"/>
              </a:rPr>
              <a:t>Nahradily SDRAM.</a:t>
            </a:r>
          </a:p>
          <a:p>
            <a:r>
              <a:rPr lang="cs-CZ" sz="1200" kern="1200" dirty="0" smtClean="0">
                <a:solidFill>
                  <a:schemeClr val="tx1"/>
                </a:solidFill>
                <a:effectLst/>
                <a:latin typeface="+mn-lt"/>
                <a:ea typeface="+mn-ea"/>
                <a:cs typeface="+mn-cs"/>
              </a:rPr>
              <a:t>Dosahují dvojnásobné efektivní frekvence, kdy se zvýší počet přenosů dat během jednoho cyklu.</a:t>
            </a:r>
          </a:p>
          <a:p>
            <a:endParaRPr lang="cs-CZ" sz="1200" kern="1200" dirty="0" smtClean="0">
              <a:solidFill>
                <a:schemeClr val="tx1"/>
              </a:solidFill>
              <a:effectLst/>
              <a:latin typeface="+mn-lt"/>
              <a:ea typeface="+mn-ea"/>
              <a:cs typeface="+mn-cs"/>
            </a:endParaRPr>
          </a:p>
          <a:p>
            <a:r>
              <a:rPr lang="cs-CZ" sz="1200" kern="1200" dirty="0" smtClean="0">
                <a:solidFill>
                  <a:schemeClr val="tx1"/>
                </a:solidFill>
                <a:effectLst/>
                <a:latin typeface="+mn-lt"/>
                <a:ea typeface="+mn-ea"/>
                <a:cs typeface="+mn-cs"/>
              </a:rPr>
              <a:t>DDR2 má několik standardů, z nichž nejvýkonnější je DDR2 SDRAM 1066, který má rychlost přenosu 1066 MT/s a takt 533 MHz.</a:t>
            </a:r>
          </a:p>
          <a:p>
            <a:endParaRPr lang="cs-CZ" sz="1200" kern="1200" dirty="0" smtClean="0">
              <a:solidFill>
                <a:schemeClr val="tx1"/>
              </a:solidFill>
              <a:effectLst/>
              <a:latin typeface="+mn-lt"/>
              <a:ea typeface="+mn-ea"/>
              <a:cs typeface="+mn-cs"/>
            </a:endParaRPr>
          </a:p>
          <a:p>
            <a:r>
              <a:rPr lang="cs-CZ" sz="1200" kern="1200" dirty="0" smtClean="0">
                <a:solidFill>
                  <a:schemeClr val="tx1"/>
                </a:solidFill>
                <a:effectLst/>
                <a:latin typeface="+mn-lt"/>
                <a:ea typeface="+mn-ea"/>
                <a:cs typeface="+mn-cs"/>
              </a:rPr>
              <a:t>Výkonnější DDR3 SDRAM 2133 s taktem 1066 MHz má rychlost přenosu 2133 MT/s. </a:t>
            </a: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14</a:t>
            </a:fld>
            <a:endParaRPr lang="cs-CZ"/>
          </a:p>
        </p:txBody>
      </p:sp>
    </p:spTree>
    <p:extLst>
      <p:ext uri="{BB962C8B-B14F-4D97-AF65-F5344CB8AC3E}">
        <p14:creationId xmlns:p14="http://schemas.microsoft.com/office/powerpoint/2010/main" val="2231469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kern="1200" dirty="0" smtClean="0">
                <a:solidFill>
                  <a:schemeClr val="tx1"/>
                </a:solidFill>
                <a:effectLst/>
                <a:latin typeface="+mn-lt"/>
                <a:ea typeface="+mn-ea"/>
                <a:cs typeface="+mn-cs"/>
              </a:rPr>
              <a:t>GDDR SDRAM na rozdíl od DDR SDRAM má mnohem větší propustnost, díky širší paměťové sběrnici.</a:t>
            </a:r>
          </a:p>
          <a:p>
            <a:endParaRPr lang="cs-CZ" sz="1200" kern="1200" dirty="0" smtClean="0">
              <a:solidFill>
                <a:schemeClr val="tx1"/>
              </a:solidFill>
              <a:effectLst/>
              <a:latin typeface="+mn-lt"/>
              <a:ea typeface="+mn-ea"/>
              <a:cs typeface="+mn-cs"/>
            </a:endParaRPr>
          </a:p>
          <a:p>
            <a:r>
              <a:rPr lang="cs-CZ" sz="1200" kern="1200" dirty="0" smtClean="0">
                <a:solidFill>
                  <a:schemeClr val="tx1"/>
                </a:solidFill>
                <a:effectLst/>
                <a:latin typeface="+mn-lt"/>
                <a:ea typeface="+mn-ea"/>
                <a:cs typeface="+mn-cs"/>
              </a:rPr>
              <a:t>GDDR2 se objevila v kartách </a:t>
            </a:r>
            <a:r>
              <a:rPr lang="cs-CZ" sz="1200" kern="1200" dirty="0" err="1" smtClean="0">
                <a:solidFill>
                  <a:schemeClr val="tx1"/>
                </a:solidFill>
                <a:effectLst/>
                <a:latin typeface="+mn-lt"/>
                <a:ea typeface="+mn-ea"/>
                <a:cs typeface="+mn-cs"/>
              </a:rPr>
              <a:t>GeForce</a:t>
            </a:r>
            <a:r>
              <a:rPr lang="cs-CZ" sz="1200" kern="1200" dirty="0" smtClean="0">
                <a:solidFill>
                  <a:schemeClr val="tx1"/>
                </a:solidFill>
                <a:effectLst/>
                <a:latin typeface="+mn-lt"/>
                <a:ea typeface="+mn-ea"/>
                <a:cs typeface="+mn-cs"/>
              </a:rPr>
              <a:t> FX 5700 Ultra a FX 5800 Ultra. Pozdější modely karet už obsahovaly modernější generace GDDR3 SDRAM.</a:t>
            </a:r>
          </a:p>
          <a:p>
            <a:endParaRPr lang="cs-CZ" sz="1200" kern="1200" dirty="0" smtClean="0">
              <a:solidFill>
                <a:schemeClr val="tx1"/>
              </a:solidFill>
              <a:effectLst/>
              <a:latin typeface="+mn-lt"/>
              <a:ea typeface="+mn-ea"/>
              <a:cs typeface="+mn-cs"/>
            </a:endParaRPr>
          </a:p>
          <a:p>
            <a:r>
              <a:rPr lang="cs-CZ" sz="1200" kern="1200" dirty="0" smtClean="0">
                <a:solidFill>
                  <a:schemeClr val="tx1"/>
                </a:solidFill>
                <a:effectLst/>
                <a:latin typeface="+mn-lt"/>
                <a:ea typeface="+mn-ea"/>
                <a:cs typeface="+mn-cs"/>
              </a:rPr>
              <a:t>Novější a vylepšenější verzí GDDR5 je GDDR5X SDRAM, která má nižší napětí a zdvojnásobuje přenosovou rychlost. </a:t>
            </a:r>
          </a:p>
          <a:p>
            <a:endParaRPr lang="cs-CZ" sz="1200" kern="1200" dirty="0" smtClean="0">
              <a:solidFill>
                <a:schemeClr val="tx1"/>
              </a:solidFill>
              <a:effectLst/>
              <a:latin typeface="+mn-lt"/>
              <a:ea typeface="+mn-ea"/>
              <a:cs typeface="+mn-cs"/>
            </a:endParaRPr>
          </a:p>
          <a:p>
            <a:r>
              <a:rPr lang="cs-CZ" sz="1200" kern="1200" dirty="0" smtClean="0">
                <a:solidFill>
                  <a:schemeClr val="tx1"/>
                </a:solidFill>
                <a:effectLst/>
                <a:latin typeface="+mn-lt"/>
                <a:ea typeface="+mn-ea"/>
                <a:cs typeface="+mn-cs"/>
              </a:rPr>
              <a:t>GDDR6 SDRAM</a:t>
            </a:r>
            <a:r>
              <a:rPr lang="cs-CZ" sz="1200" kern="1200" baseline="0" dirty="0" smtClean="0">
                <a:solidFill>
                  <a:schemeClr val="tx1"/>
                </a:solidFill>
                <a:effectLst/>
                <a:latin typeface="+mn-lt"/>
                <a:ea typeface="+mn-ea"/>
                <a:cs typeface="+mn-cs"/>
              </a:rPr>
              <a:t> </a:t>
            </a:r>
            <a:r>
              <a:rPr lang="cs-CZ" sz="1200" kern="1200" dirty="0" smtClean="0">
                <a:solidFill>
                  <a:schemeClr val="tx1"/>
                </a:solidFill>
                <a:effectLst/>
                <a:latin typeface="+mn-lt"/>
                <a:ea typeface="+mn-ea"/>
                <a:cs typeface="+mn-cs"/>
              </a:rPr>
              <a:t>vyšla v roce 2019 a je součástí karet řady RTX od společnosti NVIDIA. </a:t>
            </a:r>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15</a:t>
            </a:fld>
            <a:endParaRPr lang="cs-CZ"/>
          </a:p>
        </p:txBody>
      </p:sp>
    </p:spTree>
    <p:extLst>
      <p:ext uri="{BB962C8B-B14F-4D97-AF65-F5344CB8AC3E}">
        <p14:creationId xmlns:p14="http://schemas.microsoft.com/office/powerpoint/2010/main" val="37625735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kern="1200" dirty="0" smtClean="0">
                <a:solidFill>
                  <a:schemeClr val="tx1"/>
                </a:solidFill>
                <a:effectLst/>
                <a:latin typeface="+mn-lt"/>
                <a:ea typeface="+mn-ea"/>
                <a:cs typeface="+mn-cs"/>
              </a:rPr>
              <a:t>Ukládáním paměťových čipů na sebe</a:t>
            </a:r>
            <a:r>
              <a:rPr lang="cs-CZ" sz="1200" kern="1200" baseline="0" dirty="0" smtClean="0">
                <a:solidFill>
                  <a:schemeClr val="tx1"/>
                </a:solidFill>
                <a:effectLst/>
                <a:latin typeface="+mn-lt"/>
                <a:ea typeface="+mn-ea"/>
                <a:cs typeface="+mn-cs"/>
              </a:rPr>
              <a:t> se</a:t>
            </a:r>
            <a:r>
              <a:rPr lang="cs-CZ" sz="1200" kern="1200" dirty="0" smtClean="0">
                <a:solidFill>
                  <a:schemeClr val="tx1"/>
                </a:solidFill>
                <a:effectLst/>
                <a:latin typeface="+mn-lt"/>
                <a:ea typeface="+mn-ea"/>
                <a:cs typeface="+mn-cs"/>
              </a:rPr>
              <a:t> zkrátí doba přenosu informací.</a:t>
            </a:r>
          </a:p>
          <a:p>
            <a:r>
              <a:rPr lang="cs-CZ" sz="1200" kern="1200" dirty="0" smtClean="0">
                <a:solidFill>
                  <a:schemeClr val="tx1"/>
                </a:solidFill>
                <a:effectLst/>
                <a:latin typeface="+mn-lt"/>
                <a:ea typeface="+mn-ea"/>
                <a:cs typeface="+mn-cs"/>
              </a:rPr>
              <a:t>V roce 2016 byl uveden vylepšený model HBM2 a v roce 2018 byl vydán nový standard s názvem HBM2E. </a:t>
            </a: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16</a:t>
            </a:fld>
            <a:endParaRPr lang="cs-CZ"/>
          </a:p>
        </p:txBody>
      </p:sp>
    </p:spTree>
    <p:extLst>
      <p:ext uri="{BB962C8B-B14F-4D97-AF65-F5344CB8AC3E}">
        <p14:creationId xmlns:p14="http://schemas.microsoft.com/office/powerpoint/2010/main" val="15535396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kern="1200" dirty="0" smtClean="0">
                <a:solidFill>
                  <a:schemeClr val="tx1"/>
                </a:solidFill>
                <a:effectLst/>
                <a:latin typeface="+mn-lt"/>
                <a:ea typeface="+mn-ea"/>
                <a:cs typeface="+mn-cs"/>
              </a:rPr>
              <a:t>Počty a druhy výstupních konektorů se můžou lišit výrobcem grafické karty a i rokem vydání. </a:t>
            </a:r>
          </a:p>
          <a:p>
            <a:r>
              <a:rPr lang="cs-CZ" sz="1200" kern="1200" dirty="0" smtClean="0">
                <a:solidFill>
                  <a:schemeClr val="tx1"/>
                </a:solidFill>
                <a:effectLst/>
                <a:latin typeface="+mn-lt"/>
                <a:ea typeface="+mn-ea"/>
                <a:cs typeface="+mn-cs"/>
              </a:rPr>
              <a:t>CVBS (Kompozitní signál)</a:t>
            </a:r>
          </a:p>
          <a:p>
            <a:r>
              <a:rPr lang="cs-CZ" sz="1200" kern="1200" dirty="0" smtClean="0">
                <a:solidFill>
                  <a:schemeClr val="tx1"/>
                </a:solidFill>
                <a:effectLst/>
                <a:latin typeface="+mn-lt"/>
                <a:ea typeface="+mn-ea"/>
                <a:cs typeface="+mn-cs"/>
              </a:rPr>
              <a:t>Analogový signál je při přenosu náchylný na okolní rušení, které hodně ovlivňuje průběh signálu.</a:t>
            </a:r>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18</a:t>
            </a:fld>
            <a:endParaRPr lang="cs-CZ"/>
          </a:p>
        </p:txBody>
      </p:sp>
    </p:spTree>
    <p:extLst>
      <p:ext uri="{BB962C8B-B14F-4D97-AF65-F5344CB8AC3E}">
        <p14:creationId xmlns:p14="http://schemas.microsoft.com/office/powerpoint/2010/main" val="36764745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kern="1200" dirty="0" smtClean="0">
                <a:solidFill>
                  <a:schemeClr val="tx1"/>
                </a:solidFill>
                <a:effectLst/>
                <a:latin typeface="+mn-lt"/>
                <a:ea typeface="+mn-ea"/>
                <a:cs typeface="+mn-cs"/>
              </a:rPr>
              <a:t>Existují různé verze, které se dělí právě podle schopnosti přenášet analogový a digitální signál. </a:t>
            </a:r>
          </a:p>
          <a:p>
            <a:r>
              <a:rPr lang="cs-CZ" sz="1200" kern="1200" dirty="0" smtClean="0">
                <a:solidFill>
                  <a:schemeClr val="tx1"/>
                </a:solidFill>
                <a:effectLst/>
                <a:latin typeface="+mn-lt"/>
                <a:ea typeface="+mn-ea"/>
                <a:cs typeface="+mn-cs"/>
              </a:rPr>
              <a:t>DVI-D Single Link dokáže přenášet digitální obraz s maximálním rozlišením 1920 x 1200 </a:t>
            </a:r>
            <a:r>
              <a:rPr lang="cs-CZ" sz="1200" kern="1200" dirty="0" err="1" smtClean="0">
                <a:solidFill>
                  <a:schemeClr val="tx1"/>
                </a:solidFill>
                <a:effectLst/>
                <a:latin typeface="+mn-lt"/>
                <a:ea typeface="+mn-ea"/>
                <a:cs typeface="+mn-cs"/>
              </a:rPr>
              <a:t>px</a:t>
            </a:r>
            <a:r>
              <a:rPr lang="cs-CZ" sz="1200" kern="1200" dirty="0" smtClean="0">
                <a:solidFill>
                  <a:schemeClr val="tx1"/>
                </a:solidFill>
                <a:effectLst/>
                <a:latin typeface="+mn-lt"/>
                <a:ea typeface="+mn-ea"/>
                <a:cs typeface="+mn-cs"/>
              </a:rPr>
              <a:t>, kdežto DVI-D </a:t>
            </a:r>
            <a:r>
              <a:rPr lang="cs-CZ" sz="1200" kern="1200" dirty="0" err="1" smtClean="0">
                <a:solidFill>
                  <a:schemeClr val="tx1"/>
                </a:solidFill>
                <a:effectLst/>
                <a:latin typeface="+mn-lt"/>
                <a:ea typeface="+mn-ea"/>
                <a:cs typeface="+mn-cs"/>
              </a:rPr>
              <a:t>Dual</a:t>
            </a:r>
            <a:r>
              <a:rPr lang="cs-CZ" sz="1200" kern="1200" dirty="0" smtClean="0">
                <a:solidFill>
                  <a:schemeClr val="tx1"/>
                </a:solidFill>
                <a:effectLst/>
                <a:latin typeface="+mn-lt"/>
                <a:ea typeface="+mn-ea"/>
                <a:cs typeface="+mn-cs"/>
              </a:rPr>
              <a:t> Link dokáže přenášet digitální obraz s rozlišením až 2560 x 1600 </a:t>
            </a:r>
            <a:r>
              <a:rPr lang="cs-CZ" sz="1200" kern="1200" dirty="0" err="1" smtClean="0">
                <a:solidFill>
                  <a:schemeClr val="tx1"/>
                </a:solidFill>
                <a:effectLst/>
                <a:latin typeface="+mn-lt"/>
                <a:ea typeface="+mn-ea"/>
                <a:cs typeface="+mn-cs"/>
              </a:rPr>
              <a:t>px</a:t>
            </a:r>
            <a:r>
              <a:rPr lang="cs-CZ" sz="1200" kern="1200" dirty="0" smtClean="0">
                <a:solidFill>
                  <a:schemeClr val="tx1"/>
                </a:solidFill>
                <a:effectLst/>
                <a:latin typeface="+mn-lt"/>
                <a:ea typeface="+mn-ea"/>
                <a:cs typeface="+mn-cs"/>
              </a:rPr>
              <a:t> při 60 Hz</a:t>
            </a:r>
          </a:p>
          <a:p>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19</a:t>
            </a:fld>
            <a:endParaRPr lang="cs-CZ"/>
          </a:p>
        </p:txBody>
      </p:sp>
    </p:spTree>
    <p:extLst>
      <p:ext uri="{BB962C8B-B14F-4D97-AF65-F5344CB8AC3E}">
        <p14:creationId xmlns:p14="http://schemas.microsoft.com/office/powerpoint/2010/main" val="41580164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kern="1200" dirty="0" smtClean="0">
                <a:solidFill>
                  <a:schemeClr val="tx1"/>
                </a:solidFill>
                <a:effectLst/>
                <a:latin typeface="+mn-lt"/>
                <a:ea typeface="+mn-ea"/>
                <a:cs typeface="+mn-cs"/>
              </a:rPr>
              <a:t>Grafické karty s HDMI začaly postupně vytlačovat DVI i D-Sub. Většina dnešních monitorů a televizorů používá už právě HDMI.</a:t>
            </a:r>
          </a:p>
          <a:p>
            <a:r>
              <a:rPr lang="cs-CZ" sz="1200" kern="1200" dirty="0" smtClean="0">
                <a:solidFill>
                  <a:schemeClr val="tx1"/>
                </a:solidFill>
                <a:effectLst/>
                <a:latin typeface="+mn-lt"/>
                <a:ea typeface="+mn-ea"/>
                <a:cs typeface="+mn-cs"/>
              </a:rPr>
              <a:t>.Stejně jako DVI, existuje v několika provedeních – HDMI Standard, HDMI Mini a HDMI </a:t>
            </a:r>
            <a:r>
              <a:rPr lang="cs-CZ" sz="1200" kern="1200" dirty="0" err="1" smtClean="0">
                <a:solidFill>
                  <a:schemeClr val="tx1"/>
                </a:solidFill>
                <a:effectLst/>
                <a:latin typeface="+mn-lt"/>
                <a:ea typeface="+mn-ea"/>
                <a:cs typeface="+mn-cs"/>
              </a:rPr>
              <a:t>Micro</a:t>
            </a:r>
            <a:r>
              <a:rPr lang="cs-CZ" sz="1200" kern="1200" dirty="0" smtClean="0">
                <a:solidFill>
                  <a:schemeClr val="tx1"/>
                </a:solidFill>
                <a:effectLst/>
                <a:latin typeface="+mn-lt"/>
                <a:ea typeface="+mn-ea"/>
                <a:cs typeface="+mn-cs"/>
              </a:rPr>
              <a:t>. </a:t>
            </a:r>
          </a:p>
          <a:p>
            <a:r>
              <a:rPr lang="cs-CZ" sz="1200" kern="1200" dirty="0" smtClean="0">
                <a:solidFill>
                  <a:schemeClr val="tx1"/>
                </a:solidFill>
                <a:effectLst/>
                <a:latin typeface="+mn-lt"/>
                <a:ea typeface="+mn-ea"/>
                <a:cs typeface="+mn-cs"/>
              </a:rPr>
              <a:t>Jedna z nejvyužívanějších verzí je HDMI 1.4, která podporuje 4K (3840 x 2160 </a:t>
            </a:r>
            <a:r>
              <a:rPr lang="cs-CZ" sz="1200" kern="1200" dirty="0" err="1" smtClean="0">
                <a:solidFill>
                  <a:schemeClr val="tx1"/>
                </a:solidFill>
                <a:effectLst/>
                <a:latin typeface="+mn-lt"/>
                <a:ea typeface="+mn-ea"/>
                <a:cs typeface="+mn-cs"/>
              </a:rPr>
              <a:t>px</a:t>
            </a:r>
            <a:r>
              <a:rPr lang="cs-CZ" sz="1200" kern="1200" dirty="0" smtClean="0">
                <a:solidFill>
                  <a:schemeClr val="tx1"/>
                </a:solidFill>
                <a:effectLst/>
                <a:latin typeface="+mn-lt"/>
                <a:ea typeface="+mn-ea"/>
                <a:cs typeface="+mn-cs"/>
              </a:rPr>
              <a:t>) při frekvenci 30 Hz. Zvládá přenášet internet a podporuje 3D. </a:t>
            </a:r>
          </a:p>
          <a:p>
            <a:r>
              <a:rPr lang="cs-CZ" sz="1200" kern="1200" dirty="0" smtClean="0">
                <a:solidFill>
                  <a:schemeClr val="tx1"/>
                </a:solidFill>
                <a:effectLst/>
                <a:latin typeface="+mn-lt"/>
                <a:ea typeface="+mn-ea"/>
                <a:cs typeface="+mn-cs"/>
              </a:rPr>
              <a:t>HDMI 2.0</a:t>
            </a:r>
            <a:r>
              <a:rPr lang="cs-CZ" sz="1200" kern="1200" baseline="0" dirty="0" smtClean="0">
                <a:solidFill>
                  <a:schemeClr val="tx1"/>
                </a:solidFill>
                <a:effectLst/>
                <a:latin typeface="+mn-lt"/>
                <a:ea typeface="+mn-ea"/>
                <a:cs typeface="+mn-cs"/>
              </a:rPr>
              <a:t> </a:t>
            </a:r>
            <a:r>
              <a:rPr lang="cs-CZ" sz="1200" kern="1200" dirty="0" smtClean="0">
                <a:solidFill>
                  <a:schemeClr val="tx1"/>
                </a:solidFill>
                <a:effectLst/>
                <a:latin typeface="+mn-lt"/>
                <a:ea typeface="+mn-ea"/>
                <a:cs typeface="+mn-cs"/>
              </a:rPr>
              <a:t>využívají převážně 4K televizory a monitory</a:t>
            </a:r>
            <a:r>
              <a:rPr lang="cs-CZ" sz="1200" kern="1200" baseline="0" dirty="0" smtClean="0">
                <a:solidFill>
                  <a:schemeClr val="tx1"/>
                </a:solidFill>
                <a:effectLst/>
                <a:latin typeface="+mn-lt"/>
                <a:ea typeface="+mn-ea"/>
                <a:cs typeface="+mn-cs"/>
              </a:rPr>
              <a:t> – </a:t>
            </a:r>
            <a:r>
              <a:rPr lang="cs-CZ" sz="1200" kern="1200" dirty="0" smtClean="0">
                <a:solidFill>
                  <a:schemeClr val="tx1"/>
                </a:solidFill>
                <a:effectLst/>
                <a:latin typeface="+mn-lt"/>
                <a:ea typeface="+mn-ea"/>
                <a:cs typeface="+mn-cs"/>
              </a:rPr>
              <a:t>podporuje 4K při 60 Hz. </a:t>
            </a:r>
          </a:p>
          <a:p>
            <a:r>
              <a:rPr lang="cs-CZ" sz="1200" kern="1200" dirty="0" smtClean="0">
                <a:solidFill>
                  <a:schemeClr val="tx1"/>
                </a:solidFill>
                <a:effectLst/>
                <a:latin typeface="+mn-lt"/>
                <a:ea typeface="+mn-ea"/>
                <a:cs typeface="+mn-cs"/>
              </a:rPr>
              <a:t>Nejnovější verzí je HDMI 2.1, která podporuje 4K při 120 Hz a maximální možné rozlišení je 10K</a:t>
            </a:r>
          </a:p>
          <a:p>
            <a:endParaRPr lang="cs-CZ" sz="1200" kern="1200" dirty="0" smtClean="0">
              <a:solidFill>
                <a:schemeClr val="tx1"/>
              </a:solidFill>
              <a:effectLst/>
              <a:latin typeface="+mn-lt"/>
              <a:ea typeface="+mn-ea"/>
              <a:cs typeface="+mn-cs"/>
            </a:endParaRPr>
          </a:p>
          <a:p>
            <a:r>
              <a:rPr lang="cs-CZ" sz="1200" kern="1200" dirty="0" smtClean="0">
                <a:solidFill>
                  <a:schemeClr val="tx1"/>
                </a:solidFill>
                <a:effectLst/>
                <a:latin typeface="+mn-lt"/>
                <a:ea typeface="+mn-ea"/>
                <a:cs typeface="+mn-cs"/>
              </a:rPr>
              <a:t>HDCP vyvinula společnost Intel</a:t>
            </a:r>
            <a:r>
              <a:rPr lang="cs-CZ" sz="1200" kern="1200" baseline="0" dirty="0" smtClean="0">
                <a:solidFill>
                  <a:schemeClr val="tx1"/>
                </a:solidFill>
                <a:effectLst/>
                <a:latin typeface="+mn-lt"/>
                <a:ea typeface="+mn-ea"/>
                <a:cs typeface="+mn-cs"/>
              </a:rPr>
              <a:t> –</a:t>
            </a:r>
            <a:r>
              <a:rPr lang="cs-CZ" sz="1200" kern="1200" dirty="0" smtClean="0">
                <a:solidFill>
                  <a:schemeClr val="tx1"/>
                </a:solidFill>
                <a:effectLst/>
                <a:latin typeface="+mn-lt"/>
                <a:ea typeface="+mn-ea"/>
                <a:cs typeface="+mn-cs"/>
              </a:rPr>
              <a:t> pomocí klíče se šifruje digitální signál, který vyžaduje ověření jak z vysílacích, tak přijímacích produktů, pokud ověření selže, tak se signál nepřenese. Tuto ochranu může mít implementovanou i DVI. </a:t>
            </a:r>
          </a:p>
          <a:p>
            <a:endParaRPr lang="cs-CZ" sz="1200" kern="1200" dirty="0" smtClean="0">
              <a:solidFill>
                <a:schemeClr val="tx1"/>
              </a:solidFill>
              <a:effectLst/>
              <a:latin typeface="+mn-lt"/>
              <a:ea typeface="+mn-ea"/>
              <a:cs typeface="+mn-cs"/>
            </a:endParaRPr>
          </a:p>
          <a:p>
            <a:r>
              <a:rPr lang="cs-CZ" sz="1200" kern="1200" dirty="0" err="1" smtClean="0">
                <a:solidFill>
                  <a:schemeClr val="tx1"/>
                </a:solidFill>
                <a:effectLst/>
                <a:latin typeface="+mn-lt"/>
                <a:ea typeface="+mn-ea"/>
                <a:cs typeface="+mn-cs"/>
              </a:rPr>
              <a:t>DisplayPort</a:t>
            </a:r>
            <a:r>
              <a:rPr lang="cs-CZ" sz="1200" kern="1200" dirty="0" smtClean="0">
                <a:solidFill>
                  <a:schemeClr val="tx1"/>
                </a:solidFill>
                <a:effectLst/>
                <a:latin typeface="+mn-lt"/>
                <a:ea typeface="+mn-ea"/>
                <a:cs typeface="+mn-cs"/>
              </a:rPr>
              <a:t> – nejpoužívanější verzí je 1.2, která dokáže pomocí jednoho kabelu propojit více monitorů, díky sériovému zapojení. </a:t>
            </a:r>
          </a:p>
          <a:p>
            <a:r>
              <a:rPr lang="cs-CZ" sz="1200" kern="1200" dirty="0" smtClean="0">
                <a:solidFill>
                  <a:schemeClr val="tx1"/>
                </a:solidFill>
                <a:effectLst/>
                <a:latin typeface="+mn-lt"/>
                <a:ea typeface="+mn-ea"/>
                <a:cs typeface="+mn-cs"/>
              </a:rPr>
              <a:t>Nejnovější verze je 1.3 a momentálně se plánuje další verze 2.0. </a:t>
            </a:r>
          </a:p>
          <a:p>
            <a:r>
              <a:rPr lang="cs-CZ" sz="1200" kern="1200" dirty="0" err="1" smtClean="0">
                <a:solidFill>
                  <a:schemeClr val="tx1"/>
                </a:solidFill>
                <a:effectLst/>
                <a:latin typeface="+mn-lt"/>
                <a:ea typeface="+mn-ea"/>
                <a:cs typeface="+mn-cs"/>
              </a:rPr>
              <a:t>DisplayPort</a:t>
            </a:r>
            <a:r>
              <a:rPr lang="cs-CZ" sz="1200" kern="1200" dirty="0" smtClean="0">
                <a:solidFill>
                  <a:schemeClr val="tx1"/>
                </a:solidFill>
                <a:effectLst/>
                <a:latin typeface="+mn-lt"/>
                <a:ea typeface="+mn-ea"/>
                <a:cs typeface="+mn-cs"/>
              </a:rPr>
              <a:t> není přímým nástupcem </a:t>
            </a:r>
            <a:r>
              <a:rPr lang="cs-CZ" sz="1200" kern="1200" dirty="0" err="1" smtClean="0">
                <a:solidFill>
                  <a:schemeClr val="tx1"/>
                </a:solidFill>
                <a:effectLst/>
                <a:latin typeface="+mn-lt"/>
                <a:ea typeface="+mn-ea"/>
                <a:cs typeface="+mn-cs"/>
              </a:rPr>
              <a:t>DisplayPort</a:t>
            </a:r>
            <a:r>
              <a:rPr lang="cs-CZ" sz="1200" kern="1200" dirty="0" smtClean="0">
                <a:solidFill>
                  <a:schemeClr val="tx1"/>
                </a:solidFill>
                <a:effectLst/>
                <a:latin typeface="+mn-lt"/>
                <a:ea typeface="+mn-ea"/>
                <a:cs typeface="+mn-cs"/>
              </a:rPr>
              <a:t>, jedná se spíše o rozhraní určené pro počítačové displeje a zaměřené více na data, kdežto HDMI je zaměřené na multimédia a nejčastěji se používá u televizorů. </a:t>
            </a: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20</a:t>
            </a:fld>
            <a:endParaRPr lang="cs-CZ"/>
          </a:p>
        </p:txBody>
      </p:sp>
    </p:spTree>
    <p:extLst>
      <p:ext uri="{BB962C8B-B14F-4D97-AF65-F5344CB8AC3E}">
        <p14:creationId xmlns:p14="http://schemas.microsoft.com/office/powerpoint/2010/main" val="41583724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kern="1200" dirty="0" smtClean="0">
                <a:solidFill>
                  <a:schemeClr val="tx1"/>
                </a:solidFill>
                <a:effectLst/>
                <a:latin typeface="+mn-lt"/>
                <a:ea typeface="+mn-ea"/>
                <a:cs typeface="+mn-cs"/>
              </a:rPr>
              <a:t>Grafické karty můžou být buď dedikované, nebo integrované.</a:t>
            </a:r>
          </a:p>
          <a:p>
            <a:r>
              <a:rPr lang="cs-CZ" sz="1200" kern="1200" dirty="0" smtClean="0">
                <a:solidFill>
                  <a:schemeClr val="tx1"/>
                </a:solidFill>
                <a:effectLst/>
                <a:latin typeface="+mn-lt"/>
                <a:ea typeface="+mn-ea"/>
                <a:cs typeface="+mn-cs"/>
              </a:rPr>
              <a:t>Dedikovaná</a:t>
            </a:r>
            <a:r>
              <a:rPr lang="cs-CZ" sz="1200" kern="1200" baseline="0" dirty="0" smtClean="0">
                <a:solidFill>
                  <a:schemeClr val="tx1"/>
                </a:solidFill>
                <a:effectLst/>
                <a:latin typeface="+mn-lt"/>
                <a:ea typeface="+mn-ea"/>
                <a:cs typeface="+mn-cs"/>
              </a:rPr>
              <a:t> – </a:t>
            </a:r>
            <a:r>
              <a:rPr lang="cs-CZ" sz="1200" kern="1200" dirty="0" smtClean="0">
                <a:solidFill>
                  <a:schemeClr val="tx1"/>
                </a:solidFill>
                <a:effectLst/>
                <a:latin typeface="+mn-lt"/>
                <a:ea typeface="+mn-ea"/>
                <a:cs typeface="+mn-cs"/>
              </a:rPr>
              <a:t>může být odstraněna a nahrazena za novější model</a:t>
            </a:r>
            <a:endParaRPr lang="cs-CZ" sz="1200" kern="1200" baseline="0" dirty="0" smtClean="0">
              <a:solidFill>
                <a:schemeClr val="tx1"/>
              </a:solidFill>
              <a:effectLst/>
              <a:latin typeface="+mn-lt"/>
              <a:ea typeface="+mn-ea"/>
              <a:cs typeface="+mn-cs"/>
            </a:endParaRPr>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22</a:t>
            </a:fld>
            <a:endParaRPr lang="cs-CZ"/>
          </a:p>
        </p:txBody>
      </p:sp>
    </p:spTree>
    <p:extLst>
      <p:ext uri="{BB962C8B-B14F-4D97-AF65-F5344CB8AC3E}">
        <p14:creationId xmlns:p14="http://schemas.microsoft.com/office/powerpoint/2010/main" val="26480170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kern="1200" dirty="0" smtClean="0">
                <a:solidFill>
                  <a:schemeClr val="tx1"/>
                </a:solidFill>
                <a:effectLst/>
                <a:latin typeface="+mn-lt"/>
                <a:ea typeface="+mn-ea"/>
                <a:cs typeface="+mn-cs"/>
              </a:rPr>
              <a:t>Integrované grafické karty nejsou samostatná jednotka.</a:t>
            </a:r>
          </a:p>
          <a:p>
            <a:r>
              <a:rPr lang="cs-CZ" sz="1200" kern="1200" dirty="0" smtClean="0">
                <a:solidFill>
                  <a:schemeClr val="tx1"/>
                </a:solidFill>
                <a:effectLst/>
                <a:latin typeface="+mn-lt"/>
                <a:ea typeface="+mn-ea"/>
                <a:cs typeface="+mn-cs"/>
              </a:rPr>
              <a:t>Dříve byly grafické čipy integrované přímo na základní desce, nebo v severním můstku, později však bylo grafické jádro přesunuto přímo do procesoru. </a:t>
            </a:r>
          </a:p>
          <a:p>
            <a:r>
              <a:rPr lang="cs-CZ" sz="1200" kern="1200" dirty="0" smtClean="0">
                <a:solidFill>
                  <a:schemeClr val="tx1"/>
                </a:solidFill>
                <a:effectLst/>
                <a:latin typeface="+mn-lt"/>
                <a:ea typeface="+mn-ea"/>
                <a:cs typeface="+mn-cs"/>
              </a:rPr>
              <a:t>K vyhrazené paměti zpřístupněné pomocí </a:t>
            </a:r>
            <a:r>
              <a:rPr lang="cs-CZ" sz="1200" kern="1200" dirty="0" err="1" smtClean="0">
                <a:solidFill>
                  <a:schemeClr val="tx1"/>
                </a:solidFill>
                <a:effectLst/>
                <a:latin typeface="+mn-lt"/>
                <a:ea typeface="+mn-ea"/>
                <a:cs typeface="+mn-cs"/>
              </a:rPr>
              <a:t>BIOSu</a:t>
            </a:r>
            <a:r>
              <a:rPr lang="cs-CZ" sz="1200" kern="1200" dirty="0" smtClean="0">
                <a:solidFill>
                  <a:schemeClr val="tx1"/>
                </a:solidFill>
                <a:effectLst/>
                <a:latin typeface="+mn-lt"/>
                <a:ea typeface="+mn-ea"/>
                <a:cs typeface="+mn-cs"/>
              </a:rPr>
              <a:t> má přístup pouze grafická karta.</a:t>
            </a:r>
          </a:p>
          <a:p>
            <a:r>
              <a:rPr lang="cs-CZ" sz="1200" kern="1200" dirty="0" smtClean="0">
                <a:solidFill>
                  <a:schemeClr val="tx1"/>
                </a:solidFill>
                <a:effectLst/>
                <a:latin typeface="+mn-lt"/>
                <a:ea typeface="+mn-ea"/>
                <a:cs typeface="+mn-cs"/>
              </a:rPr>
              <a:t>Technologie</a:t>
            </a:r>
            <a:r>
              <a:rPr lang="cs-CZ" sz="1200" kern="1200" baseline="0" dirty="0" smtClean="0">
                <a:solidFill>
                  <a:schemeClr val="tx1"/>
                </a:solidFill>
                <a:effectLst/>
                <a:latin typeface="+mn-lt"/>
                <a:ea typeface="+mn-ea"/>
                <a:cs typeface="+mn-cs"/>
              </a:rPr>
              <a:t> DVMT vyvinula a implementovala společnost Intel – t</a:t>
            </a:r>
            <a:r>
              <a:rPr lang="cs-CZ" sz="1200" kern="1200" dirty="0" smtClean="0">
                <a:solidFill>
                  <a:schemeClr val="tx1"/>
                </a:solidFill>
                <a:effectLst/>
                <a:latin typeface="+mn-lt"/>
                <a:ea typeface="+mn-ea"/>
                <a:cs typeface="+mn-cs"/>
              </a:rPr>
              <a:t>ato technologie si velikost paměti dynamicky alokuje podle potřeby a podle složitosti vykonávaného úkolu, nevzniká tak nevyužitá paměť.</a:t>
            </a: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23</a:t>
            </a:fld>
            <a:endParaRPr lang="cs-CZ"/>
          </a:p>
        </p:txBody>
      </p:sp>
    </p:spTree>
    <p:extLst>
      <p:ext uri="{BB962C8B-B14F-4D97-AF65-F5344CB8AC3E}">
        <p14:creationId xmlns:p14="http://schemas.microsoft.com/office/powerpoint/2010/main" val="1526736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kern="1200" dirty="0" smtClean="0">
                <a:solidFill>
                  <a:schemeClr val="tx1"/>
                </a:solidFill>
                <a:effectLst/>
                <a:latin typeface="+mn-lt"/>
                <a:ea typeface="+mn-ea"/>
                <a:cs typeface="+mn-cs"/>
              </a:rPr>
              <a:t>MDA</a:t>
            </a:r>
            <a:r>
              <a:rPr lang="cs-CZ" sz="1200" kern="1200" baseline="0" dirty="0" smtClean="0">
                <a:solidFill>
                  <a:schemeClr val="tx1"/>
                </a:solidFill>
                <a:effectLst/>
                <a:latin typeface="+mn-lt"/>
                <a:ea typeface="+mn-ea"/>
                <a:cs typeface="+mn-cs"/>
              </a:rPr>
              <a:t> a CGA</a:t>
            </a:r>
            <a:r>
              <a:rPr lang="cs-CZ" sz="1200" kern="1200" dirty="0" smtClean="0">
                <a:solidFill>
                  <a:schemeClr val="tx1"/>
                </a:solidFill>
                <a:effectLst/>
                <a:latin typeface="+mn-lt"/>
                <a:ea typeface="+mn-ea"/>
                <a:cs typeface="+mn-cs"/>
              </a:rPr>
              <a:t> byly postaveny na čipu 6485 od </a:t>
            </a:r>
            <a:r>
              <a:rPr lang="cs-CZ" sz="1200" kern="1200" dirty="0" err="1" smtClean="0">
                <a:solidFill>
                  <a:schemeClr val="tx1"/>
                </a:solidFill>
                <a:effectLst/>
                <a:latin typeface="+mn-lt"/>
                <a:ea typeface="+mn-ea"/>
                <a:cs typeface="+mn-cs"/>
              </a:rPr>
              <a:t>Motoroly</a:t>
            </a:r>
            <a:r>
              <a:rPr lang="cs-CZ" sz="1200" kern="1200" dirty="0" smtClean="0">
                <a:solidFill>
                  <a:schemeClr val="tx1"/>
                </a:solidFill>
                <a:effectLst/>
                <a:latin typeface="+mn-lt"/>
                <a:ea typeface="+mn-ea"/>
                <a:cs typeface="+mn-cs"/>
              </a:rPr>
              <a:t>, který zobrazoval text i grafiku v různých počítačových systémech. </a:t>
            </a:r>
          </a:p>
          <a:p>
            <a:r>
              <a:rPr lang="cs-CZ" sz="1200" kern="1200" dirty="0" smtClean="0">
                <a:solidFill>
                  <a:schemeClr val="tx1"/>
                </a:solidFill>
                <a:effectLst/>
                <a:latin typeface="+mn-lt"/>
                <a:ea typeface="+mn-ea"/>
                <a:cs typeface="+mn-cs"/>
              </a:rPr>
              <a:t>Řízení obrazovek probíhalo za pomoci postupného načítání barev jednotlivých fragmentů pixelů, nebo znaků, které se dále převedly na výslednou grafickou informaci a ta se poslala do výstupu s horizontálními a vertikálními synchronizačními signály. </a:t>
            </a:r>
          </a:p>
          <a:p>
            <a:r>
              <a:rPr lang="cs-CZ" sz="1200" kern="1200" dirty="0" smtClean="0">
                <a:solidFill>
                  <a:schemeClr val="tx1"/>
                </a:solidFill>
                <a:effectLst/>
                <a:latin typeface="+mn-lt"/>
                <a:ea typeface="+mn-ea"/>
                <a:cs typeface="+mn-cs"/>
              </a:rPr>
              <a:t>U textového režimu mohly mít znaky proměnnou výšku a hardwarový kurzor. </a:t>
            </a:r>
          </a:p>
          <a:p>
            <a:r>
              <a:rPr lang="cs-CZ" sz="1200" kern="1200" dirty="0" smtClean="0">
                <a:solidFill>
                  <a:schemeClr val="tx1"/>
                </a:solidFill>
                <a:effectLst/>
                <a:latin typeface="+mn-lt"/>
                <a:ea typeface="+mn-ea"/>
                <a:cs typeface="+mn-cs"/>
              </a:rPr>
              <a:t>Rozlišení a barevná hloubka nebyly omezeny čipem, ale byly dány dalšími obvody, které se k čipu připojovaly</a:t>
            </a:r>
          </a:p>
          <a:p>
            <a:endParaRPr lang="cs-CZ" sz="1200" kern="1200" dirty="0" smtClean="0">
              <a:solidFill>
                <a:schemeClr val="tx1"/>
              </a:solidFill>
              <a:effectLst/>
              <a:latin typeface="+mn-lt"/>
              <a:ea typeface="+mn-ea"/>
              <a:cs typeface="+mn-cs"/>
            </a:endParaRPr>
          </a:p>
          <a:p>
            <a:r>
              <a:rPr lang="cs-CZ" sz="1200" kern="1200" dirty="0" smtClean="0">
                <a:solidFill>
                  <a:schemeClr val="tx1"/>
                </a:solidFill>
                <a:effectLst/>
                <a:latin typeface="+mn-lt"/>
                <a:ea typeface="+mn-ea"/>
                <a:cs typeface="+mn-cs"/>
              </a:rPr>
              <a:t>MDA navíc obsahovala paralelní port pro připojení tiskárny</a:t>
            </a:r>
          </a:p>
          <a:p>
            <a:endParaRPr lang="cs-CZ" sz="1200" kern="1200" dirty="0" smtClean="0">
              <a:solidFill>
                <a:schemeClr val="tx1"/>
              </a:solidFill>
              <a:effectLst/>
              <a:latin typeface="+mn-lt"/>
              <a:ea typeface="+mn-ea"/>
              <a:cs typeface="+mn-cs"/>
            </a:endParaRPr>
          </a:p>
          <a:p>
            <a:r>
              <a:rPr lang="cs-CZ" sz="1200" kern="1200" dirty="0" smtClean="0">
                <a:solidFill>
                  <a:schemeClr val="tx1"/>
                </a:solidFill>
                <a:effectLst/>
                <a:latin typeface="+mn-lt"/>
                <a:ea typeface="+mn-ea"/>
                <a:cs typeface="+mn-cs"/>
              </a:rPr>
              <a:t>CGA měla paralelní port nahrazený konektorem RCA pro připojení televizoru.</a:t>
            </a:r>
          </a:p>
          <a:p>
            <a:endParaRPr lang="cs-CZ" sz="1200" kern="1200" dirty="0" smtClean="0">
              <a:solidFill>
                <a:schemeClr val="tx1"/>
              </a:solidFill>
              <a:effectLst/>
              <a:latin typeface="+mn-lt"/>
              <a:ea typeface="+mn-ea"/>
              <a:cs typeface="+mn-cs"/>
            </a:endParaRPr>
          </a:p>
          <a:p>
            <a:r>
              <a:rPr lang="cs-CZ" sz="1200" kern="1200" dirty="0" smtClean="0">
                <a:solidFill>
                  <a:schemeClr val="tx1"/>
                </a:solidFill>
                <a:effectLst/>
                <a:latin typeface="+mn-lt"/>
                <a:ea typeface="+mn-ea"/>
                <a:cs typeface="+mn-cs"/>
              </a:rPr>
              <a:t>HCG - jedná se o modifikaci MDA a CGA, které byly sloučeny dohromady, proto také tato karta byla plně kompatibilní s IMB PC</a:t>
            </a: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25</a:t>
            </a:fld>
            <a:endParaRPr lang="cs-CZ"/>
          </a:p>
        </p:txBody>
      </p:sp>
    </p:spTree>
    <p:extLst>
      <p:ext uri="{BB962C8B-B14F-4D97-AF65-F5344CB8AC3E}">
        <p14:creationId xmlns:p14="http://schemas.microsoft.com/office/powerpoint/2010/main" val="36823652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kern="1200" dirty="0" smtClean="0">
                <a:solidFill>
                  <a:schemeClr val="tx1"/>
                </a:solidFill>
                <a:effectLst/>
                <a:latin typeface="+mn-lt"/>
                <a:ea typeface="+mn-ea"/>
                <a:cs typeface="+mn-cs"/>
              </a:rPr>
              <a:t>Po vydání karty VGA se společnost IBM neúspěšně pokoušela prorazit s dalšími kartami (např. XGA (</a:t>
            </a:r>
            <a:r>
              <a:rPr lang="cs-CZ" sz="1200" kern="1200" dirty="0" err="1" smtClean="0">
                <a:solidFill>
                  <a:schemeClr val="tx1"/>
                </a:solidFill>
                <a:effectLst/>
                <a:latin typeface="+mn-lt"/>
                <a:ea typeface="+mn-ea"/>
                <a:cs typeface="+mn-cs"/>
              </a:rPr>
              <a:t>Extended</a:t>
            </a: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Graphics</a:t>
            </a: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Array</a:t>
            </a:r>
            <a:r>
              <a:rPr lang="cs-CZ" sz="1200" kern="1200" dirty="0" smtClean="0">
                <a:solidFill>
                  <a:schemeClr val="tx1"/>
                </a:solidFill>
                <a:effectLst/>
                <a:latin typeface="+mn-lt"/>
                <a:ea typeface="+mn-ea"/>
                <a:cs typeface="+mn-cs"/>
              </a:rPr>
              <a:t>))</a:t>
            </a:r>
          </a:p>
          <a:p>
            <a:r>
              <a:rPr lang="cs-CZ" sz="1200" kern="1200" dirty="0" smtClean="0">
                <a:solidFill>
                  <a:schemeClr val="tx1"/>
                </a:solidFill>
                <a:effectLst/>
                <a:latin typeface="+mn-lt"/>
                <a:ea typeface="+mn-ea"/>
                <a:cs typeface="+mn-cs"/>
              </a:rPr>
              <a:t>XGA byla kompatibilní s VGA, nesklidila ale úspěch, jelikož byla pro sběrnici MCA</a:t>
            </a: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26</a:t>
            </a:fld>
            <a:endParaRPr lang="cs-CZ"/>
          </a:p>
        </p:txBody>
      </p:sp>
    </p:spTree>
    <p:extLst>
      <p:ext uri="{BB962C8B-B14F-4D97-AF65-F5344CB8AC3E}">
        <p14:creationId xmlns:p14="http://schemas.microsoft.com/office/powerpoint/2010/main" val="1874437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kern="1200" dirty="0" smtClean="0">
                <a:solidFill>
                  <a:schemeClr val="tx1"/>
                </a:solidFill>
                <a:effectLst/>
                <a:latin typeface="+mn-lt"/>
                <a:ea typeface="+mn-ea"/>
                <a:cs typeface="+mn-cs"/>
              </a:rPr>
              <a:t>Grafická karta je zařízení, které dokáže zobrazit grafický výstup na monitoru. </a:t>
            </a:r>
          </a:p>
          <a:p>
            <a:r>
              <a:rPr lang="cs-CZ" sz="1200" kern="1200" dirty="0" smtClean="0">
                <a:solidFill>
                  <a:schemeClr val="tx1"/>
                </a:solidFill>
                <a:effectLst/>
                <a:latin typeface="+mn-lt"/>
                <a:ea typeface="+mn-ea"/>
                <a:cs typeface="+mn-cs"/>
              </a:rPr>
              <a:t>Skládá se ze </a:t>
            </a:r>
          </a:p>
          <a:p>
            <a:pPr marL="171450" indent="-171450">
              <a:buFontTx/>
              <a:buChar char="-"/>
            </a:pPr>
            <a:r>
              <a:rPr lang="cs-CZ" sz="1200" kern="1200" dirty="0" smtClean="0">
                <a:solidFill>
                  <a:schemeClr val="tx1"/>
                </a:solidFill>
                <a:effectLst/>
                <a:latin typeface="+mn-lt"/>
                <a:ea typeface="+mn-ea"/>
                <a:cs typeface="+mn-cs"/>
              </a:rPr>
              <a:t>systémového rozhraní, </a:t>
            </a:r>
          </a:p>
          <a:p>
            <a:pPr marL="171450" indent="-171450">
              <a:buFontTx/>
              <a:buChar char="-"/>
            </a:pPr>
            <a:r>
              <a:rPr lang="cs-CZ" sz="1200" kern="1200" dirty="0" smtClean="0">
                <a:solidFill>
                  <a:schemeClr val="tx1"/>
                </a:solidFill>
                <a:effectLst/>
                <a:latin typeface="+mn-lt"/>
                <a:ea typeface="+mn-ea"/>
                <a:cs typeface="+mn-cs"/>
              </a:rPr>
              <a:t>grafického procesoru GPU (</a:t>
            </a:r>
            <a:r>
              <a:rPr lang="cs-CZ" sz="1200" kern="1200" dirty="0" err="1" smtClean="0">
                <a:solidFill>
                  <a:schemeClr val="tx1"/>
                </a:solidFill>
                <a:effectLst/>
                <a:latin typeface="+mn-lt"/>
                <a:ea typeface="+mn-ea"/>
                <a:cs typeface="+mn-cs"/>
              </a:rPr>
              <a:t>Graphics</a:t>
            </a: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Processing</a:t>
            </a:r>
            <a:r>
              <a:rPr lang="cs-CZ" sz="1200" kern="1200" dirty="0" smtClean="0">
                <a:solidFill>
                  <a:schemeClr val="tx1"/>
                </a:solidFill>
                <a:effectLst/>
                <a:latin typeface="+mn-lt"/>
                <a:ea typeface="+mn-ea"/>
                <a:cs typeface="+mn-cs"/>
              </a:rPr>
              <a:t> Unit), </a:t>
            </a:r>
          </a:p>
          <a:p>
            <a:pPr marL="171450" indent="-171450">
              <a:buFontTx/>
              <a:buChar char="-"/>
            </a:pPr>
            <a:r>
              <a:rPr lang="cs-CZ" sz="1200" kern="1200" dirty="0" smtClean="0">
                <a:solidFill>
                  <a:schemeClr val="tx1"/>
                </a:solidFill>
                <a:effectLst/>
                <a:latin typeface="+mn-lt"/>
                <a:ea typeface="+mn-ea"/>
                <a:cs typeface="+mn-cs"/>
              </a:rPr>
              <a:t>grafické paměti </a:t>
            </a:r>
          </a:p>
          <a:p>
            <a:pPr marL="171450" indent="-171450">
              <a:buFontTx/>
              <a:buChar char="-"/>
            </a:pPr>
            <a:r>
              <a:rPr lang="cs-CZ" sz="1200" kern="1200" dirty="0" smtClean="0">
                <a:solidFill>
                  <a:schemeClr val="tx1"/>
                </a:solidFill>
                <a:effectLst/>
                <a:latin typeface="+mn-lt"/>
                <a:ea typeface="+mn-ea"/>
                <a:cs typeface="+mn-cs"/>
              </a:rPr>
              <a:t>a výstupního zařízení. </a:t>
            </a:r>
          </a:p>
          <a:p>
            <a:endParaRPr lang="cs-CZ" sz="1200" kern="1200" dirty="0" smtClean="0">
              <a:solidFill>
                <a:schemeClr val="tx1"/>
              </a:solidFill>
              <a:effectLst/>
              <a:latin typeface="+mn-lt"/>
              <a:ea typeface="+mn-ea"/>
              <a:cs typeface="+mn-cs"/>
            </a:endParaRPr>
          </a:p>
          <a:p>
            <a:r>
              <a:rPr lang="cs-CZ" sz="1200" kern="1200" dirty="0" smtClean="0">
                <a:solidFill>
                  <a:schemeClr val="tx1"/>
                </a:solidFill>
                <a:effectLst/>
                <a:latin typeface="+mn-lt"/>
                <a:ea typeface="+mn-ea"/>
                <a:cs typeface="+mn-cs"/>
              </a:rPr>
              <a:t>Data putují přes systémové rozhraní přímo do grafické paměti, kde jsou ukládána. Tato paměť tedy také slouží pro ukládání objektů a textur. Uložená data jdou dále do grafického procesoru, který vypočítá pozice, pohyby a rozhraní objektů 3D scény a vytvoří z nich obraz, ten je předán do </a:t>
            </a:r>
            <a:r>
              <a:rPr lang="cs-CZ" sz="1200" kern="1200" dirty="0" err="1" smtClean="0">
                <a:solidFill>
                  <a:schemeClr val="tx1"/>
                </a:solidFill>
                <a:effectLst/>
                <a:latin typeface="+mn-lt"/>
                <a:ea typeface="+mn-ea"/>
                <a:cs typeface="+mn-cs"/>
              </a:rPr>
              <a:t>framebufferu</a:t>
            </a:r>
            <a:r>
              <a:rPr lang="cs-CZ" sz="1200" kern="1200" dirty="0" smtClean="0">
                <a:solidFill>
                  <a:schemeClr val="tx1"/>
                </a:solidFill>
                <a:effectLst/>
                <a:latin typeface="+mn-lt"/>
                <a:ea typeface="+mn-ea"/>
                <a:cs typeface="+mn-cs"/>
              </a:rPr>
              <a:t>, který ukládá výsledné obrazy a posílá je do RAMDAC převodníku, který převede všechny digitální informace do analogové podoby. V analogové podobě pracují CRT monitory a i některé LCD monitory, u kterých ale musí být analogový signál převeden do digitálního. Tento převodník se stará také o digitální výstupy DVI.</a:t>
            </a: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3</a:t>
            </a:fld>
            <a:endParaRPr lang="cs-CZ"/>
          </a:p>
        </p:txBody>
      </p:sp>
    </p:spTree>
    <p:extLst>
      <p:ext uri="{BB962C8B-B14F-4D97-AF65-F5344CB8AC3E}">
        <p14:creationId xmlns:p14="http://schemas.microsoft.com/office/powerpoint/2010/main" val="33291137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smtClean="0">
                <a:solidFill>
                  <a:schemeClr val="tx1"/>
                </a:solidFill>
                <a:effectLst/>
                <a:latin typeface="+mn-lt"/>
                <a:ea typeface="+mn-ea"/>
                <a:cs typeface="+mn-cs"/>
              </a:rPr>
              <a:t>S příchodem PCI sběrnice začaly vznikat první generace grafických karet, vznikla taky velká konkurence a firmy vyvíjející grafické karty začaly soupeřit o to, která karta se na trhu nejvíc uchytí. </a:t>
            </a:r>
          </a:p>
          <a:p>
            <a:endParaRPr lang="cs-CZ" dirty="0" smtClean="0"/>
          </a:p>
          <a:p>
            <a:r>
              <a:rPr lang="cs-CZ" dirty="0" err="1" smtClean="0"/>
              <a:t>Matrox</a:t>
            </a:r>
            <a:r>
              <a:rPr lang="cs-CZ" dirty="0" smtClean="0"/>
              <a:t> </a:t>
            </a:r>
            <a:r>
              <a:rPr lang="cs-CZ" sz="1200" kern="1200" dirty="0" smtClean="0">
                <a:solidFill>
                  <a:schemeClr val="tx1"/>
                </a:solidFill>
                <a:effectLst/>
                <a:latin typeface="+mn-lt"/>
                <a:ea typeface="+mn-ea"/>
                <a:cs typeface="+mn-cs"/>
              </a:rPr>
              <a:t>uvedla novou řadu karet s názvem Ultima, která byla pro PCI sběrnice a soustředila se na profesionální uživatele. Poté se zaměřila na běžné uživatele</a:t>
            </a:r>
            <a:r>
              <a:rPr lang="cs-CZ" sz="1200" kern="1200" baseline="0" dirty="0" smtClean="0">
                <a:solidFill>
                  <a:schemeClr val="tx1"/>
                </a:solidFill>
                <a:effectLst/>
                <a:latin typeface="+mn-lt"/>
                <a:ea typeface="+mn-ea"/>
                <a:cs typeface="+mn-cs"/>
              </a:rPr>
              <a:t> a uvedla řadu </a:t>
            </a:r>
            <a:r>
              <a:rPr lang="cs-CZ" sz="1200" kern="1200" baseline="0" dirty="0" err="1" smtClean="0">
                <a:solidFill>
                  <a:schemeClr val="tx1"/>
                </a:solidFill>
                <a:effectLst/>
                <a:latin typeface="+mn-lt"/>
                <a:ea typeface="+mn-ea"/>
                <a:cs typeface="+mn-cs"/>
              </a:rPr>
              <a:t>Mystique</a:t>
            </a:r>
            <a:endParaRPr lang="cs-CZ" sz="1200" kern="1200" baseline="0" dirty="0" smtClean="0">
              <a:solidFill>
                <a:schemeClr val="tx1"/>
              </a:solidFill>
              <a:effectLst/>
              <a:latin typeface="+mn-lt"/>
              <a:ea typeface="+mn-ea"/>
              <a:cs typeface="+mn-cs"/>
            </a:endParaRPr>
          </a:p>
          <a:p>
            <a:r>
              <a:rPr lang="cs-CZ" sz="1200" kern="1200" dirty="0" smtClean="0">
                <a:solidFill>
                  <a:schemeClr val="tx1"/>
                </a:solidFill>
                <a:effectLst/>
                <a:latin typeface="+mn-lt"/>
                <a:ea typeface="+mn-ea"/>
                <a:cs typeface="+mn-cs"/>
              </a:rPr>
              <a:t>V roce 2002 vydala společnost kartu s názvem Parhelia, která umožňovala pracovat na třech monitorech. Kvůli špatné optimalizaci se ale příliš neuchytila, a tak se společnost rozhodla stáhnout z trhu. </a:t>
            </a:r>
          </a:p>
          <a:p>
            <a:endParaRPr lang="cs-CZ" sz="1200" kern="1200" dirty="0" smtClean="0">
              <a:solidFill>
                <a:schemeClr val="tx1"/>
              </a:solidFill>
              <a:effectLst/>
              <a:latin typeface="+mn-lt"/>
              <a:ea typeface="+mn-ea"/>
              <a:cs typeface="+mn-cs"/>
            </a:endParaRPr>
          </a:p>
          <a:p>
            <a:r>
              <a:rPr lang="cs-CZ" sz="1200" kern="1200" dirty="0" smtClean="0">
                <a:solidFill>
                  <a:schemeClr val="tx1"/>
                </a:solidFill>
                <a:effectLst/>
                <a:latin typeface="+mn-lt"/>
                <a:ea typeface="+mn-ea"/>
                <a:cs typeface="+mn-cs"/>
              </a:rPr>
              <a:t>3Dfx se proslavila hlavně svou řadou grafických karet Voodoo, které se staly velmi oblíbené a způsobily převrat ve hraní 3D her. </a:t>
            </a:r>
          </a:p>
          <a:p>
            <a:r>
              <a:rPr lang="cs-CZ" sz="1200" kern="1200" dirty="0" smtClean="0">
                <a:solidFill>
                  <a:schemeClr val="tx1"/>
                </a:solidFill>
                <a:effectLst/>
                <a:latin typeface="+mn-lt"/>
                <a:ea typeface="+mn-ea"/>
                <a:cs typeface="+mn-cs"/>
              </a:rPr>
              <a:t>Voodoo 1</a:t>
            </a:r>
            <a:r>
              <a:rPr lang="cs-CZ" sz="1200" kern="1200" baseline="0" dirty="0" smtClean="0">
                <a:solidFill>
                  <a:schemeClr val="tx1"/>
                </a:solidFill>
                <a:effectLst/>
                <a:latin typeface="+mn-lt"/>
                <a:ea typeface="+mn-ea"/>
                <a:cs typeface="+mn-cs"/>
              </a:rPr>
              <a:t> </a:t>
            </a:r>
            <a:r>
              <a:rPr lang="cs-CZ" sz="1200" kern="1200" dirty="0" smtClean="0">
                <a:solidFill>
                  <a:schemeClr val="tx1"/>
                </a:solidFill>
                <a:effectLst/>
                <a:latin typeface="+mn-lt"/>
                <a:ea typeface="+mn-ea"/>
                <a:cs typeface="+mn-cs"/>
              </a:rPr>
              <a:t>byla uvedena v roce 1996, podporovala 3D akceleraci a oproti konkurenci neměla problémy s ovladači a její výkon byl na tu dobu poměrně vysoký.</a:t>
            </a:r>
            <a:r>
              <a:rPr lang="cs-CZ" sz="1200" kern="1200" baseline="0" dirty="0" smtClean="0">
                <a:solidFill>
                  <a:schemeClr val="tx1"/>
                </a:solidFill>
                <a:effectLst/>
                <a:latin typeface="+mn-lt"/>
                <a:ea typeface="+mn-ea"/>
                <a:cs typeface="+mn-cs"/>
              </a:rPr>
              <a:t> </a:t>
            </a:r>
          </a:p>
          <a:p>
            <a:r>
              <a:rPr lang="cs-CZ" sz="1200" kern="1200" baseline="0" dirty="0" smtClean="0">
                <a:solidFill>
                  <a:schemeClr val="tx1"/>
                </a:solidFill>
                <a:effectLst/>
                <a:latin typeface="+mn-lt"/>
                <a:ea typeface="+mn-ea"/>
                <a:cs typeface="+mn-cs"/>
              </a:rPr>
              <a:t>Kvůli absenci 2D jádra </a:t>
            </a:r>
            <a:r>
              <a:rPr lang="cs-CZ" sz="1200" kern="1200" dirty="0" smtClean="0">
                <a:solidFill>
                  <a:schemeClr val="tx1"/>
                </a:solidFill>
                <a:effectLst/>
                <a:latin typeface="+mn-lt"/>
                <a:ea typeface="+mn-ea"/>
                <a:cs typeface="+mn-cs"/>
              </a:rPr>
              <a:t>vyšla nová verze této karty, která se nazývala Voodoo </a:t>
            </a:r>
            <a:r>
              <a:rPr lang="cs-CZ" sz="1200" kern="1200" dirty="0" err="1" smtClean="0">
                <a:solidFill>
                  <a:schemeClr val="tx1"/>
                </a:solidFill>
                <a:effectLst/>
                <a:latin typeface="+mn-lt"/>
                <a:ea typeface="+mn-ea"/>
                <a:cs typeface="+mn-cs"/>
              </a:rPr>
              <a:t>Rush</a:t>
            </a:r>
            <a:r>
              <a:rPr lang="cs-CZ" sz="1200" kern="1200" dirty="0" smtClean="0">
                <a:solidFill>
                  <a:schemeClr val="tx1"/>
                </a:solidFill>
                <a:effectLst/>
                <a:latin typeface="+mn-lt"/>
                <a:ea typeface="+mn-ea"/>
                <a:cs typeface="+mn-cs"/>
              </a:rPr>
              <a:t>,</a:t>
            </a:r>
            <a:r>
              <a:rPr lang="cs-CZ" sz="1200" kern="1200" baseline="0" dirty="0" smtClean="0">
                <a:solidFill>
                  <a:schemeClr val="tx1"/>
                </a:solidFill>
                <a:effectLst/>
                <a:latin typeface="+mn-lt"/>
                <a:ea typeface="+mn-ea"/>
                <a:cs typeface="+mn-cs"/>
              </a:rPr>
              <a:t> ta </a:t>
            </a:r>
            <a:r>
              <a:rPr lang="cs-CZ" sz="1200" kern="1200" dirty="0" smtClean="0">
                <a:solidFill>
                  <a:schemeClr val="tx1"/>
                </a:solidFill>
                <a:effectLst/>
                <a:latin typeface="+mn-lt"/>
                <a:ea typeface="+mn-ea"/>
                <a:cs typeface="+mn-cs"/>
              </a:rPr>
              <a:t>nebyla plně kompatibilní s Voodoo 1 a spousta her na ní nefungovalo.</a:t>
            </a:r>
          </a:p>
          <a:p>
            <a:r>
              <a:rPr lang="cs-CZ" sz="1200" kern="1200" dirty="0" smtClean="0">
                <a:solidFill>
                  <a:schemeClr val="tx1"/>
                </a:solidFill>
                <a:effectLst/>
                <a:latin typeface="+mn-lt"/>
                <a:ea typeface="+mn-ea"/>
                <a:cs typeface="+mn-cs"/>
              </a:rPr>
              <a:t>O dva roky později byla uvedena karta Voodoo 2, která měla navýšený takt a paměť 12 MB. Opět zde chyběl 2D čip, ale i přes to se karta stala velice oblíbenou a překonala dosavadní konkurenci. </a:t>
            </a:r>
          </a:p>
          <a:p>
            <a:endParaRPr lang="cs-CZ" sz="1200" kern="1200" dirty="0" smtClean="0">
              <a:solidFill>
                <a:schemeClr val="tx1"/>
              </a:solidFill>
              <a:effectLst/>
              <a:latin typeface="+mn-lt"/>
              <a:ea typeface="+mn-ea"/>
              <a:cs typeface="+mn-cs"/>
            </a:endParaRPr>
          </a:p>
          <a:p>
            <a:r>
              <a:rPr lang="cs-CZ" sz="1200" kern="1200" dirty="0" smtClean="0">
                <a:solidFill>
                  <a:schemeClr val="tx1"/>
                </a:solidFill>
                <a:effectLst/>
                <a:latin typeface="+mn-lt"/>
                <a:ea typeface="+mn-ea"/>
                <a:cs typeface="+mn-cs"/>
              </a:rPr>
              <a:t>3Dfx nakonec musela díky lepší konkurenci svou firmu i se všemi technologiemi dát do konkurzu, kde ji odkoupila společnost NVIDIA.</a:t>
            </a:r>
          </a:p>
          <a:p>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27</a:t>
            </a:fld>
            <a:endParaRPr lang="cs-CZ"/>
          </a:p>
        </p:txBody>
      </p:sp>
    </p:spTree>
    <p:extLst>
      <p:ext uri="{BB962C8B-B14F-4D97-AF65-F5344CB8AC3E}">
        <p14:creationId xmlns:p14="http://schemas.microsoft.com/office/powerpoint/2010/main" val="10454430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kern="1200" dirty="0" smtClean="0">
                <a:solidFill>
                  <a:schemeClr val="tx1"/>
                </a:solidFill>
                <a:effectLst/>
                <a:latin typeface="+mn-lt"/>
                <a:ea typeface="+mn-ea"/>
                <a:cs typeface="+mn-cs"/>
              </a:rPr>
              <a:t>Po vydání ne příliš úspěšné řady </a:t>
            </a:r>
            <a:r>
              <a:rPr lang="cs-CZ" sz="1200" kern="1200" dirty="0" err="1" smtClean="0">
                <a:solidFill>
                  <a:schemeClr val="tx1"/>
                </a:solidFill>
                <a:effectLst/>
                <a:latin typeface="+mn-lt"/>
                <a:ea typeface="+mn-ea"/>
                <a:cs typeface="+mn-cs"/>
              </a:rPr>
              <a:t>Rage</a:t>
            </a: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Fury</a:t>
            </a:r>
            <a:r>
              <a:rPr lang="cs-CZ" sz="1200" kern="1200" dirty="0" smtClean="0">
                <a:solidFill>
                  <a:schemeClr val="tx1"/>
                </a:solidFill>
                <a:effectLst/>
                <a:latin typeface="+mn-lt"/>
                <a:ea typeface="+mn-ea"/>
                <a:cs typeface="+mn-cs"/>
              </a:rPr>
              <a:t> MAXX, která měla problémy s nově vydanými Windows 2000, se společnost ATI rozhodla pro úplně novou řadu s názvem </a:t>
            </a:r>
            <a:r>
              <a:rPr lang="cs-CZ" sz="1200" kern="1200" dirty="0" err="1" smtClean="0">
                <a:solidFill>
                  <a:schemeClr val="tx1"/>
                </a:solidFill>
                <a:effectLst/>
                <a:latin typeface="+mn-lt"/>
                <a:ea typeface="+mn-ea"/>
                <a:cs typeface="+mn-cs"/>
              </a:rPr>
              <a:t>Radeon</a:t>
            </a:r>
            <a:r>
              <a:rPr lang="cs-CZ" sz="1200" kern="1200" dirty="0" smtClean="0">
                <a:solidFill>
                  <a:schemeClr val="tx1"/>
                </a:solidFill>
                <a:effectLst/>
                <a:latin typeface="+mn-lt"/>
                <a:ea typeface="+mn-ea"/>
                <a:cs typeface="+mn-cs"/>
              </a:rPr>
              <a:t> VE/7000.</a:t>
            </a:r>
          </a:p>
          <a:p>
            <a:r>
              <a:rPr lang="cs-CZ" sz="1200" kern="1200" dirty="0" smtClean="0">
                <a:solidFill>
                  <a:schemeClr val="tx1"/>
                </a:solidFill>
                <a:effectLst/>
                <a:latin typeface="+mn-lt"/>
                <a:ea typeface="+mn-ea"/>
                <a:cs typeface="+mn-cs"/>
              </a:rPr>
              <a:t>Po vydání </a:t>
            </a:r>
            <a:r>
              <a:rPr lang="cs-CZ" sz="1200" kern="1200" dirty="0" err="1" smtClean="0">
                <a:solidFill>
                  <a:schemeClr val="tx1"/>
                </a:solidFill>
                <a:effectLst/>
                <a:latin typeface="+mn-lt"/>
                <a:ea typeface="+mn-ea"/>
                <a:cs typeface="+mn-cs"/>
              </a:rPr>
              <a:t>Radeon</a:t>
            </a:r>
            <a:r>
              <a:rPr lang="cs-CZ" sz="1200" kern="1200" dirty="0" smtClean="0">
                <a:solidFill>
                  <a:schemeClr val="tx1"/>
                </a:solidFill>
                <a:effectLst/>
                <a:latin typeface="+mn-lt"/>
                <a:ea typeface="+mn-ea"/>
                <a:cs typeface="+mn-cs"/>
              </a:rPr>
              <a:t> 9500</a:t>
            </a:r>
            <a:r>
              <a:rPr lang="cs-CZ" sz="1200" kern="1200" baseline="0" dirty="0" smtClean="0">
                <a:solidFill>
                  <a:schemeClr val="tx1"/>
                </a:solidFill>
                <a:effectLst/>
                <a:latin typeface="+mn-lt"/>
                <a:ea typeface="+mn-ea"/>
                <a:cs typeface="+mn-cs"/>
              </a:rPr>
              <a:t> a </a:t>
            </a:r>
            <a:r>
              <a:rPr lang="cs-CZ" sz="1200" kern="1200" baseline="0" dirty="0" err="1" smtClean="0">
                <a:solidFill>
                  <a:schemeClr val="tx1"/>
                </a:solidFill>
                <a:effectLst/>
                <a:latin typeface="+mn-lt"/>
                <a:ea typeface="+mn-ea"/>
                <a:cs typeface="+mn-cs"/>
              </a:rPr>
              <a:t>Radeon</a:t>
            </a:r>
            <a:r>
              <a:rPr lang="cs-CZ" sz="1200" kern="1200" baseline="0" dirty="0" smtClean="0">
                <a:solidFill>
                  <a:schemeClr val="tx1"/>
                </a:solidFill>
                <a:effectLst/>
                <a:latin typeface="+mn-lt"/>
                <a:ea typeface="+mn-ea"/>
                <a:cs typeface="+mn-cs"/>
              </a:rPr>
              <a:t> 9700</a:t>
            </a:r>
            <a:r>
              <a:rPr lang="cs-CZ" sz="1200" kern="1200" dirty="0" smtClean="0">
                <a:solidFill>
                  <a:schemeClr val="tx1"/>
                </a:solidFill>
                <a:effectLst/>
                <a:latin typeface="+mn-lt"/>
                <a:ea typeface="+mn-ea"/>
                <a:cs typeface="+mn-cs"/>
              </a:rPr>
              <a:t> se ATI stala jediným velkým konkurentem společnosti NVIDIA. </a:t>
            </a:r>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29</a:t>
            </a:fld>
            <a:endParaRPr lang="cs-CZ"/>
          </a:p>
        </p:txBody>
      </p:sp>
    </p:spTree>
    <p:extLst>
      <p:ext uri="{BB962C8B-B14F-4D97-AF65-F5344CB8AC3E}">
        <p14:creationId xmlns:p14="http://schemas.microsoft.com/office/powerpoint/2010/main" val="10506502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kern="1200" dirty="0" smtClean="0">
                <a:solidFill>
                  <a:schemeClr val="tx1"/>
                </a:solidFill>
                <a:effectLst/>
                <a:latin typeface="+mn-lt"/>
                <a:ea typeface="+mn-ea"/>
                <a:cs typeface="+mn-cs"/>
              </a:rPr>
              <a:t>V roce 2016 byla ještě vydána nová karta NVIDIA TITAN X, která obsahovala nový čip GP102 s 3584 CUDA jádry. </a:t>
            </a:r>
          </a:p>
          <a:p>
            <a:r>
              <a:rPr lang="cs-CZ" sz="1200" kern="1200" dirty="0" smtClean="0">
                <a:solidFill>
                  <a:schemeClr val="tx1"/>
                </a:solidFill>
                <a:effectLst/>
                <a:latin typeface="+mn-lt"/>
                <a:ea typeface="+mn-ea"/>
                <a:cs typeface="+mn-cs"/>
              </a:rPr>
              <a:t>O dva roky později vyšla </a:t>
            </a:r>
            <a:r>
              <a:rPr lang="cs-CZ" sz="1200" kern="1200" dirty="0" err="1" smtClean="0">
                <a:solidFill>
                  <a:schemeClr val="tx1"/>
                </a:solidFill>
                <a:effectLst/>
                <a:latin typeface="+mn-lt"/>
                <a:ea typeface="+mn-ea"/>
                <a:cs typeface="+mn-cs"/>
              </a:rPr>
              <a:t>GeForce</a:t>
            </a:r>
            <a:r>
              <a:rPr lang="cs-CZ" sz="1200" kern="1200" dirty="0" smtClean="0">
                <a:solidFill>
                  <a:schemeClr val="tx1"/>
                </a:solidFill>
                <a:effectLst/>
                <a:latin typeface="+mn-lt"/>
                <a:ea typeface="+mn-ea"/>
                <a:cs typeface="+mn-cs"/>
              </a:rPr>
              <a:t> GX 1080 Ti, která měla stejný počet CUDA jader jako TITAN X, k tomu ale byly vyšší takty jádra a paměti a tím pádem i o hodně vyšší výkon. </a:t>
            </a:r>
          </a:p>
          <a:p>
            <a:endParaRPr lang="cs-CZ" dirty="0" smtClean="0"/>
          </a:p>
          <a:p>
            <a:r>
              <a:rPr lang="cs-CZ" sz="1200" kern="1200" dirty="0" smtClean="0">
                <a:solidFill>
                  <a:schemeClr val="tx1"/>
                </a:solidFill>
                <a:effectLst/>
                <a:latin typeface="+mn-lt"/>
                <a:ea typeface="+mn-ea"/>
                <a:cs typeface="+mn-cs"/>
              </a:rPr>
              <a:t>S příchodem další generace se změnilo označení GTX na RTX, díky nové technologii </a:t>
            </a:r>
            <a:r>
              <a:rPr lang="cs-CZ" sz="1200" kern="1200" dirty="0" err="1" smtClean="0">
                <a:solidFill>
                  <a:schemeClr val="tx1"/>
                </a:solidFill>
                <a:effectLst/>
                <a:latin typeface="+mn-lt"/>
                <a:ea typeface="+mn-ea"/>
                <a:cs typeface="+mn-cs"/>
              </a:rPr>
              <a:t>ray</a:t>
            </a: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tracingu</a:t>
            </a:r>
            <a:r>
              <a:rPr lang="cs-CZ" sz="1200" kern="1200" dirty="0" smtClean="0">
                <a:solidFill>
                  <a:schemeClr val="tx1"/>
                </a:solidFill>
                <a:effectLst/>
                <a:latin typeface="+mn-lt"/>
                <a:ea typeface="+mn-ea"/>
                <a:cs typeface="+mn-cs"/>
              </a:rPr>
              <a:t> v reálném čase na jádrech RT a anti-</a:t>
            </a:r>
            <a:r>
              <a:rPr lang="cs-CZ" sz="1200" kern="1200" dirty="0" err="1" smtClean="0">
                <a:solidFill>
                  <a:schemeClr val="tx1"/>
                </a:solidFill>
                <a:effectLst/>
                <a:latin typeface="+mn-lt"/>
                <a:ea typeface="+mn-ea"/>
                <a:cs typeface="+mn-cs"/>
              </a:rPr>
              <a:t>aliasingu</a:t>
            </a:r>
            <a:r>
              <a:rPr lang="cs-CZ" sz="1200" kern="1200" dirty="0" smtClean="0">
                <a:solidFill>
                  <a:schemeClr val="tx1"/>
                </a:solidFill>
                <a:effectLst/>
                <a:latin typeface="+mn-lt"/>
                <a:ea typeface="+mn-ea"/>
                <a:cs typeface="+mn-cs"/>
              </a:rPr>
              <a:t> na jádrech Tensor. </a:t>
            </a:r>
          </a:p>
          <a:p>
            <a:r>
              <a:rPr lang="cs-CZ" sz="1200" kern="1200" dirty="0" smtClean="0">
                <a:solidFill>
                  <a:schemeClr val="tx1"/>
                </a:solidFill>
                <a:effectLst/>
                <a:latin typeface="+mn-lt"/>
                <a:ea typeface="+mn-ea"/>
                <a:cs typeface="+mn-cs"/>
              </a:rPr>
              <a:t>První byly představeny karty </a:t>
            </a:r>
            <a:r>
              <a:rPr lang="cs-CZ" sz="1200" kern="1200" dirty="0" err="1" smtClean="0">
                <a:solidFill>
                  <a:schemeClr val="tx1"/>
                </a:solidFill>
                <a:effectLst/>
                <a:latin typeface="+mn-lt"/>
                <a:ea typeface="+mn-ea"/>
                <a:cs typeface="+mn-cs"/>
              </a:rPr>
              <a:t>GeForce</a:t>
            </a:r>
            <a:r>
              <a:rPr lang="cs-CZ" sz="1200" kern="1200" dirty="0" smtClean="0">
                <a:solidFill>
                  <a:schemeClr val="tx1"/>
                </a:solidFill>
                <a:effectLst/>
                <a:latin typeface="+mn-lt"/>
                <a:ea typeface="+mn-ea"/>
                <a:cs typeface="+mn-cs"/>
              </a:rPr>
              <a:t> RTX 2070, RTX 2080 a RTX 2080 Ti. Později byla dodána RTX 2060.</a:t>
            </a:r>
          </a:p>
          <a:p>
            <a:r>
              <a:rPr lang="cs-CZ" sz="1200" kern="1200" dirty="0" smtClean="0">
                <a:solidFill>
                  <a:schemeClr val="tx1"/>
                </a:solidFill>
                <a:effectLst/>
                <a:latin typeface="+mn-lt"/>
                <a:ea typeface="+mn-ea"/>
                <a:cs typeface="+mn-cs"/>
              </a:rPr>
              <a:t>Dále NVIDIA představila řadu </a:t>
            </a:r>
            <a:r>
              <a:rPr lang="cs-CZ" sz="1200" kern="1200" dirty="0" err="1" smtClean="0">
                <a:solidFill>
                  <a:schemeClr val="tx1"/>
                </a:solidFill>
                <a:effectLst/>
                <a:latin typeface="+mn-lt"/>
                <a:ea typeface="+mn-ea"/>
                <a:cs typeface="+mn-cs"/>
              </a:rPr>
              <a:t>GeForce</a:t>
            </a:r>
            <a:r>
              <a:rPr lang="cs-CZ" sz="1200" kern="1200" dirty="0" smtClean="0">
                <a:solidFill>
                  <a:schemeClr val="tx1"/>
                </a:solidFill>
                <a:effectLst/>
                <a:latin typeface="+mn-lt"/>
                <a:ea typeface="+mn-ea"/>
                <a:cs typeface="+mn-cs"/>
              </a:rPr>
              <a:t> 2000 Super, kde karta z vyšší třídy </a:t>
            </a:r>
            <a:r>
              <a:rPr lang="cs-CZ" sz="1200" kern="1200" dirty="0" err="1" smtClean="0">
                <a:solidFill>
                  <a:schemeClr val="tx1"/>
                </a:solidFill>
                <a:effectLst/>
                <a:latin typeface="+mn-lt"/>
                <a:ea typeface="+mn-ea"/>
                <a:cs typeface="+mn-cs"/>
              </a:rPr>
              <a:t>GeForce</a:t>
            </a:r>
            <a:r>
              <a:rPr lang="cs-CZ" sz="1200" kern="1200" dirty="0" smtClean="0">
                <a:solidFill>
                  <a:schemeClr val="tx1"/>
                </a:solidFill>
                <a:effectLst/>
                <a:latin typeface="+mn-lt"/>
                <a:ea typeface="+mn-ea"/>
                <a:cs typeface="+mn-cs"/>
              </a:rPr>
              <a:t> 2080 Super nabízí 8 GB paměti a čip má 3072 CUDA jader. </a:t>
            </a: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31</a:t>
            </a:fld>
            <a:endParaRPr lang="cs-CZ"/>
          </a:p>
        </p:txBody>
      </p:sp>
    </p:spTree>
    <p:extLst>
      <p:ext uri="{BB962C8B-B14F-4D97-AF65-F5344CB8AC3E}">
        <p14:creationId xmlns:p14="http://schemas.microsoft.com/office/powerpoint/2010/main" val="40171335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kern="1200" dirty="0" smtClean="0">
                <a:solidFill>
                  <a:schemeClr val="tx1"/>
                </a:solidFill>
                <a:effectLst/>
                <a:latin typeface="+mn-lt"/>
                <a:ea typeface="+mn-ea"/>
                <a:cs typeface="+mn-cs"/>
              </a:rPr>
              <a:t>Řada</a:t>
            </a:r>
            <a:r>
              <a:rPr lang="cs-CZ" sz="1200" kern="1200" baseline="0" dirty="0" smtClean="0">
                <a:solidFill>
                  <a:schemeClr val="tx1"/>
                </a:solidFill>
                <a:effectLst/>
                <a:latin typeface="+mn-lt"/>
                <a:ea typeface="+mn-ea"/>
                <a:cs typeface="+mn-cs"/>
              </a:rPr>
              <a:t> </a:t>
            </a:r>
            <a:r>
              <a:rPr lang="cs-CZ" sz="1200" kern="1200" dirty="0" smtClean="0">
                <a:solidFill>
                  <a:schemeClr val="tx1"/>
                </a:solidFill>
                <a:effectLst/>
                <a:latin typeface="+mn-lt"/>
                <a:ea typeface="+mn-ea"/>
                <a:cs typeface="+mn-cs"/>
              </a:rPr>
              <a:t>RX 500 byla mírně vylepšená, ale nijak zásadní změn nepřinesla. Změna nastala až při vydání </a:t>
            </a:r>
            <a:r>
              <a:rPr lang="cs-CZ" sz="1200" kern="1200" dirty="0" err="1" smtClean="0">
                <a:solidFill>
                  <a:schemeClr val="tx1"/>
                </a:solidFill>
                <a:effectLst/>
                <a:latin typeface="+mn-lt"/>
                <a:ea typeface="+mn-ea"/>
                <a:cs typeface="+mn-cs"/>
              </a:rPr>
              <a:t>Radeon</a:t>
            </a:r>
            <a:r>
              <a:rPr lang="cs-CZ" sz="1200" kern="1200" dirty="0" smtClean="0">
                <a:solidFill>
                  <a:schemeClr val="tx1"/>
                </a:solidFill>
                <a:effectLst/>
                <a:latin typeface="+mn-lt"/>
                <a:ea typeface="+mn-ea"/>
                <a:cs typeface="+mn-cs"/>
              </a:rPr>
              <a:t> RX 590</a:t>
            </a: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32</a:t>
            </a:fld>
            <a:endParaRPr lang="cs-CZ"/>
          </a:p>
        </p:txBody>
      </p:sp>
    </p:spTree>
    <p:extLst>
      <p:ext uri="{BB962C8B-B14F-4D97-AF65-F5344CB8AC3E}">
        <p14:creationId xmlns:p14="http://schemas.microsoft.com/office/powerpoint/2010/main" val="17123172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smtClean="0"/>
              <a:t>Intel se proslavila svými integrovanými kartami, i</a:t>
            </a:r>
            <a:r>
              <a:rPr lang="cs-CZ" baseline="0" dirty="0" smtClean="0"/>
              <a:t> když má i dedikované. </a:t>
            </a:r>
          </a:p>
          <a:p>
            <a:endParaRPr lang="cs-CZ" baseline="0" dirty="0" smtClean="0"/>
          </a:p>
          <a:p>
            <a:r>
              <a:rPr lang="cs-CZ" sz="1200" kern="1200" dirty="0" err="1" smtClean="0">
                <a:solidFill>
                  <a:schemeClr val="tx1"/>
                </a:solidFill>
                <a:effectLst/>
                <a:latin typeface="+mn-lt"/>
                <a:ea typeface="+mn-ea"/>
                <a:cs typeface="+mn-cs"/>
              </a:rPr>
              <a:t>eDRAM</a:t>
            </a: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embedded</a:t>
            </a:r>
            <a:r>
              <a:rPr lang="cs-CZ" sz="1200" kern="1200" dirty="0" smtClean="0">
                <a:solidFill>
                  <a:schemeClr val="tx1"/>
                </a:solidFill>
                <a:effectLst/>
                <a:latin typeface="+mn-lt"/>
                <a:ea typeface="+mn-ea"/>
                <a:cs typeface="+mn-cs"/>
              </a:rPr>
              <a:t> DRAM)</a:t>
            </a:r>
            <a:r>
              <a:rPr lang="cs-CZ" sz="1200" kern="1200" baseline="0" dirty="0" smtClean="0">
                <a:solidFill>
                  <a:schemeClr val="tx1"/>
                </a:solidFill>
                <a:effectLst/>
                <a:latin typeface="+mn-lt"/>
                <a:ea typeface="+mn-ea"/>
                <a:cs typeface="+mn-cs"/>
              </a:rPr>
              <a:t> </a:t>
            </a:r>
            <a:r>
              <a:rPr lang="cs-CZ" sz="1200" kern="1200" dirty="0" smtClean="0">
                <a:solidFill>
                  <a:schemeClr val="tx1"/>
                </a:solidFill>
                <a:effectLst/>
                <a:latin typeface="+mn-lt"/>
                <a:ea typeface="+mn-ea"/>
                <a:cs typeface="+mn-cs"/>
              </a:rPr>
              <a:t>je dynamická paměť, která umožňuje rychlejší přenos dat.</a:t>
            </a:r>
          </a:p>
          <a:p>
            <a:endParaRPr lang="cs-CZ" sz="1200" kern="1200" dirty="0" smtClean="0">
              <a:solidFill>
                <a:schemeClr val="tx1"/>
              </a:solidFill>
              <a:effectLst/>
              <a:latin typeface="+mn-lt"/>
              <a:ea typeface="+mn-ea"/>
              <a:cs typeface="+mn-cs"/>
            </a:endParaRPr>
          </a:p>
          <a:p>
            <a:r>
              <a:rPr lang="cs-CZ" sz="1200" kern="1200" dirty="0" smtClean="0">
                <a:solidFill>
                  <a:schemeClr val="tx1"/>
                </a:solidFill>
                <a:effectLst/>
                <a:latin typeface="+mn-lt"/>
                <a:ea typeface="+mn-ea"/>
                <a:cs typeface="+mn-cs"/>
              </a:rPr>
              <a:t>V roce 2017 uvedla společnost Intel na trh grafické čipy HD </a:t>
            </a:r>
            <a:r>
              <a:rPr lang="cs-CZ" sz="1200" kern="1200" dirty="0" err="1" smtClean="0">
                <a:solidFill>
                  <a:schemeClr val="tx1"/>
                </a:solidFill>
                <a:effectLst/>
                <a:latin typeface="+mn-lt"/>
                <a:ea typeface="+mn-ea"/>
                <a:cs typeface="+mn-cs"/>
              </a:rPr>
              <a:t>Graphics</a:t>
            </a:r>
            <a:r>
              <a:rPr lang="cs-CZ" sz="1200" kern="1200" dirty="0" smtClean="0">
                <a:solidFill>
                  <a:schemeClr val="tx1"/>
                </a:solidFill>
                <a:effectLst/>
                <a:latin typeface="+mn-lt"/>
                <a:ea typeface="+mn-ea"/>
                <a:cs typeface="+mn-cs"/>
              </a:rPr>
              <a:t> 630 a v roce 2018 UHD </a:t>
            </a:r>
            <a:r>
              <a:rPr lang="cs-CZ" sz="1200" kern="1200" dirty="0" err="1" smtClean="0">
                <a:solidFill>
                  <a:schemeClr val="tx1"/>
                </a:solidFill>
                <a:effectLst/>
                <a:latin typeface="+mn-lt"/>
                <a:ea typeface="+mn-ea"/>
                <a:cs typeface="+mn-cs"/>
              </a:rPr>
              <a:t>Graphics</a:t>
            </a:r>
            <a:r>
              <a:rPr lang="cs-CZ" sz="1200" kern="1200" dirty="0" smtClean="0">
                <a:solidFill>
                  <a:schemeClr val="tx1"/>
                </a:solidFill>
                <a:effectLst/>
                <a:latin typeface="+mn-lt"/>
                <a:ea typeface="+mn-ea"/>
                <a:cs typeface="+mn-cs"/>
              </a:rPr>
              <a:t> 630, oba s 64 GB maximální dostupné paměti.</a:t>
            </a: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33</a:t>
            </a:fld>
            <a:endParaRPr lang="cs-CZ"/>
          </a:p>
        </p:txBody>
      </p:sp>
    </p:spTree>
    <p:extLst>
      <p:ext uri="{BB962C8B-B14F-4D97-AF65-F5344CB8AC3E}">
        <p14:creationId xmlns:p14="http://schemas.microsoft.com/office/powerpoint/2010/main" val="26931641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smtClean="0">
                <a:solidFill>
                  <a:schemeClr val="tx1"/>
                </a:solidFill>
                <a:effectLst/>
                <a:latin typeface="+mn-lt"/>
                <a:ea typeface="+mn-ea"/>
                <a:cs typeface="+mn-cs"/>
              </a:rPr>
              <a:t>Od vydání prvních grafických karet, přes první generace až po ty nejnovější, byly implementovány nejrůznější technologie, které zvyšovaly kvalitu, výkon, paměť a mnohé další vlastnosti grafických karet. </a:t>
            </a:r>
          </a:p>
          <a:p>
            <a:endParaRPr lang="cs-CZ" dirty="0" smtClean="0"/>
          </a:p>
          <a:p>
            <a:r>
              <a:rPr lang="cs-CZ" sz="1200" kern="1200" dirty="0" err="1" smtClean="0">
                <a:solidFill>
                  <a:schemeClr val="tx1"/>
                </a:solidFill>
                <a:effectLst/>
                <a:latin typeface="+mn-lt"/>
                <a:ea typeface="+mn-ea"/>
                <a:cs typeface="+mn-cs"/>
              </a:rPr>
              <a:t>OpenGL</a:t>
            </a:r>
            <a:r>
              <a:rPr lang="cs-CZ" sz="1200" kern="1200" dirty="0" smtClean="0">
                <a:solidFill>
                  <a:schemeClr val="tx1"/>
                </a:solidFill>
                <a:effectLst/>
                <a:latin typeface="+mn-lt"/>
                <a:ea typeface="+mn-ea"/>
                <a:cs typeface="+mn-cs"/>
              </a:rPr>
              <a:t> je multiplatformní rozhraní pro vývoj přenosných a interaktivních 2D a 3D grafických aplikací, které bylo zavedeno v roce 1992. Jedná se o jedno s nejrozšířenějších rozhraní v tomto odvětví.</a:t>
            </a:r>
          </a:p>
          <a:p>
            <a:endParaRPr lang="cs-CZ" sz="1200" kern="1200" dirty="0" smtClean="0">
              <a:solidFill>
                <a:schemeClr val="tx1"/>
              </a:solidFill>
              <a:effectLst/>
              <a:latin typeface="+mn-lt"/>
              <a:ea typeface="+mn-ea"/>
              <a:cs typeface="+mn-cs"/>
            </a:endParaRPr>
          </a:p>
          <a:p>
            <a:r>
              <a:rPr lang="cs-CZ" sz="1200" kern="1200" dirty="0" smtClean="0">
                <a:solidFill>
                  <a:schemeClr val="tx1"/>
                </a:solidFill>
                <a:effectLst/>
                <a:latin typeface="+mn-lt"/>
                <a:ea typeface="+mn-ea"/>
                <a:cs typeface="+mn-cs"/>
              </a:rPr>
              <a:t>DirectX je rozhraní vyvíjeno společností Microsoft pro operační systémy Microsoft Windows. Slouží tedy ke zpracování úkonů pro vykreslování 2D a 3D grafiky, vykreslování videa, přehrávání zvuku a je součástí různých verzí programů, ovladačů a her. </a:t>
            </a:r>
          </a:p>
          <a:p>
            <a:r>
              <a:rPr lang="cs-CZ" sz="1200" kern="1200" dirty="0" smtClean="0">
                <a:solidFill>
                  <a:schemeClr val="tx1"/>
                </a:solidFill>
                <a:effectLst/>
                <a:latin typeface="+mn-lt"/>
                <a:ea typeface="+mn-ea"/>
                <a:cs typeface="+mn-cs"/>
              </a:rPr>
              <a:t>Původní verze systému Windows neobsahovaly DirectX a bylo nutné jej instalovat samostatně, nynější verze už DirectX obsahují a při vydání novější verze rozhraní je dokáží aktualizovat. </a:t>
            </a:r>
          </a:p>
          <a:p>
            <a:endParaRPr lang="cs-CZ" sz="1200" kern="1200" dirty="0" smtClean="0">
              <a:solidFill>
                <a:schemeClr val="tx1"/>
              </a:solidFill>
              <a:effectLst/>
              <a:latin typeface="+mn-lt"/>
              <a:ea typeface="+mn-ea"/>
              <a:cs typeface="+mn-cs"/>
            </a:endParaRPr>
          </a:p>
          <a:p>
            <a:r>
              <a:rPr lang="cs-CZ" sz="1200" kern="1200" dirty="0" err="1" smtClean="0">
                <a:solidFill>
                  <a:schemeClr val="tx1"/>
                </a:solidFill>
                <a:effectLst/>
                <a:latin typeface="+mn-lt"/>
                <a:ea typeface="+mn-ea"/>
                <a:cs typeface="+mn-cs"/>
              </a:rPr>
              <a:t>Vulkan</a:t>
            </a:r>
            <a:r>
              <a:rPr lang="cs-CZ" sz="1200" kern="1200" dirty="0" smtClean="0">
                <a:solidFill>
                  <a:schemeClr val="tx1"/>
                </a:solidFill>
                <a:effectLst/>
                <a:latin typeface="+mn-lt"/>
                <a:ea typeface="+mn-ea"/>
                <a:cs typeface="+mn-cs"/>
              </a:rPr>
              <a:t> je multiplatformní grafické a výpočetní API vyvíjené společností </a:t>
            </a:r>
            <a:r>
              <a:rPr lang="cs-CZ" sz="1200" kern="1200" dirty="0" err="1" smtClean="0">
                <a:solidFill>
                  <a:schemeClr val="tx1"/>
                </a:solidFill>
                <a:effectLst/>
                <a:latin typeface="+mn-lt"/>
                <a:ea typeface="+mn-ea"/>
                <a:cs typeface="+mn-cs"/>
              </a:rPr>
              <a:t>Khronos</a:t>
            </a:r>
            <a:r>
              <a:rPr lang="cs-CZ" sz="1200" kern="1200" dirty="0" smtClean="0">
                <a:solidFill>
                  <a:schemeClr val="tx1"/>
                </a:solidFill>
                <a:effectLst/>
                <a:latin typeface="+mn-lt"/>
                <a:ea typeface="+mn-ea"/>
                <a:cs typeface="+mn-cs"/>
              </a:rPr>
              <a:t>, které je v současné době využíváno v počítačích, konzolích i na mobilních platformách. Jedná se o novější rozhraní, které má být údajně nástupcem </a:t>
            </a:r>
            <a:r>
              <a:rPr lang="cs-CZ" sz="1200" kern="1200" dirty="0" err="1" smtClean="0">
                <a:solidFill>
                  <a:schemeClr val="tx1"/>
                </a:solidFill>
                <a:effectLst/>
                <a:latin typeface="+mn-lt"/>
                <a:ea typeface="+mn-ea"/>
                <a:cs typeface="+mn-cs"/>
              </a:rPr>
              <a:t>OpenGL</a:t>
            </a:r>
            <a:r>
              <a:rPr lang="cs-CZ" sz="1200" kern="1200" dirty="0" smtClean="0">
                <a:solidFill>
                  <a:schemeClr val="tx1"/>
                </a:solidFill>
                <a:effectLst/>
                <a:latin typeface="+mn-lt"/>
                <a:ea typeface="+mn-ea"/>
                <a:cs typeface="+mn-cs"/>
              </a:rPr>
              <a:t>. Bylo představeno v roce 2015 a nejnovější verze </a:t>
            </a:r>
            <a:r>
              <a:rPr lang="cs-CZ" sz="1200" kern="1200" dirty="0" err="1" smtClean="0">
                <a:solidFill>
                  <a:schemeClr val="tx1"/>
                </a:solidFill>
                <a:effectLst/>
                <a:latin typeface="+mn-lt"/>
                <a:ea typeface="+mn-ea"/>
                <a:cs typeface="+mn-cs"/>
              </a:rPr>
              <a:t>Vulkan</a:t>
            </a:r>
            <a:r>
              <a:rPr lang="cs-CZ" sz="1200" kern="1200" dirty="0" smtClean="0">
                <a:solidFill>
                  <a:schemeClr val="tx1"/>
                </a:solidFill>
                <a:effectLst/>
                <a:latin typeface="+mn-lt"/>
                <a:ea typeface="+mn-ea"/>
                <a:cs typeface="+mn-cs"/>
              </a:rPr>
              <a:t> 1.2 byla spuštěna 15. ledna 2020. </a:t>
            </a:r>
          </a:p>
          <a:p>
            <a:endParaRPr lang="cs-CZ" sz="1200" kern="1200" dirty="0" smtClean="0">
              <a:solidFill>
                <a:schemeClr val="tx1"/>
              </a:solidFill>
              <a:effectLst/>
              <a:latin typeface="+mn-lt"/>
              <a:ea typeface="+mn-ea"/>
              <a:cs typeface="+mn-cs"/>
            </a:endParaRPr>
          </a:p>
          <a:p>
            <a:r>
              <a:rPr lang="cs-CZ" sz="1200" kern="1200" dirty="0" smtClean="0">
                <a:solidFill>
                  <a:schemeClr val="tx1"/>
                </a:solidFill>
                <a:effectLst/>
                <a:latin typeface="+mn-lt"/>
                <a:ea typeface="+mn-ea"/>
                <a:cs typeface="+mn-cs"/>
              </a:rPr>
              <a:t>SLI zajišťuje přenos dat z karet přes tzv. most, který propojuje všechny karty mezi sebou. Tyto karty poté pracují na principu „master-</a:t>
            </a:r>
            <a:r>
              <a:rPr lang="cs-CZ" sz="1200" kern="1200" dirty="0" err="1" smtClean="0">
                <a:solidFill>
                  <a:schemeClr val="tx1"/>
                </a:solidFill>
                <a:effectLst/>
                <a:latin typeface="+mn-lt"/>
                <a:ea typeface="+mn-ea"/>
                <a:cs typeface="+mn-cs"/>
              </a:rPr>
              <a:t>slave</a:t>
            </a:r>
            <a:r>
              <a:rPr lang="cs-CZ" sz="1200" kern="1200" dirty="0" smtClean="0">
                <a:solidFill>
                  <a:schemeClr val="tx1"/>
                </a:solidFill>
                <a:effectLst/>
                <a:latin typeface="+mn-lt"/>
                <a:ea typeface="+mn-ea"/>
                <a:cs typeface="+mn-cs"/>
              </a:rPr>
              <a:t>“, kde jsou karty stejně zatížené a data z každé zvlášť jsou odeslány do hlavní karty (master), která je posílá dál. Pro to, aby se dalo více karet připojit, je potřeba aby karty měly stejný grafický čip a stejnou velikost paměti</a:t>
            </a:r>
            <a:r>
              <a:rPr lang="cs-CZ" sz="1200" kern="1200" baseline="0" dirty="0" smtClean="0">
                <a:solidFill>
                  <a:schemeClr val="tx1"/>
                </a:solidFill>
                <a:effectLst/>
                <a:latin typeface="+mn-lt"/>
                <a:ea typeface="+mn-ea"/>
                <a:cs typeface="+mn-cs"/>
              </a:rPr>
              <a:t> – </a:t>
            </a:r>
            <a:r>
              <a:rPr lang="cs-CZ" sz="1200" kern="1200" dirty="0" smtClean="0">
                <a:solidFill>
                  <a:schemeClr val="tx1"/>
                </a:solidFill>
                <a:effectLst/>
                <a:latin typeface="+mn-lt"/>
                <a:ea typeface="+mn-ea"/>
                <a:cs typeface="+mn-cs"/>
              </a:rPr>
              <a:t>musí být kompatibilní s rozhraním SLI a samostatná základní deska pak musí obsahovat dostatečný počet </a:t>
            </a:r>
            <a:r>
              <a:rPr lang="cs-CZ" sz="1200" kern="1200" dirty="0" err="1" smtClean="0">
                <a:solidFill>
                  <a:schemeClr val="tx1"/>
                </a:solidFill>
                <a:effectLst/>
                <a:latin typeface="+mn-lt"/>
                <a:ea typeface="+mn-ea"/>
                <a:cs typeface="+mn-cs"/>
              </a:rPr>
              <a:t>PCIe</a:t>
            </a:r>
            <a:r>
              <a:rPr lang="cs-CZ" sz="1200" kern="1200" dirty="0" smtClean="0">
                <a:solidFill>
                  <a:schemeClr val="tx1"/>
                </a:solidFill>
                <a:effectLst/>
                <a:latin typeface="+mn-lt"/>
                <a:ea typeface="+mn-ea"/>
                <a:cs typeface="+mn-cs"/>
              </a:rPr>
              <a:t> slotů. </a:t>
            </a:r>
          </a:p>
          <a:p>
            <a:endParaRPr lang="cs-CZ" sz="1200" kern="1200" dirty="0" smtClean="0">
              <a:solidFill>
                <a:schemeClr val="tx1"/>
              </a:solidFill>
              <a:effectLst/>
              <a:latin typeface="+mn-lt"/>
              <a:ea typeface="+mn-ea"/>
              <a:cs typeface="+mn-cs"/>
            </a:endParaRPr>
          </a:p>
          <a:p>
            <a:r>
              <a:rPr lang="cs-CZ" sz="1200" kern="1200" dirty="0" err="1" smtClean="0">
                <a:solidFill>
                  <a:schemeClr val="tx1"/>
                </a:solidFill>
                <a:effectLst/>
                <a:latin typeface="+mn-lt"/>
                <a:ea typeface="+mn-ea"/>
                <a:cs typeface="+mn-cs"/>
              </a:rPr>
              <a:t>CrossFireX</a:t>
            </a:r>
            <a:r>
              <a:rPr lang="cs-CZ" sz="1200" kern="1200" dirty="0" smtClean="0">
                <a:solidFill>
                  <a:schemeClr val="tx1"/>
                </a:solidFill>
                <a:effectLst/>
                <a:latin typeface="+mn-lt"/>
                <a:ea typeface="+mn-ea"/>
                <a:cs typeface="+mn-cs"/>
              </a:rPr>
              <a:t> nevyžaduje karty se stejným grafickým procesorem a nepoužívá ani most</a:t>
            </a:r>
            <a:r>
              <a:rPr lang="cs-CZ" sz="1200" kern="1200" baseline="0" dirty="0" smtClean="0">
                <a:solidFill>
                  <a:schemeClr val="tx1"/>
                </a:solidFill>
                <a:effectLst/>
                <a:latin typeface="+mn-lt"/>
                <a:ea typeface="+mn-ea"/>
                <a:cs typeface="+mn-cs"/>
              </a:rPr>
              <a:t> – k</a:t>
            </a:r>
            <a:r>
              <a:rPr lang="cs-CZ" sz="1200" kern="1200" dirty="0" smtClean="0">
                <a:solidFill>
                  <a:schemeClr val="tx1"/>
                </a:solidFill>
                <a:effectLst/>
                <a:latin typeface="+mn-lt"/>
                <a:ea typeface="+mn-ea"/>
                <a:cs typeface="+mn-cs"/>
              </a:rPr>
              <a:t>arty jsou mezi sebou propojeny pomocí speciálního kabelu</a:t>
            </a: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35</a:t>
            </a:fld>
            <a:endParaRPr lang="cs-CZ"/>
          </a:p>
        </p:txBody>
      </p:sp>
    </p:spTree>
    <p:extLst>
      <p:ext uri="{BB962C8B-B14F-4D97-AF65-F5344CB8AC3E}">
        <p14:creationId xmlns:p14="http://schemas.microsoft.com/office/powerpoint/2010/main" val="38563097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kern="1200" dirty="0" smtClean="0">
                <a:solidFill>
                  <a:schemeClr val="tx1"/>
                </a:solidFill>
                <a:effectLst/>
                <a:latin typeface="+mn-lt"/>
                <a:ea typeface="+mn-ea"/>
                <a:cs typeface="+mn-cs"/>
              </a:rPr>
              <a:t>Architektura grafických karet se skládá ze dvou hlavních komponentů</a:t>
            </a:r>
          </a:p>
          <a:p>
            <a:pPr marL="0" indent="0">
              <a:buFontTx/>
              <a:buNone/>
            </a:pPr>
            <a:r>
              <a:rPr lang="cs-CZ" sz="1200" kern="1200" dirty="0" smtClean="0">
                <a:solidFill>
                  <a:schemeClr val="tx1"/>
                </a:solidFill>
                <a:effectLst/>
                <a:latin typeface="+mn-lt"/>
                <a:ea typeface="+mn-ea"/>
                <a:cs typeface="+mn-cs"/>
              </a:rPr>
              <a:t>- Globální paměti</a:t>
            </a:r>
          </a:p>
          <a:p>
            <a:pPr marL="0" indent="0">
              <a:buFontTx/>
              <a:buNone/>
            </a:pP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Streaming</a:t>
            </a:r>
            <a:r>
              <a:rPr lang="cs-CZ" sz="1200" kern="1200" dirty="0" smtClean="0">
                <a:solidFill>
                  <a:schemeClr val="tx1"/>
                </a:solidFill>
                <a:effectLst/>
                <a:latin typeface="+mn-lt"/>
                <a:ea typeface="+mn-ea"/>
                <a:cs typeface="+mn-cs"/>
              </a:rPr>
              <a:t> Multiprocesorů (SM)</a:t>
            </a:r>
          </a:p>
          <a:p>
            <a:pPr marL="0" indent="0">
              <a:buFontTx/>
              <a:buNone/>
            </a:pPr>
            <a:r>
              <a:rPr lang="cs-CZ" sz="1200" kern="1200" dirty="0" smtClean="0">
                <a:solidFill>
                  <a:schemeClr val="tx1"/>
                </a:solidFill>
                <a:effectLst/>
                <a:latin typeface="+mn-lt"/>
                <a:ea typeface="+mn-ea"/>
                <a:cs typeface="+mn-cs"/>
              </a:rPr>
              <a:t>Globální paměť je podobná paměti RAM z počítače. Je přístupná jak CPU, tak GPU. </a:t>
            </a:r>
            <a:r>
              <a:rPr lang="cs-CZ" sz="1200" kern="1200" dirty="0" err="1" smtClean="0">
                <a:solidFill>
                  <a:schemeClr val="tx1"/>
                </a:solidFill>
                <a:effectLst/>
                <a:latin typeface="+mn-lt"/>
                <a:ea typeface="+mn-ea"/>
                <a:cs typeface="+mn-cs"/>
              </a:rPr>
              <a:t>Streaming</a:t>
            </a:r>
            <a:r>
              <a:rPr lang="cs-CZ" sz="1200" kern="1200" dirty="0" smtClean="0">
                <a:solidFill>
                  <a:schemeClr val="tx1"/>
                </a:solidFill>
                <a:effectLst/>
                <a:latin typeface="+mn-lt"/>
                <a:ea typeface="+mn-ea"/>
                <a:cs typeface="+mn-cs"/>
              </a:rPr>
              <a:t> Multiprocesory se starají o výpočty a každý z nich má své vlastní kontrolní jednotky, registry, </a:t>
            </a:r>
            <a:r>
              <a:rPr lang="cs-CZ" sz="1200" kern="1200" dirty="0" err="1" smtClean="0">
                <a:solidFill>
                  <a:schemeClr val="tx1"/>
                </a:solidFill>
                <a:effectLst/>
                <a:latin typeface="+mn-lt"/>
                <a:ea typeface="+mn-ea"/>
                <a:cs typeface="+mn-cs"/>
              </a:rPr>
              <a:t>pipelines</a:t>
            </a:r>
            <a:r>
              <a:rPr lang="cs-CZ" sz="1200" kern="1200" dirty="0" smtClean="0">
                <a:solidFill>
                  <a:schemeClr val="tx1"/>
                </a:solidFill>
                <a:effectLst/>
                <a:latin typeface="+mn-lt"/>
                <a:ea typeface="+mn-ea"/>
                <a:cs typeface="+mn-cs"/>
              </a:rPr>
              <a:t> a </a:t>
            </a:r>
            <a:r>
              <a:rPr lang="cs-CZ" sz="1200" kern="1200" dirty="0" err="1" smtClean="0">
                <a:solidFill>
                  <a:schemeClr val="tx1"/>
                </a:solidFill>
                <a:effectLst/>
                <a:latin typeface="+mn-lt"/>
                <a:ea typeface="+mn-ea"/>
                <a:cs typeface="+mn-cs"/>
              </a:rPr>
              <a:t>cache</a:t>
            </a:r>
            <a:r>
              <a:rPr lang="cs-CZ" sz="1200" kern="1200" dirty="0" smtClean="0">
                <a:solidFill>
                  <a:schemeClr val="tx1"/>
                </a:solidFill>
                <a:effectLst/>
                <a:latin typeface="+mn-lt"/>
                <a:ea typeface="+mn-ea"/>
                <a:cs typeface="+mn-cs"/>
              </a:rPr>
              <a:t>.</a:t>
            </a:r>
          </a:p>
          <a:p>
            <a:pPr marL="171450" indent="-171450">
              <a:buFontTx/>
              <a:buChar char="-"/>
            </a:pPr>
            <a:r>
              <a:rPr lang="cs-CZ" sz="1200" kern="1200" dirty="0" smtClean="0">
                <a:solidFill>
                  <a:schemeClr val="tx1"/>
                </a:solidFill>
                <a:effectLst/>
                <a:latin typeface="+mn-lt"/>
                <a:ea typeface="+mn-ea"/>
                <a:cs typeface="+mn-cs"/>
              </a:rPr>
              <a:t>SM tvoří pak mnoho CUDA jader nebo </a:t>
            </a:r>
            <a:r>
              <a:rPr lang="cs-CZ" sz="1200" kern="1200" dirty="0" err="1" smtClean="0">
                <a:solidFill>
                  <a:schemeClr val="tx1"/>
                </a:solidFill>
                <a:effectLst/>
                <a:latin typeface="+mn-lt"/>
                <a:ea typeface="+mn-ea"/>
                <a:cs typeface="+mn-cs"/>
              </a:rPr>
              <a:t>Streaming</a:t>
            </a:r>
            <a:r>
              <a:rPr lang="cs-CZ" sz="1200" kern="1200" dirty="0" smtClean="0">
                <a:solidFill>
                  <a:schemeClr val="tx1"/>
                </a:solidFill>
                <a:effectLst/>
                <a:latin typeface="+mn-lt"/>
                <a:ea typeface="+mn-ea"/>
                <a:cs typeface="+mn-cs"/>
              </a:rPr>
              <a:t> Procesorů (SP) - počet těchto jader pak záleží na modelu grafické karty,</a:t>
            </a:r>
            <a:r>
              <a:rPr lang="cs-CZ" sz="1200" kern="1200" baseline="0" dirty="0" smtClean="0">
                <a:solidFill>
                  <a:schemeClr val="tx1"/>
                </a:solidFill>
                <a:effectLst/>
                <a:latin typeface="+mn-lt"/>
                <a:ea typeface="+mn-ea"/>
                <a:cs typeface="+mn-cs"/>
              </a:rPr>
              <a:t> SM </a:t>
            </a:r>
            <a:r>
              <a:rPr lang="cs-CZ" sz="1200" kern="1200" dirty="0" smtClean="0">
                <a:solidFill>
                  <a:schemeClr val="tx1"/>
                </a:solidFill>
                <a:effectLst/>
                <a:latin typeface="+mn-lt"/>
                <a:ea typeface="+mn-ea"/>
                <a:cs typeface="+mn-cs"/>
              </a:rPr>
              <a:t>obsahují SFU jednotky (</a:t>
            </a:r>
            <a:r>
              <a:rPr lang="cs-CZ" sz="1200" kern="1200" dirty="0" err="1" smtClean="0">
                <a:solidFill>
                  <a:schemeClr val="tx1"/>
                </a:solidFill>
                <a:effectLst/>
                <a:latin typeface="+mn-lt"/>
                <a:ea typeface="+mn-ea"/>
                <a:cs typeface="+mn-cs"/>
              </a:rPr>
              <a:t>Special</a:t>
            </a: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Function</a:t>
            </a:r>
            <a:r>
              <a:rPr lang="cs-CZ" sz="1200" kern="1200" dirty="0" smtClean="0">
                <a:solidFill>
                  <a:schemeClr val="tx1"/>
                </a:solidFill>
                <a:effectLst/>
                <a:latin typeface="+mn-lt"/>
                <a:ea typeface="+mn-ea"/>
                <a:cs typeface="+mn-cs"/>
              </a:rPr>
              <a:t> Unit), které se starají o speciální výpočty, jako jsou „cos, sin, </a:t>
            </a:r>
            <a:r>
              <a:rPr lang="cs-CZ" sz="1200" kern="1200" dirty="0" err="1" smtClean="0">
                <a:solidFill>
                  <a:schemeClr val="tx1"/>
                </a:solidFill>
                <a:effectLst/>
                <a:latin typeface="+mn-lt"/>
                <a:ea typeface="+mn-ea"/>
                <a:cs typeface="+mn-cs"/>
              </a:rPr>
              <a:t>tan</a:t>
            </a:r>
            <a:r>
              <a:rPr lang="cs-CZ" sz="1200" kern="1200" dirty="0" smtClean="0">
                <a:solidFill>
                  <a:schemeClr val="tx1"/>
                </a:solidFill>
                <a:effectLst/>
                <a:latin typeface="+mn-lt"/>
                <a:ea typeface="+mn-ea"/>
                <a:cs typeface="+mn-cs"/>
              </a:rPr>
              <a:t>“ a další.</a:t>
            </a:r>
          </a:p>
          <a:p>
            <a:pPr marL="171450" indent="-171450">
              <a:buFontTx/>
              <a:buChar char="-"/>
            </a:pPr>
            <a:r>
              <a:rPr lang="cs-CZ" sz="1200" kern="1200" dirty="0" smtClean="0">
                <a:solidFill>
                  <a:schemeClr val="tx1"/>
                </a:solidFill>
                <a:effectLst/>
                <a:latin typeface="+mn-lt"/>
                <a:ea typeface="+mn-ea"/>
                <a:cs typeface="+mn-cs"/>
              </a:rPr>
              <a:t>Paměťový systém SM se skládá z L1 </a:t>
            </a:r>
            <a:r>
              <a:rPr lang="cs-CZ" sz="1200" kern="1200" dirty="0" err="1" smtClean="0">
                <a:solidFill>
                  <a:schemeClr val="tx1"/>
                </a:solidFill>
                <a:effectLst/>
                <a:latin typeface="+mn-lt"/>
                <a:ea typeface="+mn-ea"/>
                <a:cs typeface="+mn-cs"/>
              </a:rPr>
              <a:t>Cache</a:t>
            </a:r>
            <a:r>
              <a:rPr lang="cs-CZ" sz="1200" kern="1200" dirty="0" smtClean="0">
                <a:solidFill>
                  <a:schemeClr val="tx1"/>
                </a:solidFill>
                <a:effectLst/>
                <a:latin typeface="+mn-lt"/>
                <a:ea typeface="+mn-ea"/>
                <a:cs typeface="+mn-cs"/>
              </a:rPr>
              <a:t> nebo sdílené paměti</a:t>
            </a:r>
          </a:p>
          <a:p>
            <a:pPr marL="171450" indent="-171450">
              <a:buFontTx/>
              <a:buChar char="-"/>
            </a:pPr>
            <a:r>
              <a:rPr lang="cs-CZ" sz="1200" kern="1200" dirty="0" smtClean="0">
                <a:solidFill>
                  <a:schemeClr val="tx1"/>
                </a:solidFill>
                <a:effectLst/>
                <a:latin typeface="+mn-lt"/>
                <a:ea typeface="+mn-ea"/>
                <a:cs typeface="+mn-cs"/>
              </a:rPr>
              <a:t>Paměťový systém GPU využívá L2 </a:t>
            </a:r>
            <a:r>
              <a:rPr lang="cs-CZ" sz="1200" kern="1200" dirty="0" err="1" smtClean="0">
                <a:solidFill>
                  <a:schemeClr val="tx1"/>
                </a:solidFill>
                <a:effectLst/>
                <a:latin typeface="+mn-lt"/>
                <a:ea typeface="+mn-ea"/>
                <a:cs typeface="+mn-cs"/>
              </a:rPr>
              <a:t>Cache</a:t>
            </a:r>
            <a:r>
              <a:rPr lang="cs-CZ" sz="1200" kern="1200" dirty="0" smtClean="0">
                <a:solidFill>
                  <a:schemeClr val="tx1"/>
                </a:solidFill>
                <a:effectLst/>
                <a:latin typeface="+mn-lt"/>
                <a:ea typeface="+mn-ea"/>
                <a:cs typeface="+mn-cs"/>
              </a:rPr>
              <a:t>,</a:t>
            </a:r>
            <a:r>
              <a:rPr lang="cs-CZ" sz="1200" kern="1200" baseline="0" dirty="0" smtClean="0">
                <a:solidFill>
                  <a:schemeClr val="tx1"/>
                </a:solidFill>
                <a:effectLst/>
                <a:latin typeface="+mn-lt"/>
                <a:ea typeface="+mn-ea"/>
                <a:cs typeface="+mn-cs"/>
              </a:rPr>
              <a:t> která sdílí data skrze všechny jádra GPU</a:t>
            </a:r>
            <a:endParaRPr lang="cs-CZ" sz="1200" kern="1200" dirty="0" smtClean="0">
              <a:solidFill>
                <a:schemeClr val="tx1"/>
              </a:solidFill>
              <a:effectLst/>
              <a:latin typeface="+mn-lt"/>
              <a:ea typeface="+mn-ea"/>
              <a:cs typeface="+mn-cs"/>
            </a:endParaRPr>
          </a:p>
          <a:p>
            <a:pPr marL="171450" indent="-171450">
              <a:buFontTx/>
              <a:buChar char="-"/>
            </a:pPr>
            <a:endParaRPr lang="cs-CZ" sz="1200" kern="1200" dirty="0" smtClean="0">
              <a:solidFill>
                <a:schemeClr val="tx1"/>
              </a:solidFill>
              <a:effectLst/>
              <a:latin typeface="+mn-lt"/>
              <a:ea typeface="+mn-ea"/>
              <a:cs typeface="+mn-cs"/>
            </a:endParaRPr>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38</a:t>
            </a:fld>
            <a:endParaRPr lang="cs-CZ"/>
          </a:p>
        </p:txBody>
      </p:sp>
    </p:spTree>
    <p:extLst>
      <p:ext uri="{BB962C8B-B14F-4D97-AF65-F5344CB8AC3E}">
        <p14:creationId xmlns:p14="http://schemas.microsoft.com/office/powerpoint/2010/main" val="35811339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smtClean="0"/>
              <a:t>Na obrázku je GPU</a:t>
            </a:r>
            <a:r>
              <a:rPr lang="cs-CZ" baseline="0" dirty="0" smtClean="0"/>
              <a:t> </a:t>
            </a:r>
            <a:r>
              <a:rPr lang="cs-CZ" baseline="0" dirty="0" err="1" smtClean="0"/>
              <a:t>GeForce</a:t>
            </a:r>
            <a:r>
              <a:rPr lang="cs-CZ" baseline="0" dirty="0" smtClean="0"/>
              <a:t> 8800.</a:t>
            </a:r>
          </a:p>
          <a:p>
            <a:pPr marL="171450" indent="-171450">
              <a:buFontTx/>
              <a:buChar char="-"/>
            </a:pPr>
            <a:r>
              <a:rPr lang="cs-CZ" sz="1200" kern="1200" dirty="0" smtClean="0">
                <a:solidFill>
                  <a:schemeClr val="tx1"/>
                </a:solidFill>
                <a:effectLst/>
                <a:latin typeface="+mn-lt"/>
                <a:ea typeface="+mn-ea"/>
                <a:cs typeface="+mn-cs"/>
              </a:rPr>
              <a:t>Architektura Tesla je založená na </a:t>
            </a:r>
            <a:r>
              <a:rPr lang="cs-CZ" sz="1200" kern="1200" dirty="0" err="1" smtClean="0">
                <a:solidFill>
                  <a:schemeClr val="tx1"/>
                </a:solidFill>
                <a:effectLst/>
                <a:latin typeface="+mn-lt"/>
                <a:ea typeface="+mn-ea"/>
                <a:cs typeface="+mn-cs"/>
              </a:rPr>
              <a:t>Streaming</a:t>
            </a: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Processor</a:t>
            </a: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Array</a:t>
            </a:r>
            <a:r>
              <a:rPr lang="cs-CZ" sz="1200" kern="1200" dirty="0" smtClean="0">
                <a:solidFill>
                  <a:schemeClr val="tx1"/>
                </a:solidFill>
                <a:effectLst/>
                <a:latin typeface="+mn-lt"/>
                <a:ea typeface="+mn-ea"/>
                <a:cs typeface="+mn-cs"/>
              </a:rPr>
              <a:t> (SPA) </a:t>
            </a:r>
          </a:p>
          <a:p>
            <a:pPr marL="171450" indent="-171450">
              <a:buFontTx/>
              <a:buChar char="-"/>
            </a:pPr>
            <a:r>
              <a:rPr lang="cs-CZ" sz="1200" kern="1200" dirty="0" smtClean="0">
                <a:solidFill>
                  <a:schemeClr val="tx1"/>
                </a:solidFill>
                <a:effectLst/>
                <a:latin typeface="+mn-lt"/>
                <a:ea typeface="+mn-ea"/>
                <a:cs typeface="+mn-cs"/>
              </a:rPr>
              <a:t>Obsahuje 112 jader </a:t>
            </a:r>
            <a:r>
              <a:rPr lang="cs-CZ" sz="1200" kern="1200" dirty="0" err="1" smtClean="0">
                <a:solidFill>
                  <a:schemeClr val="tx1"/>
                </a:solidFill>
                <a:effectLst/>
                <a:latin typeface="+mn-lt"/>
                <a:ea typeface="+mn-ea"/>
                <a:cs typeface="+mn-cs"/>
              </a:rPr>
              <a:t>Streaming</a:t>
            </a:r>
            <a:r>
              <a:rPr lang="cs-CZ" sz="1200" kern="1200" dirty="0" smtClean="0">
                <a:solidFill>
                  <a:schemeClr val="tx1"/>
                </a:solidFill>
                <a:effectLst/>
                <a:latin typeface="+mn-lt"/>
                <a:ea typeface="+mn-ea"/>
                <a:cs typeface="+mn-cs"/>
              </a:rPr>
              <a:t> Procesorů (SP) </a:t>
            </a:r>
          </a:p>
          <a:p>
            <a:pPr marL="171450" indent="-171450">
              <a:buFontTx/>
              <a:buChar char="-"/>
            </a:pPr>
            <a:r>
              <a:rPr lang="cs-CZ" sz="1200" kern="1200" dirty="0" smtClean="0">
                <a:solidFill>
                  <a:schemeClr val="tx1"/>
                </a:solidFill>
                <a:effectLst/>
                <a:latin typeface="+mn-lt"/>
                <a:ea typeface="+mn-ea"/>
                <a:cs typeface="+mn-cs"/>
              </a:rPr>
              <a:t>Organizovaných jako 14 </a:t>
            </a:r>
            <a:r>
              <a:rPr lang="cs-CZ" sz="1200" kern="1200" dirty="0" err="1" smtClean="0">
                <a:solidFill>
                  <a:schemeClr val="tx1"/>
                </a:solidFill>
                <a:effectLst/>
                <a:latin typeface="+mn-lt"/>
                <a:ea typeface="+mn-ea"/>
                <a:cs typeface="+mn-cs"/>
              </a:rPr>
              <a:t>Streaming</a:t>
            </a:r>
            <a:r>
              <a:rPr lang="cs-CZ" sz="1200" kern="1200" dirty="0" smtClean="0">
                <a:solidFill>
                  <a:schemeClr val="tx1"/>
                </a:solidFill>
                <a:effectLst/>
                <a:latin typeface="+mn-lt"/>
                <a:ea typeface="+mn-ea"/>
                <a:cs typeface="+mn-cs"/>
              </a:rPr>
              <a:t> Multiprocesorů (SM) </a:t>
            </a:r>
          </a:p>
          <a:p>
            <a:pPr marL="171450" indent="-171450">
              <a:buFontTx/>
              <a:buChar char="-"/>
            </a:pPr>
            <a:r>
              <a:rPr lang="cs-CZ" sz="1200" kern="1200" dirty="0" smtClean="0">
                <a:solidFill>
                  <a:schemeClr val="tx1"/>
                </a:solidFill>
                <a:effectLst/>
                <a:latin typeface="+mn-lt"/>
                <a:ea typeface="+mn-ea"/>
                <a:cs typeface="+mn-cs"/>
              </a:rPr>
              <a:t>V osmi nezávislých procesorových jednotkách nazývané </a:t>
            </a:r>
            <a:r>
              <a:rPr lang="cs-CZ" sz="1200" kern="1200" dirty="0" err="1" smtClean="0">
                <a:solidFill>
                  <a:schemeClr val="tx1"/>
                </a:solidFill>
                <a:effectLst/>
                <a:latin typeface="+mn-lt"/>
                <a:ea typeface="+mn-ea"/>
                <a:cs typeface="+mn-cs"/>
              </a:rPr>
              <a:t>Texture</a:t>
            </a: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Processing</a:t>
            </a:r>
            <a:r>
              <a:rPr lang="cs-CZ" sz="1200" kern="1200" dirty="0" smtClean="0">
                <a:solidFill>
                  <a:schemeClr val="tx1"/>
                </a:solidFill>
                <a:effectLst/>
                <a:latin typeface="+mn-lt"/>
                <a:ea typeface="+mn-ea"/>
                <a:cs typeface="+mn-cs"/>
              </a:rPr>
              <a:t> Cluster (TPC)</a:t>
            </a:r>
          </a:p>
          <a:p>
            <a:pPr marL="0" indent="0">
              <a:buFontTx/>
              <a:buNone/>
            </a:pPr>
            <a:r>
              <a:rPr lang="cs-CZ" sz="1200" kern="1200" dirty="0" smtClean="0">
                <a:solidFill>
                  <a:schemeClr val="tx1"/>
                </a:solidFill>
                <a:effectLst/>
                <a:latin typeface="+mn-lt"/>
                <a:ea typeface="+mn-ea"/>
                <a:cs typeface="+mn-cs"/>
              </a:rPr>
              <a:t>Na nejvyšší úrovni je SPA, provádějící všechny programovatelné výpočty GPU.</a:t>
            </a:r>
          </a:p>
          <a:p>
            <a:pPr marL="171450" indent="-171450">
              <a:buFontTx/>
              <a:buChar char="-"/>
            </a:pPr>
            <a:r>
              <a:rPr lang="cs-CZ" sz="1200" kern="1200" dirty="0" smtClean="0">
                <a:solidFill>
                  <a:schemeClr val="tx1"/>
                </a:solidFill>
                <a:effectLst/>
                <a:latin typeface="+mn-lt"/>
                <a:ea typeface="+mn-ea"/>
                <a:cs typeface="+mn-cs"/>
              </a:rPr>
              <a:t>Škálovatelný paměťový systém se skládá z externí DRAM a jednotky </a:t>
            </a:r>
            <a:r>
              <a:rPr lang="cs-CZ" sz="1200" kern="1200" dirty="0" err="1" smtClean="0">
                <a:solidFill>
                  <a:schemeClr val="tx1"/>
                </a:solidFill>
                <a:effectLst/>
                <a:latin typeface="+mn-lt"/>
                <a:ea typeface="+mn-ea"/>
                <a:cs typeface="+mn-cs"/>
              </a:rPr>
              <a:t>Raster</a:t>
            </a: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Operation</a:t>
            </a: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Processor</a:t>
            </a:r>
            <a:r>
              <a:rPr lang="cs-CZ" sz="1200" kern="1200" dirty="0" smtClean="0">
                <a:solidFill>
                  <a:schemeClr val="tx1"/>
                </a:solidFill>
                <a:effectLst/>
                <a:latin typeface="+mn-lt"/>
                <a:ea typeface="+mn-ea"/>
                <a:cs typeface="+mn-cs"/>
              </a:rPr>
              <a:t> (ROP), která převádí obrazy do pixelů přímo v paměti.</a:t>
            </a:r>
          </a:p>
          <a:p>
            <a:pPr marL="171450" indent="-171450">
              <a:buFontTx/>
              <a:buChar char="-"/>
            </a:pPr>
            <a:r>
              <a:rPr lang="cs-CZ" sz="1200" kern="1200" dirty="0" smtClean="0">
                <a:solidFill>
                  <a:schemeClr val="tx1"/>
                </a:solidFill>
                <a:effectLst/>
                <a:latin typeface="+mn-lt"/>
                <a:ea typeface="+mn-ea"/>
                <a:cs typeface="+mn-cs"/>
              </a:rPr>
              <a:t>Dále je zde propojená síť (</a:t>
            </a:r>
            <a:r>
              <a:rPr lang="cs-CZ" sz="1200" kern="1200" dirty="0" err="1" smtClean="0">
                <a:solidFill>
                  <a:schemeClr val="tx1"/>
                </a:solidFill>
                <a:effectLst/>
                <a:latin typeface="+mn-lt"/>
                <a:ea typeface="+mn-ea"/>
                <a:cs typeface="+mn-cs"/>
              </a:rPr>
              <a:t>Interconnection</a:t>
            </a:r>
            <a:r>
              <a:rPr lang="cs-CZ" sz="1200" kern="1200" dirty="0" smtClean="0">
                <a:solidFill>
                  <a:schemeClr val="tx1"/>
                </a:solidFill>
                <a:effectLst/>
                <a:latin typeface="+mn-lt"/>
                <a:ea typeface="+mn-ea"/>
                <a:cs typeface="+mn-cs"/>
              </a:rPr>
              <a:t> Network) </a:t>
            </a:r>
          </a:p>
          <a:p>
            <a:pPr marL="171450" indent="-171450">
              <a:buFontTx/>
              <a:buChar char="-"/>
            </a:pPr>
            <a:r>
              <a:rPr lang="cs-CZ" sz="1200" kern="1200" dirty="0" smtClean="0">
                <a:solidFill>
                  <a:schemeClr val="tx1"/>
                </a:solidFill>
                <a:effectLst/>
                <a:latin typeface="+mn-lt"/>
                <a:ea typeface="+mn-ea"/>
                <a:cs typeface="+mn-cs"/>
              </a:rPr>
              <a:t>Ta nese spočítané hodnoty barev a hloubky pixelů z jednotky SPA na ROP</a:t>
            </a:r>
            <a:r>
              <a:rPr lang="cs-CZ" sz="1200" kern="1200" baseline="0" dirty="0" smtClean="0">
                <a:solidFill>
                  <a:schemeClr val="tx1"/>
                </a:solidFill>
                <a:effectLst/>
                <a:latin typeface="+mn-lt"/>
                <a:ea typeface="+mn-ea"/>
                <a:cs typeface="+mn-cs"/>
              </a:rPr>
              <a:t> </a:t>
            </a:r>
            <a:r>
              <a:rPr lang="cs-CZ" sz="1200" kern="1200" dirty="0" smtClean="0">
                <a:solidFill>
                  <a:schemeClr val="tx1"/>
                </a:solidFill>
                <a:effectLst/>
                <a:latin typeface="+mn-lt"/>
                <a:ea typeface="+mn-ea"/>
                <a:cs typeface="+mn-cs"/>
              </a:rPr>
              <a:t>a zároveň také přesměrovává požadavky ze SPA do DRAM</a:t>
            </a:r>
          </a:p>
          <a:p>
            <a:pPr marL="171450" indent="-171450">
              <a:buFontTx/>
              <a:buChar char="-"/>
            </a:pPr>
            <a:r>
              <a:rPr lang="cs-CZ" sz="1200" kern="1200" dirty="0" smtClean="0">
                <a:solidFill>
                  <a:schemeClr val="tx1"/>
                </a:solidFill>
                <a:effectLst/>
                <a:latin typeface="+mn-lt"/>
                <a:ea typeface="+mn-ea"/>
                <a:cs typeface="+mn-cs"/>
              </a:rPr>
              <a:t>Data pak čte z DRAM a posílá je přes L2 </a:t>
            </a:r>
            <a:r>
              <a:rPr lang="cs-CZ" sz="1200" kern="1200" dirty="0" err="1" smtClean="0">
                <a:solidFill>
                  <a:schemeClr val="tx1"/>
                </a:solidFill>
                <a:effectLst/>
                <a:latin typeface="+mn-lt"/>
                <a:ea typeface="+mn-ea"/>
                <a:cs typeface="+mn-cs"/>
              </a:rPr>
              <a:t>Cache</a:t>
            </a:r>
            <a:r>
              <a:rPr lang="cs-CZ" sz="1200" kern="1200" dirty="0" smtClean="0">
                <a:solidFill>
                  <a:schemeClr val="tx1"/>
                </a:solidFill>
                <a:effectLst/>
                <a:latin typeface="+mn-lt"/>
                <a:ea typeface="+mn-ea"/>
                <a:cs typeface="+mn-cs"/>
              </a:rPr>
              <a:t> zpět do SPA</a:t>
            </a:r>
          </a:p>
          <a:p>
            <a:pPr marL="0" indent="0">
              <a:buFontTx/>
              <a:buNone/>
            </a:pPr>
            <a:r>
              <a:rPr lang="cs-CZ" sz="1200" kern="1200" dirty="0" smtClean="0">
                <a:solidFill>
                  <a:schemeClr val="tx1"/>
                </a:solidFill>
                <a:effectLst/>
                <a:latin typeface="+mn-lt"/>
                <a:ea typeface="+mn-ea"/>
                <a:cs typeface="+mn-cs"/>
              </a:rPr>
              <a:t>Zbývající bloky dodávají vstupní operace do SPA.</a:t>
            </a:r>
          </a:p>
          <a:p>
            <a:pPr marL="171450" indent="-171450">
              <a:buFontTx/>
              <a:buChar char="-"/>
            </a:pPr>
            <a:r>
              <a:rPr lang="cs-CZ" sz="1200" kern="1200" dirty="0" smtClean="0">
                <a:solidFill>
                  <a:schemeClr val="tx1"/>
                </a:solidFill>
                <a:effectLst/>
                <a:latin typeface="+mn-lt"/>
                <a:ea typeface="+mn-ea"/>
                <a:cs typeface="+mn-cs"/>
              </a:rPr>
              <a:t>Input Assembler shromažďuje vertexy podle pokynů </a:t>
            </a:r>
          </a:p>
          <a:p>
            <a:pPr marL="171450" indent="-171450">
              <a:buFontTx/>
              <a:buChar char="-"/>
            </a:pPr>
            <a:r>
              <a:rPr lang="cs-CZ" sz="1200" kern="1200" dirty="0" smtClean="0">
                <a:solidFill>
                  <a:schemeClr val="tx1"/>
                </a:solidFill>
                <a:effectLst/>
                <a:latin typeface="+mn-lt"/>
                <a:ea typeface="+mn-ea"/>
                <a:cs typeface="+mn-cs"/>
              </a:rPr>
              <a:t>Vertex </a:t>
            </a:r>
            <a:r>
              <a:rPr lang="cs-CZ" sz="1200" kern="1200" dirty="0" err="1" smtClean="0">
                <a:solidFill>
                  <a:schemeClr val="tx1"/>
                </a:solidFill>
                <a:effectLst/>
                <a:latin typeface="+mn-lt"/>
                <a:ea typeface="+mn-ea"/>
                <a:cs typeface="+mn-cs"/>
              </a:rPr>
              <a:t>Work</a:t>
            </a: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Distribution</a:t>
            </a:r>
            <a:r>
              <a:rPr lang="cs-CZ" sz="1200" kern="1200" dirty="0" smtClean="0">
                <a:solidFill>
                  <a:schemeClr val="tx1"/>
                </a:solidFill>
                <a:effectLst/>
                <a:latin typeface="+mn-lt"/>
                <a:ea typeface="+mn-ea"/>
                <a:cs typeface="+mn-cs"/>
              </a:rPr>
              <a:t> tyto vertexy distribuuje do TPC</a:t>
            </a:r>
          </a:p>
          <a:p>
            <a:pPr marL="0" indent="0">
              <a:buFontTx/>
              <a:buNone/>
            </a:pPr>
            <a:r>
              <a:rPr lang="cs-CZ" sz="1200" kern="1200" dirty="0" smtClean="0">
                <a:solidFill>
                  <a:schemeClr val="tx1"/>
                </a:solidFill>
                <a:effectLst/>
                <a:latin typeface="+mn-lt"/>
                <a:ea typeface="+mn-ea"/>
                <a:cs typeface="+mn-cs"/>
              </a:rPr>
              <a:t>Výsledná výstupní data jsou zapsána do vyrovnávacích pamětí na čipu.</a:t>
            </a:r>
          </a:p>
          <a:p>
            <a:pPr marL="171450" indent="-171450">
              <a:buFontTx/>
              <a:buChar char="-"/>
            </a:pPr>
            <a:r>
              <a:rPr lang="cs-CZ" sz="1200" kern="1200" dirty="0" smtClean="0">
                <a:solidFill>
                  <a:schemeClr val="tx1"/>
                </a:solidFill>
                <a:effectLst/>
                <a:latin typeface="+mn-lt"/>
                <a:ea typeface="+mn-ea"/>
                <a:cs typeface="+mn-cs"/>
              </a:rPr>
              <a:t>Tyto vyrovnávací paměti pak předávají své výsledky </a:t>
            </a:r>
            <a:r>
              <a:rPr lang="cs-CZ" sz="1200" kern="1200" dirty="0" err="1" smtClean="0">
                <a:solidFill>
                  <a:schemeClr val="tx1"/>
                </a:solidFill>
                <a:effectLst/>
                <a:latin typeface="+mn-lt"/>
                <a:ea typeface="+mn-ea"/>
                <a:cs typeface="+mn-cs"/>
              </a:rPr>
              <a:t>Viewport</a:t>
            </a:r>
            <a:r>
              <a:rPr lang="cs-CZ" sz="1200" kern="1200" dirty="0" smtClean="0">
                <a:solidFill>
                  <a:schemeClr val="tx1"/>
                </a:solidFill>
                <a:effectLst/>
                <a:latin typeface="+mn-lt"/>
                <a:ea typeface="+mn-ea"/>
                <a:cs typeface="+mn-cs"/>
              </a:rPr>
              <a:t>/</a:t>
            </a:r>
            <a:r>
              <a:rPr lang="cs-CZ" sz="1200" kern="1200" dirty="0" err="1" smtClean="0">
                <a:solidFill>
                  <a:schemeClr val="tx1"/>
                </a:solidFill>
                <a:effectLst/>
                <a:latin typeface="+mn-lt"/>
                <a:ea typeface="+mn-ea"/>
                <a:cs typeface="+mn-cs"/>
              </a:rPr>
              <a:t>Clip</a:t>
            </a:r>
            <a:r>
              <a:rPr lang="cs-CZ" sz="1200" kern="1200" dirty="0" smtClean="0">
                <a:solidFill>
                  <a:schemeClr val="tx1"/>
                </a:solidFill>
                <a:effectLst/>
                <a:latin typeface="+mn-lt"/>
                <a:ea typeface="+mn-ea"/>
                <a:cs typeface="+mn-cs"/>
              </a:rPr>
              <a:t>/</a:t>
            </a:r>
            <a:r>
              <a:rPr lang="cs-CZ" sz="1200" kern="1200" dirty="0" err="1" smtClean="0">
                <a:solidFill>
                  <a:schemeClr val="tx1"/>
                </a:solidFill>
                <a:effectLst/>
                <a:latin typeface="+mn-lt"/>
                <a:ea typeface="+mn-ea"/>
                <a:cs typeface="+mn-cs"/>
              </a:rPr>
              <a:t>Setup</a:t>
            </a:r>
            <a:r>
              <a:rPr lang="cs-CZ" sz="1200" kern="1200" dirty="0" smtClean="0">
                <a:solidFill>
                  <a:schemeClr val="tx1"/>
                </a:solidFill>
                <a:effectLst/>
                <a:latin typeface="+mn-lt"/>
                <a:ea typeface="+mn-ea"/>
                <a:cs typeface="+mn-cs"/>
              </a:rPr>
              <a:t>/</a:t>
            </a:r>
            <a:r>
              <a:rPr lang="cs-CZ" sz="1200" kern="1200" dirty="0" err="1" smtClean="0">
                <a:solidFill>
                  <a:schemeClr val="tx1"/>
                </a:solidFill>
                <a:effectLst/>
                <a:latin typeface="+mn-lt"/>
                <a:ea typeface="+mn-ea"/>
                <a:cs typeface="+mn-cs"/>
              </a:rPr>
              <a:t>Raster</a:t>
            </a:r>
            <a:r>
              <a:rPr lang="cs-CZ" sz="1200" kern="1200" dirty="0" smtClean="0">
                <a:solidFill>
                  <a:schemeClr val="tx1"/>
                </a:solidFill>
                <a:effectLst/>
                <a:latin typeface="+mn-lt"/>
                <a:ea typeface="+mn-ea"/>
                <a:cs typeface="+mn-cs"/>
              </a:rPr>
              <a:t>/</a:t>
            </a:r>
            <a:r>
              <a:rPr lang="cs-CZ" sz="1200" kern="1200" dirty="0" err="1" smtClean="0">
                <a:solidFill>
                  <a:schemeClr val="tx1"/>
                </a:solidFill>
                <a:effectLst/>
                <a:latin typeface="+mn-lt"/>
                <a:ea typeface="+mn-ea"/>
                <a:cs typeface="+mn-cs"/>
              </a:rPr>
              <a:t>ZcCull</a:t>
            </a:r>
            <a:r>
              <a:rPr lang="cs-CZ" sz="1200" kern="1200" dirty="0" smtClean="0">
                <a:solidFill>
                  <a:schemeClr val="tx1"/>
                </a:solidFill>
                <a:effectLst/>
                <a:latin typeface="+mn-lt"/>
                <a:ea typeface="+mn-ea"/>
                <a:cs typeface="+mn-cs"/>
              </a:rPr>
              <a:t> bloku, který je má rastrovat na fragmenty pixelů</a:t>
            </a:r>
          </a:p>
          <a:p>
            <a:pPr marL="171450" indent="-171450">
              <a:buFontTx/>
              <a:buChar char="-"/>
            </a:pPr>
            <a:r>
              <a:rPr lang="cs-CZ" sz="1200" kern="1200" dirty="0" smtClean="0">
                <a:solidFill>
                  <a:schemeClr val="tx1"/>
                </a:solidFill>
                <a:effectLst/>
                <a:latin typeface="+mn-lt"/>
                <a:ea typeface="+mn-ea"/>
                <a:cs typeface="+mn-cs"/>
              </a:rPr>
              <a:t>Pixel </a:t>
            </a:r>
            <a:r>
              <a:rPr lang="cs-CZ" sz="1200" kern="1200" dirty="0" err="1" smtClean="0">
                <a:solidFill>
                  <a:schemeClr val="tx1"/>
                </a:solidFill>
                <a:effectLst/>
                <a:latin typeface="+mn-lt"/>
                <a:ea typeface="+mn-ea"/>
                <a:cs typeface="+mn-cs"/>
              </a:rPr>
              <a:t>Work</a:t>
            </a: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Distribution</a:t>
            </a:r>
            <a:r>
              <a:rPr lang="cs-CZ" sz="1200" kern="1200" dirty="0" smtClean="0">
                <a:solidFill>
                  <a:schemeClr val="tx1"/>
                </a:solidFill>
                <a:effectLst/>
                <a:latin typeface="+mn-lt"/>
                <a:ea typeface="+mn-ea"/>
                <a:cs typeface="+mn-cs"/>
              </a:rPr>
              <a:t> tyto fragmenty posílá do příslušných TPC pro další zpracování</a:t>
            </a:r>
          </a:p>
          <a:p>
            <a:pPr marL="0" indent="0">
              <a:buFontTx/>
              <a:buNone/>
            </a:pPr>
            <a:r>
              <a:rPr lang="cs-CZ" sz="1200" kern="1200" dirty="0" smtClean="0">
                <a:solidFill>
                  <a:schemeClr val="tx1"/>
                </a:solidFill>
                <a:effectLst/>
                <a:latin typeface="+mn-lt"/>
                <a:ea typeface="+mn-ea"/>
                <a:cs typeface="+mn-cs"/>
              </a:rPr>
              <a:t>Dále jsou data posílány přes propojovací síť pro zpracování podle hloubky a barevnosti do ROP jednotek</a:t>
            </a:r>
          </a:p>
          <a:p>
            <a:pPr marL="171450" indent="-171450">
              <a:buFontTx/>
              <a:buChar char="-"/>
            </a:pPr>
            <a:r>
              <a:rPr lang="cs-CZ" sz="1200" kern="1200" dirty="0" err="1" smtClean="0">
                <a:solidFill>
                  <a:schemeClr val="tx1"/>
                </a:solidFill>
                <a:effectLst/>
                <a:latin typeface="+mn-lt"/>
                <a:ea typeface="+mn-ea"/>
                <a:cs typeface="+mn-cs"/>
              </a:rPr>
              <a:t>Compute</a:t>
            </a: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Work</a:t>
            </a: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Distibution</a:t>
            </a:r>
            <a:r>
              <a:rPr lang="cs-CZ" sz="1200" kern="1200" dirty="0" smtClean="0">
                <a:solidFill>
                  <a:schemeClr val="tx1"/>
                </a:solidFill>
                <a:effectLst/>
                <a:latin typeface="+mn-lt"/>
                <a:ea typeface="+mn-ea"/>
                <a:cs typeface="+mn-cs"/>
              </a:rPr>
              <a:t> posílá výpočty do TPC</a:t>
            </a:r>
          </a:p>
          <a:p>
            <a:pPr marL="0" indent="0">
              <a:buFontTx/>
              <a:buNone/>
            </a:pPr>
            <a:endParaRPr lang="cs-CZ" sz="1200" kern="1200" dirty="0" smtClean="0">
              <a:solidFill>
                <a:schemeClr val="tx1"/>
              </a:solidFill>
              <a:effectLst/>
              <a:latin typeface="+mn-lt"/>
              <a:ea typeface="+mn-ea"/>
              <a:cs typeface="+mn-cs"/>
            </a:endParaRPr>
          </a:p>
          <a:p>
            <a:pPr marL="171450" indent="-171450">
              <a:buFontTx/>
              <a:buChar char="-"/>
            </a:pP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39</a:t>
            </a:fld>
            <a:endParaRPr lang="cs-CZ"/>
          </a:p>
        </p:txBody>
      </p:sp>
    </p:spTree>
    <p:extLst>
      <p:ext uri="{BB962C8B-B14F-4D97-AF65-F5344CB8AC3E}">
        <p14:creationId xmlns:p14="http://schemas.microsoft.com/office/powerpoint/2010/main" val="16006598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kern="1200" dirty="0" smtClean="0">
                <a:solidFill>
                  <a:schemeClr val="tx1"/>
                </a:solidFill>
                <a:effectLst/>
                <a:latin typeface="+mn-lt"/>
                <a:ea typeface="+mn-ea"/>
                <a:cs typeface="+mn-cs"/>
              </a:rPr>
              <a:t>Aby se dosáhlo výsledného obrazu na výstupu, musí se provést řada určitých operací. Tyto operace jsou rozděleny do několika sekvencí.</a:t>
            </a:r>
          </a:p>
          <a:p>
            <a:r>
              <a:rPr lang="cs-CZ" sz="1200" kern="1200" dirty="0" smtClean="0">
                <a:solidFill>
                  <a:schemeClr val="tx1"/>
                </a:solidFill>
                <a:effectLst/>
                <a:latin typeface="+mn-lt"/>
                <a:ea typeface="+mn-ea"/>
                <a:cs typeface="+mn-cs"/>
              </a:rPr>
              <a:t>V případě náročnějších operací je zapotřebí aspoň 60 snímků za sekundu, v tom případě se data musejí být zapsány 60krát za sekundu. Každá API má svou vlastní </a:t>
            </a:r>
            <a:r>
              <a:rPr lang="cs-CZ" sz="1200" kern="1200" dirty="0" err="1" smtClean="0">
                <a:solidFill>
                  <a:schemeClr val="tx1"/>
                </a:solidFill>
                <a:effectLst/>
                <a:latin typeface="+mn-lt"/>
                <a:ea typeface="+mn-ea"/>
                <a:cs typeface="+mn-cs"/>
              </a:rPr>
              <a:t>pipeline</a:t>
            </a:r>
            <a:r>
              <a:rPr lang="cs-CZ" sz="1200" kern="1200" dirty="0" smtClean="0">
                <a:solidFill>
                  <a:schemeClr val="tx1"/>
                </a:solidFill>
                <a:effectLst/>
                <a:latin typeface="+mn-lt"/>
                <a:ea typeface="+mn-ea"/>
                <a:cs typeface="+mn-cs"/>
              </a:rPr>
              <a:t> s určitými rozdíly, fungují ale na stejném principu. </a:t>
            </a:r>
          </a:p>
          <a:p>
            <a:endParaRPr lang="cs-CZ" sz="1200" kern="1200" dirty="0" smtClean="0">
              <a:solidFill>
                <a:schemeClr val="tx1"/>
              </a:solidFill>
              <a:effectLst/>
              <a:latin typeface="+mn-lt"/>
              <a:ea typeface="+mn-ea"/>
              <a:cs typeface="+mn-cs"/>
            </a:endParaRPr>
          </a:p>
          <a:p>
            <a:pPr marL="171450" indent="-171450">
              <a:buFontTx/>
              <a:buChar char="-"/>
            </a:pPr>
            <a:r>
              <a:rPr lang="cs-CZ" sz="1200" kern="1200" dirty="0" smtClean="0">
                <a:solidFill>
                  <a:schemeClr val="tx1"/>
                </a:solidFill>
                <a:effectLst/>
                <a:latin typeface="+mn-lt"/>
                <a:ea typeface="+mn-ea"/>
                <a:cs typeface="+mn-cs"/>
              </a:rPr>
              <a:t>Vertex </a:t>
            </a:r>
            <a:r>
              <a:rPr lang="cs-CZ" sz="1200" kern="1200" dirty="0" err="1" smtClean="0">
                <a:solidFill>
                  <a:schemeClr val="tx1"/>
                </a:solidFill>
                <a:effectLst/>
                <a:latin typeface="+mn-lt"/>
                <a:ea typeface="+mn-ea"/>
                <a:cs typeface="+mn-cs"/>
              </a:rPr>
              <a:t>Shader</a:t>
            </a:r>
            <a:r>
              <a:rPr lang="cs-CZ" sz="1200" kern="1200" baseline="0" dirty="0" smtClean="0">
                <a:solidFill>
                  <a:schemeClr val="tx1"/>
                </a:solidFill>
                <a:effectLst/>
                <a:latin typeface="+mn-lt"/>
                <a:ea typeface="+mn-ea"/>
                <a:cs typeface="+mn-cs"/>
              </a:rPr>
              <a:t> vytvoří ze souřadnic a vektorů 3D scénu</a:t>
            </a:r>
          </a:p>
          <a:p>
            <a:pPr marL="171450" indent="-171450">
              <a:buFontTx/>
              <a:buChar char="-"/>
            </a:pPr>
            <a:r>
              <a:rPr lang="cs-CZ" sz="1200" kern="1200" baseline="0" dirty="0" smtClean="0">
                <a:solidFill>
                  <a:schemeClr val="tx1"/>
                </a:solidFill>
                <a:effectLst/>
                <a:latin typeface="+mn-lt"/>
                <a:ea typeface="+mn-ea"/>
                <a:cs typeface="+mn-cs"/>
              </a:rPr>
              <a:t>Neviditelné prvky jsou odstraněny ze scény</a:t>
            </a:r>
          </a:p>
          <a:p>
            <a:pPr marL="171450" indent="-171450">
              <a:buFontTx/>
              <a:buChar char="-"/>
            </a:pPr>
            <a:r>
              <a:rPr lang="cs-CZ" sz="1200" kern="1200" baseline="0" dirty="0" smtClean="0">
                <a:solidFill>
                  <a:schemeClr val="tx1"/>
                </a:solidFill>
                <a:effectLst/>
                <a:latin typeface="+mn-lt"/>
                <a:ea typeface="+mn-ea"/>
                <a:cs typeface="+mn-cs"/>
              </a:rPr>
              <a:t>Scéna je nasvícena jedním nebo více světelnými zdroji</a:t>
            </a:r>
          </a:p>
          <a:p>
            <a:pPr marL="171450" indent="-171450">
              <a:buFontTx/>
              <a:buChar char="-"/>
            </a:pPr>
            <a:r>
              <a:rPr lang="cs-CZ" sz="1200" kern="1200" baseline="0" dirty="0" smtClean="0">
                <a:solidFill>
                  <a:schemeClr val="tx1"/>
                </a:solidFill>
                <a:effectLst/>
                <a:latin typeface="+mn-lt"/>
                <a:ea typeface="+mn-ea"/>
                <a:cs typeface="+mn-cs"/>
              </a:rPr>
              <a:t>Pixel </a:t>
            </a:r>
            <a:r>
              <a:rPr lang="cs-CZ" sz="1200" kern="1200" baseline="0" dirty="0" err="1" smtClean="0">
                <a:solidFill>
                  <a:schemeClr val="tx1"/>
                </a:solidFill>
                <a:effectLst/>
                <a:latin typeface="+mn-lt"/>
                <a:ea typeface="+mn-ea"/>
                <a:cs typeface="+mn-cs"/>
              </a:rPr>
              <a:t>Shader</a:t>
            </a:r>
            <a:r>
              <a:rPr lang="cs-CZ" sz="1200" kern="1200" baseline="0" dirty="0" smtClean="0">
                <a:solidFill>
                  <a:schemeClr val="tx1"/>
                </a:solidFill>
                <a:effectLst/>
                <a:latin typeface="+mn-lt"/>
                <a:ea typeface="+mn-ea"/>
                <a:cs typeface="+mn-cs"/>
              </a:rPr>
              <a:t> a </a:t>
            </a:r>
            <a:r>
              <a:rPr lang="cs-CZ" sz="1200" kern="1200" baseline="0" dirty="0" err="1" smtClean="0">
                <a:solidFill>
                  <a:schemeClr val="tx1"/>
                </a:solidFill>
                <a:effectLst/>
                <a:latin typeface="+mn-lt"/>
                <a:ea typeface="+mn-ea"/>
                <a:cs typeface="+mn-cs"/>
              </a:rPr>
              <a:t>texturovací</a:t>
            </a:r>
            <a:r>
              <a:rPr lang="cs-CZ" sz="1200" kern="1200" baseline="0" dirty="0" smtClean="0">
                <a:solidFill>
                  <a:schemeClr val="tx1"/>
                </a:solidFill>
                <a:effectLst/>
                <a:latin typeface="+mn-lt"/>
                <a:ea typeface="+mn-ea"/>
                <a:cs typeface="+mn-cs"/>
              </a:rPr>
              <a:t> jednotky obarví jednotlivé objekty scény</a:t>
            </a:r>
          </a:p>
          <a:p>
            <a:pPr marL="171450" indent="-171450">
              <a:buFontTx/>
              <a:buChar char="-"/>
            </a:pPr>
            <a:r>
              <a:rPr lang="cs-CZ" sz="1200" kern="1200" baseline="0" dirty="0" smtClean="0">
                <a:solidFill>
                  <a:schemeClr val="tx1"/>
                </a:solidFill>
                <a:effectLst/>
                <a:latin typeface="+mn-lt"/>
                <a:ea typeface="+mn-ea"/>
                <a:cs typeface="+mn-cs"/>
              </a:rPr>
              <a:t>Anti-</a:t>
            </a:r>
            <a:r>
              <a:rPr lang="cs-CZ" sz="1200" kern="1200" baseline="0" dirty="0" err="1" smtClean="0">
                <a:solidFill>
                  <a:schemeClr val="tx1"/>
                </a:solidFill>
                <a:effectLst/>
                <a:latin typeface="+mn-lt"/>
                <a:ea typeface="+mn-ea"/>
                <a:cs typeface="+mn-cs"/>
              </a:rPr>
              <a:t>aliasingem</a:t>
            </a:r>
            <a:r>
              <a:rPr lang="cs-CZ" sz="1200" kern="1200" baseline="0" dirty="0" smtClean="0">
                <a:solidFill>
                  <a:schemeClr val="tx1"/>
                </a:solidFill>
                <a:effectLst/>
                <a:latin typeface="+mn-lt"/>
                <a:ea typeface="+mn-ea"/>
                <a:cs typeface="+mn-cs"/>
              </a:rPr>
              <a:t> jsou vyrovnány hrubé a ostré hrany objektů </a:t>
            </a: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41</a:t>
            </a:fld>
            <a:endParaRPr lang="cs-CZ"/>
          </a:p>
        </p:txBody>
      </p:sp>
    </p:spTree>
    <p:extLst>
      <p:ext uri="{BB962C8B-B14F-4D97-AF65-F5344CB8AC3E}">
        <p14:creationId xmlns:p14="http://schemas.microsoft.com/office/powerpoint/2010/main" val="5286934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171450" indent="-171450">
              <a:buFontTx/>
              <a:buChar char="-"/>
            </a:pPr>
            <a:r>
              <a:rPr lang="cs-CZ" sz="1200" kern="1200" dirty="0" smtClean="0">
                <a:solidFill>
                  <a:schemeClr val="tx1"/>
                </a:solidFill>
                <a:effectLst/>
                <a:latin typeface="+mn-lt"/>
                <a:ea typeface="+mn-ea"/>
                <a:cs typeface="+mn-cs"/>
              </a:rPr>
              <a:t>První fází je Input Assembler, který načítá nezpracovaná data vertexů, čar, nebo trojúhelníků z vyrovnávací paměti, rozlišuje je a rozhoduje, jakým způsobem budou dále použity. Input Assembler může také sestavit z bodů různá jednoduchá data, jako jsou seznamy čar a trojúhelníků</a:t>
            </a:r>
          </a:p>
          <a:p>
            <a:pPr marL="171450" indent="-171450">
              <a:buFontTx/>
              <a:buChar char="-"/>
            </a:pPr>
            <a:r>
              <a:rPr lang="cs-CZ" sz="1200" kern="1200" dirty="0" smtClean="0">
                <a:solidFill>
                  <a:schemeClr val="tx1"/>
                </a:solidFill>
                <a:effectLst/>
                <a:latin typeface="+mn-lt"/>
                <a:ea typeface="+mn-ea"/>
                <a:cs typeface="+mn-cs"/>
              </a:rPr>
              <a:t>Jakmile načte data z paměti, shromáždí je a rozdělí, tak jsou data poslána do Vertex </a:t>
            </a:r>
            <a:r>
              <a:rPr lang="cs-CZ" sz="1200" kern="1200" dirty="0" err="1" smtClean="0">
                <a:solidFill>
                  <a:schemeClr val="tx1"/>
                </a:solidFill>
                <a:effectLst/>
                <a:latin typeface="+mn-lt"/>
                <a:ea typeface="+mn-ea"/>
                <a:cs typeface="+mn-cs"/>
              </a:rPr>
              <a:t>Shaderu</a:t>
            </a:r>
            <a:r>
              <a:rPr lang="cs-CZ" sz="1200" kern="1200" dirty="0" smtClean="0">
                <a:solidFill>
                  <a:schemeClr val="tx1"/>
                </a:solidFill>
                <a:effectLst/>
                <a:latin typeface="+mn-lt"/>
                <a:ea typeface="+mn-ea"/>
                <a:cs typeface="+mn-cs"/>
              </a:rPr>
              <a:t>, který zpracovává vertexy z Input Assembleru a provádí operace, jako jsou transformace, </a:t>
            </a:r>
            <a:r>
              <a:rPr lang="cs-CZ" sz="1200" kern="1200" dirty="0" err="1" smtClean="0">
                <a:solidFill>
                  <a:schemeClr val="tx1"/>
                </a:solidFill>
                <a:effectLst/>
                <a:latin typeface="+mn-lt"/>
                <a:ea typeface="+mn-ea"/>
                <a:cs typeface="+mn-cs"/>
              </a:rPr>
              <a:t>skinning</a:t>
            </a: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morphing</a:t>
            </a:r>
            <a:r>
              <a:rPr lang="cs-CZ" sz="1200" kern="1200" dirty="0" smtClean="0">
                <a:solidFill>
                  <a:schemeClr val="tx1"/>
                </a:solidFill>
                <a:effectLst/>
                <a:latin typeface="+mn-lt"/>
                <a:ea typeface="+mn-ea"/>
                <a:cs typeface="+mn-cs"/>
              </a:rPr>
              <a:t> a osvětlení</a:t>
            </a:r>
          </a:p>
          <a:p>
            <a:pPr marL="171450" indent="-171450">
              <a:buFontTx/>
              <a:buChar char="-"/>
            </a:pPr>
            <a:r>
              <a:rPr lang="cs-CZ" sz="1200" kern="1200" dirty="0" smtClean="0">
                <a:solidFill>
                  <a:schemeClr val="tx1"/>
                </a:solidFill>
                <a:effectLst/>
                <a:latin typeface="+mn-lt"/>
                <a:ea typeface="+mn-ea"/>
                <a:cs typeface="+mn-cs"/>
              </a:rPr>
              <a:t>V DirectX 11 je možnost tzv. </a:t>
            </a:r>
            <a:r>
              <a:rPr lang="cs-CZ" sz="1200" kern="1200" dirty="0" err="1" smtClean="0">
                <a:solidFill>
                  <a:schemeClr val="tx1"/>
                </a:solidFill>
                <a:effectLst/>
                <a:latin typeface="+mn-lt"/>
                <a:ea typeface="+mn-ea"/>
                <a:cs typeface="+mn-cs"/>
              </a:rPr>
              <a:t>teselace</a:t>
            </a:r>
            <a:r>
              <a:rPr lang="cs-CZ" sz="1200" kern="1200" dirty="0" smtClean="0">
                <a:solidFill>
                  <a:schemeClr val="tx1"/>
                </a:solidFill>
                <a:effectLst/>
                <a:latin typeface="+mn-lt"/>
                <a:ea typeface="+mn-ea"/>
                <a:cs typeface="+mn-cs"/>
              </a:rPr>
              <a:t>, kterou používá GPU pro výpočet podrobnějších povrchů z vytvořených trojúhelníků a čtyřúhelníků. Dosahuje toho pomocí tří fází:</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cs-CZ" sz="1200" kern="1200" dirty="0" err="1" smtClean="0">
                <a:solidFill>
                  <a:schemeClr val="tx1"/>
                </a:solidFill>
                <a:effectLst/>
                <a:latin typeface="+mn-lt"/>
                <a:ea typeface="+mn-ea"/>
                <a:cs typeface="+mn-cs"/>
              </a:rPr>
              <a:t>Hull</a:t>
            </a: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Shader</a:t>
            </a: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Stage</a:t>
            </a:r>
            <a:r>
              <a:rPr lang="cs-CZ" sz="1200" kern="1200" dirty="0" smtClean="0">
                <a:solidFill>
                  <a:schemeClr val="tx1"/>
                </a:solidFill>
                <a:effectLst/>
                <a:latin typeface="+mn-lt"/>
                <a:ea typeface="+mn-ea"/>
                <a:cs typeface="+mn-cs"/>
              </a:rPr>
              <a:t> je programovatelná fáze </a:t>
            </a:r>
            <a:r>
              <a:rPr lang="cs-CZ" sz="1200" kern="1200" dirty="0" err="1" smtClean="0">
                <a:solidFill>
                  <a:schemeClr val="tx1"/>
                </a:solidFill>
                <a:effectLst/>
                <a:latin typeface="+mn-lt"/>
                <a:ea typeface="+mn-ea"/>
                <a:cs typeface="+mn-cs"/>
              </a:rPr>
              <a:t>shaderu</a:t>
            </a:r>
            <a:r>
              <a:rPr lang="cs-CZ" sz="1200" kern="1200" dirty="0" smtClean="0">
                <a:solidFill>
                  <a:schemeClr val="tx1"/>
                </a:solidFill>
                <a:effectLst/>
                <a:latin typeface="+mn-lt"/>
                <a:ea typeface="+mn-ea"/>
                <a:cs typeface="+mn-cs"/>
              </a:rPr>
              <a:t>, která vytváří geometrii odpovídající každé vstupní geometrii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cs-CZ" sz="1200" kern="1200" dirty="0" err="1" smtClean="0">
                <a:solidFill>
                  <a:schemeClr val="tx1"/>
                </a:solidFill>
                <a:effectLst/>
                <a:latin typeface="+mn-lt"/>
                <a:ea typeface="+mn-ea"/>
                <a:cs typeface="+mn-cs"/>
              </a:rPr>
              <a:t>Tessellator</a:t>
            </a: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Stage</a:t>
            </a:r>
            <a:r>
              <a:rPr lang="cs-CZ" sz="1200" kern="1200" dirty="0" smtClean="0">
                <a:solidFill>
                  <a:schemeClr val="tx1"/>
                </a:solidFill>
                <a:effectLst/>
                <a:latin typeface="+mn-lt"/>
                <a:ea typeface="+mn-ea"/>
                <a:cs typeface="+mn-cs"/>
              </a:rPr>
              <a:t> vytváří vzorek a generuje sadu menších objektů, které tyto vzorky spojují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cs-CZ" sz="1200" kern="1200" dirty="0" err="1" smtClean="0">
                <a:solidFill>
                  <a:schemeClr val="tx1"/>
                </a:solidFill>
                <a:effectLst/>
                <a:latin typeface="+mn-lt"/>
                <a:ea typeface="+mn-ea"/>
                <a:cs typeface="+mn-cs"/>
              </a:rPr>
              <a:t>Domain</a:t>
            </a: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Shader</a:t>
            </a: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Stage</a:t>
            </a:r>
            <a:r>
              <a:rPr lang="cs-CZ" sz="1200" kern="1200" dirty="0" smtClean="0">
                <a:solidFill>
                  <a:schemeClr val="tx1"/>
                </a:solidFill>
                <a:effectLst/>
                <a:latin typeface="+mn-lt"/>
                <a:ea typeface="+mn-ea"/>
                <a:cs typeface="+mn-cs"/>
              </a:rPr>
              <a:t> je další programovatelná fáze, která počítá polohu vertexu odpovídající každému vzorku </a:t>
            </a:r>
          </a:p>
          <a:p>
            <a:pPr marL="171450" indent="-171450">
              <a:buFontTx/>
              <a:buChar char="-"/>
            </a:pPr>
            <a:r>
              <a:rPr lang="cs-CZ" sz="1200" kern="1200" dirty="0" smtClean="0">
                <a:solidFill>
                  <a:schemeClr val="tx1"/>
                </a:solidFill>
                <a:effectLst/>
                <a:latin typeface="+mn-lt"/>
                <a:ea typeface="+mn-ea"/>
                <a:cs typeface="+mn-cs"/>
              </a:rPr>
              <a:t>Data dále pokračují do Geometry </a:t>
            </a:r>
            <a:r>
              <a:rPr lang="cs-CZ" sz="1200" kern="1200" dirty="0" err="1" smtClean="0">
                <a:solidFill>
                  <a:schemeClr val="tx1"/>
                </a:solidFill>
                <a:effectLst/>
                <a:latin typeface="+mn-lt"/>
                <a:ea typeface="+mn-ea"/>
                <a:cs typeface="+mn-cs"/>
              </a:rPr>
              <a:t>Shaderu</a:t>
            </a:r>
            <a:r>
              <a:rPr lang="cs-CZ" sz="1200" kern="1200" dirty="0" smtClean="0">
                <a:solidFill>
                  <a:schemeClr val="tx1"/>
                </a:solidFill>
                <a:effectLst/>
                <a:latin typeface="+mn-lt"/>
                <a:ea typeface="+mn-ea"/>
                <a:cs typeface="+mn-cs"/>
              </a:rPr>
              <a:t>. Jestli je </a:t>
            </a:r>
            <a:r>
              <a:rPr lang="cs-CZ" sz="1200" kern="1200" dirty="0" err="1" smtClean="0">
                <a:solidFill>
                  <a:schemeClr val="tx1"/>
                </a:solidFill>
                <a:effectLst/>
                <a:latin typeface="+mn-lt"/>
                <a:ea typeface="+mn-ea"/>
                <a:cs typeface="+mn-cs"/>
              </a:rPr>
              <a:t>teselace</a:t>
            </a:r>
            <a:r>
              <a:rPr lang="cs-CZ" sz="1200" kern="1200" dirty="0" smtClean="0">
                <a:solidFill>
                  <a:schemeClr val="tx1"/>
                </a:solidFill>
                <a:effectLst/>
                <a:latin typeface="+mn-lt"/>
                <a:ea typeface="+mn-ea"/>
                <a:cs typeface="+mn-cs"/>
              </a:rPr>
              <a:t> aktivní, tak Geometry </a:t>
            </a:r>
            <a:r>
              <a:rPr lang="cs-CZ" sz="1200" kern="1200" dirty="0" err="1" smtClean="0">
                <a:solidFill>
                  <a:schemeClr val="tx1"/>
                </a:solidFill>
                <a:effectLst/>
                <a:latin typeface="+mn-lt"/>
                <a:ea typeface="+mn-ea"/>
                <a:cs typeface="+mn-cs"/>
              </a:rPr>
              <a:t>Shader</a:t>
            </a:r>
            <a:r>
              <a:rPr lang="cs-CZ" sz="1200" kern="1200" dirty="0" smtClean="0">
                <a:solidFill>
                  <a:schemeClr val="tx1"/>
                </a:solidFill>
                <a:effectLst/>
                <a:latin typeface="+mn-lt"/>
                <a:ea typeface="+mn-ea"/>
                <a:cs typeface="+mn-cs"/>
              </a:rPr>
              <a:t> není platný, jelikož nepřijímá takhle složité objekty. Geometry </a:t>
            </a:r>
            <a:r>
              <a:rPr lang="cs-CZ" sz="1200" kern="1200" dirty="0" err="1" smtClean="0">
                <a:solidFill>
                  <a:schemeClr val="tx1"/>
                </a:solidFill>
                <a:effectLst/>
                <a:latin typeface="+mn-lt"/>
                <a:ea typeface="+mn-ea"/>
                <a:cs typeface="+mn-cs"/>
              </a:rPr>
              <a:t>Shader</a:t>
            </a:r>
            <a:r>
              <a:rPr lang="cs-CZ" sz="1200" kern="1200" dirty="0" smtClean="0">
                <a:solidFill>
                  <a:schemeClr val="tx1"/>
                </a:solidFill>
                <a:effectLst/>
                <a:latin typeface="+mn-lt"/>
                <a:ea typeface="+mn-ea"/>
                <a:cs typeface="+mn-cs"/>
              </a:rPr>
              <a:t>, na rozdíl od Vertex </a:t>
            </a:r>
            <a:r>
              <a:rPr lang="cs-CZ" sz="1200" kern="1200" dirty="0" err="1" smtClean="0">
                <a:solidFill>
                  <a:schemeClr val="tx1"/>
                </a:solidFill>
                <a:effectLst/>
                <a:latin typeface="+mn-lt"/>
                <a:ea typeface="+mn-ea"/>
                <a:cs typeface="+mn-cs"/>
              </a:rPr>
              <a:t>Shaderu</a:t>
            </a:r>
            <a:r>
              <a:rPr lang="cs-CZ" sz="1200" kern="1200" dirty="0" smtClean="0">
                <a:solidFill>
                  <a:schemeClr val="tx1"/>
                </a:solidFill>
                <a:effectLst/>
                <a:latin typeface="+mn-lt"/>
                <a:ea typeface="+mn-ea"/>
                <a:cs typeface="+mn-cs"/>
              </a:rPr>
              <a:t>, pracuje už s danými objekty, jako jsou trojúhelníky a vytváří tak 3D scénu. Je schopen taky vyřazovat objekty, které jsou překryté nebo ve scéně nejsou vidět</a:t>
            </a:r>
          </a:p>
          <a:p>
            <a:pPr marL="171450" indent="-171450">
              <a:buFontTx/>
              <a:buChar char="-"/>
            </a:pPr>
            <a:r>
              <a:rPr lang="cs-CZ" sz="1200" kern="1200" dirty="0" smtClean="0">
                <a:solidFill>
                  <a:schemeClr val="tx1"/>
                </a:solidFill>
                <a:effectLst/>
                <a:latin typeface="+mn-lt"/>
                <a:ea typeface="+mn-ea"/>
                <a:cs typeface="+mn-cs"/>
              </a:rPr>
              <a:t>Takto připravená scéna putuje dále do </a:t>
            </a:r>
            <a:r>
              <a:rPr lang="cs-CZ" sz="1200" kern="1200" dirty="0" err="1" smtClean="0">
                <a:solidFill>
                  <a:schemeClr val="tx1"/>
                </a:solidFill>
                <a:effectLst/>
                <a:latin typeface="+mn-lt"/>
                <a:ea typeface="+mn-ea"/>
                <a:cs typeface="+mn-cs"/>
              </a:rPr>
              <a:t>rasterizéru</a:t>
            </a:r>
            <a:r>
              <a:rPr lang="cs-CZ" sz="1200" kern="1200" dirty="0" smtClean="0">
                <a:solidFill>
                  <a:schemeClr val="tx1"/>
                </a:solidFill>
                <a:effectLst/>
                <a:latin typeface="+mn-lt"/>
                <a:ea typeface="+mn-ea"/>
                <a:cs typeface="+mn-cs"/>
              </a:rPr>
              <a:t>, kde se převádí vektorové informace na rastrový obrázek, za účelem vytvoření 3D grafiky v reálném čase. Během </a:t>
            </a:r>
            <a:r>
              <a:rPr lang="cs-CZ" sz="1200" kern="1200" dirty="0" err="1" smtClean="0">
                <a:solidFill>
                  <a:schemeClr val="tx1"/>
                </a:solidFill>
                <a:effectLst/>
                <a:latin typeface="+mn-lt"/>
                <a:ea typeface="+mn-ea"/>
                <a:cs typeface="+mn-cs"/>
              </a:rPr>
              <a:t>rasterizace</a:t>
            </a:r>
            <a:r>
              <a:rPr lang="cs-CZ" sz="1200" kern="1200" dirty="0" smtClean="0">
                <a:solidFill>
                  <a:schemeClr val="tx1"/>
                </a:solidFill>
                <a:effectLst/>
                <a:latin typeface="+mn-lt"/>
                <a:ea typeface="+mn-ea"/>
                <a:cs typeface="+mn-cs"/>
              </a:rPr>
              <a:t> je každý objekt převeden na pixely a poté se provádí oříznutí</a:t>
            </a:r>
          </a:p>
          <a:p>
            <a:pPr marL="171450" indent="-171450">
              <a:buFontTx/>
              <a:buChar char="-"/>
            </a:pPr>
            <a:r>
              <a:rPr lang="cs-CZ" sz="1200" kern="1200" dirty="0" smtClean="0">
                <a:solidFill>
                  <a:schemeClr val="tx1"/>
                </a:solidFill>
                <a:effectLst/>
                <a:latin typeface="+mn-lt"/>
                <a:ea typeface="+mn-ea"/>
                <a:cs typeface="+mn-cs"/>
              </a:rPr>
              <a:t>Následuje Pixel </a:t>
            </a:r>
            <a:r>
              <a:rPr lang="cs-CZ" sz="1200" kern="1200" dirty="0" err="1" smtClean="0">
                <a:solidFill>
                  <a:schemeClr val="tx1"/>
                </a:solidFill>
                <a:effectLst/>
                <a:latin typeface="+mn-lt"/>
                <a:ea typeface="+mn-ea"/>
                <a:cs typeface="+mn-cs"/>
              </a:rPr>
              <a:t>Shader</a:t>
            </a:r>
            <a:r>
              <a:rPr lang="cs-CZ" sz="1200" kern="1200" dirty="0" smtClean="0">
                <a:solidFill>
                  <a:schemeClr val="tx1"/>
                </a:solidFill>
                <a:effectLst/>
                <a:latin typeface="+mn-lt"/>
                <a:ea typeface="+mn-ea"/>
                <a:cs typeface="+mn-cs"/>
              </a:rPr>
              <a:t>, který vypočítává barvy, hloubku, strukturu každého pixelu a další hodnoty. Následně přidává stínování. </a:t>
            </a:r>
          </a:p>
          <a:p>
            <a:pPr marL="171450" indent="-171450">
              <a:buFontTx/>
              <a:buChar char="-"/>
            </a:pPr>
            <a:r>
              <a:rPr lang="cs-CZ" sz="1200" kern="1200" dirty="0" smtClean="0">
                <a:solidFill>
                  <a:schemeClr val="tx1"/>
                </a:solidFill>
                <a:effectLst/>
                <a:latin typeface="+mn-lt"/>
                <a:ea typeface="+mn-ea"/>
                <a:cs typeface="+mn-cs"/>
              </a:rPr>
              <a:t>Finální fází je Output </a:t>
            </a:r>
            <a:r>
              <a:rPr lang="cs-CZ" sz="1200" kern="1200" dirty="0" err="1" smtClean="0">
                <a:solidFill>
                  <a:schemeClr val="tx1"/>
                </a:solidFill>
                <a:effectLst/>
                <a:latin typeface="+mn-lt"/>
                <a:ea typeface="+mn-ea"/>
                <a:cs typeface="+mn-cs"/>
              </a:rPr>
              <a:t>Merger</a:t>
            </a:r>
            <a:r>
              <a:rPr lang="cs-CZ" sz="1200" kern="1200" dirty="0" smtClean="0">
                <a:solidFill>
                  <a:schemeClr val="tx1"/>
                </a:solidFill>
                <a:effectLst/>
                <a:latin typeface="+mn-lt"/>
                <a:ea typeface="+mn-ea"/>
                <a:cs typeface="+mn-cs"/>
              </a:rPr>
              <a:t>, kde se všechny předchozí fáze nahromadí a sloučí ve výsledný obraz. Ten je vytvořený pomocí generovaných dat z předchozích kroků a poté je poslán na obrazovku</a:t>
            </a:r>
          </a:p>
          <a:p>
            <a:pPr marL="171450" indent="-171450">
              <a:buFontTx/>
              <a:buChar char="-"/>
            </a:pPr>
            <a:r>
              <a:rPr lang="cs-CZ" sz="1200" kern="1200" dirty="0" smtClean="0">
                <a:solidFill>
                  <a:schemeClr val="tx1"/>
                </a:solidFill>
                <a:effectLst/>
                <a:latin typeface="+mn-lt"/>
                <a:ea typeface="+mn-ea"/>
                <a:cs typeface="+mn-cs"/>
              </a:rPr>
              <a:t>Za nepřetržitý tok dat zodpovídá </a:t>
            </a:r>
            <a:r>
              <a:rPr lang="cs-CZ" sz="1200" kern="1200" dirty="0" err="1" smtClean="0">
                <a:solidFill>
                  <a:schemeClr val="tx1"/>
                </a:solidFill>
                <a:effectLst/>
                <a:latin typeface="+mn-lt"/>
                <a:ea typeface="+mn-ea"/>
                <a:cs typeface="+mn-cs"/>
              </a:rPr>
              <a:t>Stream</a:t>
            </a:r>
            <a:r>
              <a:rPr lang="cs-CZ" sz="1200" kern="1200" dirty="0" smtClean="0">
                <a:solidFill>
                  <a:schemeClr val="tx1"/>
                </a:solidFill>
                <a:effectLst/>
                <a:latin typeface="+mn-lt"/>
                <a:ea typeface="+mn-ea"/>
                <a:cs typeface="+mn-cs"/>
              </a:rPr>
              <a:t> Output, který data posílá do vyrovnávací paměti</a:t>
            </a: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42</a:t>
            </a:fld>
            <a:endParaRPr lang="cs-CZ"/>
          </a:p>
        </p:txBody>
      </p:sp>
    </p:spTree>
    <p:extLst>
      <p:ext uri="{BB962C8B-B14F-4D97-AF65-F5344CB8AC3E}">
        <p14:creationId xmlns:p14="http://schemas.microsoft.com/office/powerpoint/2010/main" val="32154194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kern="1200" dirty="0" smtClean="0">
                <a:solidFill>
                  <a:schemeClr val="tx1"/>
                </a:solidFill>
                <a:effectLst/>
                <a:latin typeface="+mn-lt"/>
                <a:ea typeface="+mn-ea"/>
                <a:cs typeface="+mn-cs"/>
              </a:rPr>
              <a:t>Dedikované karty bývají k základní desce připojeny pomocí sběrnice. Mezi první využívané sběrnice patřila ISA. V počítačích se objevovala do roku 1999, kdy ji nahradila novější a výkonnější sběrnice PCI.</a:t>
            </a:r>
          </a:p>
          <a:p>
            <a:endParaRPr lang="cs-CZ" sz="1200" kern="1200" dirty="0" smtClean="0">
              <a:solidFill>
                <a:schemeClr val="tx1"/>
              </a:solidFill>
              <a:effectLst/>
              <a:latin typeface="+mn-lt"/>
              <a:ea typeface="+mn-ea"/>
              <a:cs typeface="+mn-cs"/>
            </a:endParaRPr>
          </a:p>
          <a:p>
            <a:r>
              <a:rPr lang="cs-CZ" sz="1200" kern="1200" dirty="0" smtClean="0">
                <a:solidFill>
                  <a:schemeClr val="tx1"/>
                </a:solidFill>
                <a:effectLst/>
                <a:latin typeface="+mn-lt"/>
                <a:ea typeface="+mn-ea"/>
                <a:cs typeface="+mn-cs"/>
              </a:rPr>
              <a:t>ISA sběrnice měla být nahrazena sběrnicí MCA. Nikdy nebyla</a:t>
            </a:r>
            <a:r>
              <a:rPr lang="cs-CZ" sz="1200" kern="1200" baseline="0" dirty="0" smtClean="0">
                <a:solidFill>
                  <a:schemeClr val="tx1"/>
                </a:solidFill>
                <a:effectLst/>
                <a:latin typeface="+mn-lt"/>
                <a:ea typeface="+mn-ea"/>
                <a:cs typeface="+mn-cs"/>
              </a:rPr>
              <a:t> příliš oblíbená.</a:t>
            </a: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5</a:t>
            </a:fld>
            <a:endParaRPr lang="cs-CZ"/>
          </a:p>
        </p:txBody>
      </p:sp>
    </p:spTree>
    <p:extLst>
      <p:ext uri="{BB962C8B-B14F-4D97-AF65-F5344CB8AC3E}">
        <p14:creationId xmlns:p14="http://schemas.microsoft.com/office/powerpoint/2010/main" val="15384537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171450" indent="-171450">
              <a:buFontTx/>
              <a:buChar char="-"/>
            </a:pP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43</a:t>
            </a:fld>
            <a:endParaRPr lang="cs-CZ"/>
          </a:p>
        </p:txBody>
      </p:sp>
    </p:spTree>
    <p:extLst>
      <p:ext uri="{BB962C8B-B14F-4D97-AF65-F5344CB8AC3E}">
        <p14:creationId xmlns:p14="http://schemas.microsoft.com/office/powerpoint/2010/main" val="23887663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171450" indent="-171450">
              <a:buFontTx/>
              <a:buChar char="-"/>
            </a:pP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44</a:t>
            </a:fld>
            <a:endParaRPr lang="cs-CZ"/>
          </a:p>
        </p:txBody>
      </p:sp>
    </p:spTree>
    <p:extLst>
      <p:ext uri="{BB962C8B-B14F-4D97-AF65-F5344CB8AC3E}">
        <p14:creationId xmlns:p14="http://schemas.microsoft.com/office/powerpoint/2010/main" val="6277895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171450" indent="-171450">
              <a:buFontTx/>
              <a:buChar char="-"/>
            </a:pP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45</a:t>
            </a:fld>
            <a:endParaRPr lang="cs-CZ"/>
          </a:p>
        </p:txBody>
      </p:sp>
    </p:spTree>
    <p:extLst>
      <p:ext uri="{BB962C8B-B14F-4D97-AF65-F5344CB8AC3E}">
        <p14:creationId xmlns:p14="http://schemas.microsoft.com/office/powerpoint/2010/main" val="3989388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171450" indent="-171450">
              <a:buFontTx/>
              <a:buChar char="-"/>
            </a:pPr>
            <a:endParaRPr lang="cs-CZ" sz="1200" kern="1200" dirty="0" smtClean="0">
              <a:solidFill>
                <a:schemeClr val="tx1"/>
              </a:solidFill>
              <a:effectLst/>
              <a:latin typeface="+mn-lt"/>
              <a:ea typeface="+mn-ea"/>
              <a:cs typeface="+mn-cs"/>
            </a:endParaRPr>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46</a:t>
            </a:fld>
            <a:endParaRPr lang="cs-CZ"/>
          </a:p>
        </p:txBody>
      </p:sp>
    </p:spTree>
    <p:extLst>
      <p:ext uri="{BB962C8B-B14F-4D97-AF65-F5344CB8AC3E}">
        <p14:creationId xmlns:p14="http://schemas.microsoft.com/office/powerpoint/2010/main" val="27271549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kern="1200" dirty="0" smtClean="0">
                <a:solidFill>
                  <a:schemeClr val="tx1"/>
                </a:solidFill>
                <a:effectLst/>
                <a:latin typeface="+mn-lt"/>
                <a:ea typeface="+mn-ea"/>
                <a:cs typeface="+mn-cs"/>
              </a:rPr>
              <a:t>Dřívější GPU měly pro každý typ zpracování vyhrazené samostatné procesory. V grafické </a:t>
            </a:r>
            <a:r>
              <a:rPr lang="cs-CZ" sz="1200" kern="1200" dirty="0" err="1" smtClean="0">
                <a:solidFill>
                  <a:schemeClr val="tx1"/>
                </a:solidFill>
                <a:effectLst/>
                <a:latin typeface="+mn-lt"/>
                <a:ea typeface="+mn-ea"/>
                <a:cs typeface="+mn-cs"/>
              </a:rPr>
              <a:t>pipeline</a:t>
            </a:r>
            <a:r>
              <a:rPr lang="cs-CZ" sz="1200" kern="1200" dirty="0" smtClean="0">
                <a:solidFill>
                  <a:schemeClr val="tx1"/>
                </a:solidFill>
                <a:effectLst/>
                <a:latin typeface="+mn-lt"/>
                <a:ea typeface="+mn-ea"/>
                <a:cs typeface="+mn-cs"/>
              </a:rPr>
              <a:t> jsou tedy Vertex </a:t>
            </a:r>
            <a:r>
              <a:rPr lang="cs-CZ" sz="1200" kern="1200" dirty="0" err="1" smtClean="0">
                <a:solidFill>
                  <a:schemeClr val="tx1"/>
                </a:solidFill>
                <a:effectLst/>
                <a:latin typeface="+mn-lt"/>
                <a:ea typeface="+mn-ea"/>
                <a:cs typeface="+mn-cs"/>
              </a:rPr>
              <a:t>Shadery</a:t>
            </a:r>
            <a:r>
              <a:rPr lang="cs-CZ" sz="1200" kern="1200" dirty="0" smtClean="0">
                <a:solidFill>
                  <a:schemeClr val="tx1"/>
                </a:solidFill>
                <a:effectLst/>
                <a:latin typeface="+mn-lt"/>
                <a:ea typeface="+mn-ea"/>
                <a:cs typeface="+mn-cs"/>
              </a:rPr>
              <a:t>, Geometry </a:t>
            </a:r>
            <a:r>
              <a:rPr lang="cs-CZ" sz="1200" kern="1200" dirty="0" err="1" smtClean="0">
                <a:solidFill>
                  <a:schemeClr val="tx1"/>
                </a:solidFill>
                <a:effectLst/>
                <a:latin typeface="+mn-lt"/>
                <a:ea typeface="+mn-ea"/>
                <a:cs typeface="+mn-cs"/>
              </a:rPr>
              <a:t>Shadery</a:t>
            </a:r>
            <a:r>
              <a:rPr lang="cs-CZ" sz="1200" kern="1200" dirty="0" smtClean="0">
                <a:solidFill>
                  <a:schemeClr val="tx1"/>
                </a:solidFill>
                <a:effectLst/>
                <a:latin typeface="+mn-lt"/>
                <a:ea typeface="+mn-ea"/>
                <a:cs typeface="+mn-cs"/>
              </a:rPr>
              <a:t> a pixel </a:t>
            </a:r>
            <a:r>
              <a:rPr lang="cs-CZ" sz="1200" kern="1200" dirty="0" err="1" smtClean="0">
                <a:solidFill>
                  <a:schemeClr val="tx1"/>
                </a:solidFill>
                <a:effectLst/>
                <a:latin typeface="+mn-lt"/>
                <a:ea typeface="+mn-ea"/>
                <a:cs typeface="+mn-cs"/>
              </a:rPr>
              <a:t>Shadery</a:t>
            </a:r>
            <a:r>
              <a:rPr lang="cs-CZ" sz="1200" kern="1200" dirty="0" smtClean="0">
                <a:solidFill>
                  <a:schemeClr val="tx1"/>
                </a:solidFill>
                <a:effectLst/>
                <a:latin typeface="+mn-lt"/>
                <a:ea typeface="+mn-ea"/>
                <a:cs typeface="+mn-cs"/>
              </a:rPr>
              <a:t> v jednom Unifikovaném </a:t>
            </a:r>
            <a:r>
              <a:rPr lang="cs-CZ" sz="1200" kern="1200" dirty="0" err="1" smtClean="0">
                <a:solidFill>
                  <a:schemeClr val="tx1"/>
                </a:solidFill>
                <a:effectLst/>
                <a:latin typeface="+mn-lt"/>
                <a:ea typeface="+mn-ea"/>
                <a:cs typeface="+mn-cs"/>
              </a:rPr>
              <a:t>Shaderu</a:t>
            </a:r>
            <a:r>
              <a:rPr lang="cs-CZ" sz="1200" kern="1200" dirty="0" smtClean="0">
                <a:solidFill>
                  <a:schemeClr val="tx1"/>
                </a:solidFill>
                <a:effectLst/>
                <a:latin typeface="+mn-lt"/>
                <a:ea typeface="+mn-ea"/>
                <a:cs typeface="+mn-cs"/>
              </a:rPr>
              <a:t>.</a:t>
            </a:r>
          </a:p>
          <a:p>
            <a:pPr marL="171450" indent="-171450">
              <a:buFontTx/>
              <a:buChar char="-"/>
            </a:pPr>
            <a:r>
              <a:rPr lang="cs-CZ" sz="1200" kern="1200" dirty="0" smtClean="0">
                <a:solidFill>
                  <a:schemeClr val="tx1"/>
                </a:solidFill>
                <a:effectLst/>
                <a:latin typeface="+mn-lt"/>
                <a:ea typeface="+mn-ea"/>
                <a:cs typeface="+mn-cs"/>
              </a:rPr>
              <a:t>Neefektivní a nevyvážené využití </a:t>
            </a:r>
            <a:r>
              <a:rPr lang="cs-CZ" sz="1200" kern="1200" dirty="0" err="1" smtClean="0">
                <a:solidFill>
                  <a:schemeClr val="tx1"/>
                </a:solidFill>
                <a:effectLst/>
                <a:latin typeface="+mn-lt"/>
                <a:ea typeface="+mn-ea"/>
                <a:cs typeface="+mn-cs"/>
              </a:rPr>
              <a:t>shaderů</a:t>
            </a:r>
            <a:r>
              <a:rPr lang="cs-CZ" sz="1200" kern="1200" dirty="0" smtClean="0">
                <a:solidFill>
                  <a:schemeClr val="tx1"/>
                </a:solidFill>
                <a:effectLst/>
                <a:latin typeface="+mn-lt"/>
                <a:ea typeface="+mn-ea"/>
                <a:cs typeface="+mn-cs"/>
              </a:rPr>
              <a:t> </a:t>
            </a:r>
          </a:p>
          <a:p>
            <a:pPr marL="171450" indent="-171450">
              <a:buFontTx/>
              <a:buChar char="-"/>
            </a:pPr>
            <a:r>
              <a:rPr lang="cs-CZ" sz="1200" kern="1200" dirty="0" smtClean="0">
                <a:solidFill>
                  <a:schemeClr val="tx1"/>
                </a:solidFill>
                <a:effectLst/>
                <a:latin typeface="+mn-lt"/>
                <a:ea typeface="+mn-ea"/>
                <a:cs typeface="+mn-cs"/>
              </a:rPr>
              <a:t>Optimální využití </a:t>
            </a:r>
            <a:r>
              <a:rPr lang="cs-CZ" sz="1200" kern="1200" dirty="0" err="1" smtClean="0">
                <a:solidFill>
                  <a:schemeClr val="tx1"/>
                </a:solidFill>
                <a:effectLst/>
                <a:latin typeface="+mn-lt"/>
                <a:ea typeface="+mn-ea"/>
                <a:cs typeface="+mn-cs"/>
              </a:rPr>
              <a:t>shaderů</a:t>
            </a:r>
            <a:r>
              <a:rPr lang="cs-CZ" sz="1200" kern="1200" dirty="0" smtClean="0">
                <a:solidFill>
                  <a:schemeClr val="tx1"/>
                </a:solidFill>
                <a:effectLst/>
                <a:latin typeface="+mn-lt"/>
                <a:ea typeface="+mn-ea"/>
                <a:cs typeface="+mn-cs"/>
              </a:rPr>
              <a:t> </a:t>
            </a: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48</a:t>
            </a:fld>
            <a:endParaRPr lang="cs-CZ"/>
          </a:p>
        </p:txBody>
      </p:sp>
    </p:spTree>
    <p:extLst>
      <p:ext uri="{BB962C8B-B14F-4D97-AF65-F5344CB8AC3E}">
        <p14:creationId xmlns:p14="http://schemas.microsoft.com/office/powerpoint/2010/main" val="40835751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171450" indent="-171450">
              <a:buFontTx/>
              <a:buChar char="-"/>
            </a:pPr>
            <a:r>
              <a:rPr lang="cs-CZ" sz="1200" kern="1200" dirty="0" smtClean="0">
                <a:solidFill>
                  <a:schemeClr val="tx1"/>
                </a:solidFill>
                <a:effectLst/>
                <a:latin typeface="+mn-lt"/>
                <a:ea typeface="+mn-ea"/>
                <a:cs typeface="+mn-cs"/>
              </a:rPr>
              <a:t>Například rozdělí velké výsledné datové pole do bloků </a:t>
            </a:r>
          </a:p>
          <a:p>
            <a:pPr marL="171450" indent="-171450">
              <a:buFontTx/>
              <a:buChar char="-"/>
            </a:pPr>
            <a:r>
              <a:rPr lang="cs-CZ" sz="1200" kern="1200" dirty="0" smtClean="0">
                <a:solidFill>
                  <a:schemeClr val="tx1"/>
                </a:solidFill>
                <a:effectLst/>
                <a:latin typeface="+mn-lt"/>
                <a:ea typeface="+mn-ea"/>
                <a:cs typeface="+mn-cs"/>
              </a:rPr>
              <a:t>A dále rozdělí každý blok na prvky tak, že výsledné bloky mohou být počítány nezávisle a prvky v každém bloku jsou počítány paralelně</a:t>
            </a: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56</a:t>
            </a:fld>
            <a:endParaRPr lang="cs-CZ"/>
          </a:p>
        </p:txBody>
      </p:sp>
    </p:spTree>
    <p:extLst>
      <p:ext uri="{BB962C8B-B14F-4D97-AF65-F5344CB8AC3E}">
        <p14:creationId xmlns:p14="http://schemas.microsoft.com/office/powerpoint/2010/main" val="1660821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171450" indent="-171450">
              <a:buFontTx/>
              <a:buChar char="-"/>
            </a:pPr>
            <a:r>
              <a:rPr lang="cs-CZ" sz="1200" kern="1200" dirty="0" smtClean="0">
                <a:solidFill>
                  <a:schemeClr val="tx1"/>
                </a:solidFill>
                <a:effectLst/>
                <a:latin typeface="+mn-lt"/>
                <a:ea typeface="+mn-ea"/>
                <a:cs typeface="+mn-cs"/>
              </a:rPr>
              <a:t>Mřížka je sada bloků s vlákny, které pracují nezávisle a paralelně</a:t>
            </a:r>
          </a:p>
          <a:p>
            <a:pPr marL="171450" indent="-171450">
              <a:buFontTx/>
              <a:buChar char="-"/>
            </a:pPr>
            <a:r>
              <a:rPr lang="cs-CZ" sz="1200" kern="1200" dirty="0" smtClean="0">
                <a:solidFill>
                  <a:schemeClr val="tx1"/>
                </a:solidFill>
                <a:effectLst/>
                <a:latin typeface="+mn-lt"/>
                <a:ea typeface="+mn-ea"/>
                <a:cs typeface="+mn-cs"/>
              </a:rPr>
              <a:t>Blok je sada souběžných vláken</a:t>
            </a:r>
          </a:p>
          <a:p>
            <a:pPr marL="171450" indent="-171450">
              <a:buFontTx/>
              <a:buChar char="-"/>
            </a:pPr>
            <a:r>
              <a:rPr lang="cs-CZ" sz="1200" kern="1200" dirty="0" smtClean="0">
                <a:solidFill>
                  <a:schemeClr val="tx1"/>
                </a:solidFill>
                <a:effectLst/>
                <a:latin typeface="+mn-lt"/>
                <a:ea typeface="+mn-ea"/>
                <a:cs typeface="+mn-cs"/>
              </a:rPr>
              <a:t>Které mohou mezi sebou spolupracovat prostřednictvím synchronizace bariéry a sdíleného přístupu do paměťového prostoru vyhrazeného pro blok</a:t>
            </a:r>
          </a:p>
          <a:p>
            <a:pPr marL="171450" indent="-171450">
              <a:buFontTx/>
              <a:buChar char="-"/>
            </a:pP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57</a:t>
            </a:fld>
            <a:endParaRPr lang="cs-CZ"/>
          </a:p>
        </p:txBody>
      </p:sp>
    </p:spTree>
    <p:extLst>
      <p:ext uri="{BB962C8B-B14F-4D97-AF65-F5344CB8AC3E}">
        <p14:creationId xmlns:p14="http://schemas.microsoft.com/office/powerpoint/2010/main" val="40383848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indent="0">
              <a:buNone/>
            </a:pPr>
            <a:r>
              <a:rPr lang="cs-CZ" baseline="0" dirty="0" smtClean="0"/>
              <a:t>1. b)</a:t>
            </a:r>
          </a:p>
          <a:p>
            <a:pPr marL="0" indent="0">
              <a:buNone/>
            </a:pPr>
            <a:r>
              <a:rPr lang="cs-CZ" baseline="0" dirty="0" smtClean="0"/>
              <a:t>2. a)</a:t>
            </a: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61</a:t>
            </a:fld>
            <a:endParaRPr lang="cs-CZ"/>
          </a:p>
        </p:txBody>
      </p:sp>
    </p:spTree>
    <p:extLst>
      <p:ext uri="{BB962C8B-B14F-4D97-AF65-F5344CB8AC3E}">
        <p14:creationId xmlns:p14="http://schemas.microsoft.com/office/powerpoint/2010/main" val="26117111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baseline="0" dirty="0" smtClean="0">
                <a:solidFill>
                  <a:schemeClr val="bg1"/>
                </a:solidFill>
              </a:rPr>
              <a:t>3. b)</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baseline="0" dirty="0" smtClean="0">
                <a:solidFill>
                  <a:schemeClr val="bg1"/>
                </a:solidFill>
              </a:rPr>
              <a:t>4. c)</a:t>
            </a:r>
          </a:p>
          <a:p>
            <a:pPr marL="228600" indent="-228600">
              <a:buAutoNum type="arabicPeriod"/>
            </a:pPr>
            <a:endParaRPr lang="cs-CZ" sz="1200" baseline="0" dirty="0" smtClean="0">
              <a:solidFill>
                <a:schemeClr val="bg1"/>
              </a:solidFill>
            </a:endParaRPr>
          </a:p>
          <a:p>
            <a:pPr marL="0" indent="0">
              <a:buNone/>
            </a:pPr>
            <a:endParaRPr lang="cs-CZ" sz="1200" baseline="0" dirty="0" smtClean="0">
              <a:solidFill>
                <a:schemeClr val="bg1"/>
              </a:solidFill>
            </a:endParaRPr>
          </a:p>
          <a:p>
            <a:pPr marL="0" indent="0">
              <a:buNone/>
            </a:pPr>
            <a:endParaRPr lang="cs-CZ" dirty="0" smtClean="0">
              <a:solidFill>
                <a:schemeClr val="bg1"/>
              </a:solidFill>
            </a:endParaRPr>
          </a:p>
          <a:p>
            <a:pPr marL="228600" indent="-228600">
              <a:buAutoNum type="arabicPeriod"/>
            </a:pPr>
            <a:endParaRPr lang="cs-CZ" sz="1200" dirty="0" smtClean="0">
              <a:solidFill>
                <a:schemeClr val="bg1"/>
              </a:solidFill>
            </a:endParaRPr>
          </a:p>
          <a:p>
            <a:pPr marL="228600" indent="-228600">
              <a:buAutoNum type="arabicPeriod"/>
            </a:pP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62</a:t>
            </a:fld>
            <a:endParaRPr lang="cs-CZ"/>
          </a:p>
        </p:txBody>
      </p:sp>
    </p:spTree>
    <p:extLst>
      <p:ext uri="{BB962C8B-B14F-4D97-AF65-F5344CB8AC3E}">
        <p14:creationId xmlns:p14="http://schemas.microsoft.com/office/powerpoint/2010/main" val="36019310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dirty="0" smtClean="0">
                <a:solidFill>
                  <a:schemeClr val="bg1"/>
                </a:solidFill>
              </a:rPr>
              <a:t>5.</a:t>
            </a:r>
            <a:r>
              <a:rPr lang="cs-CZ" sz="1200" baseline="0" dirty="0" smtClean="0">
                <a:solidFill>
                  <a:schemeClr val="bg1"/>
                </a:solidFill>
              </a:rPr>
              <a:t> a)</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baseline="0" dirty="0" smtClean="0">
                <a:solidFill>
                  <a:schemeClr val="bg1"/>
                </a:solidFill>
              </a:rPr>
              <a:t>6. c)</a:t>
            </a:r>
            <a:endParaRPr lang="cs-CZ" sz="1200" dirty="0" smtClean="0">
              <a:solidFill>
                <a:schemeClr val="bg1"/>
              </a:solidFill>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cs-CZ" sz="1200" baseline="0" dirty="0" smtClean="0">
              <a:solidFill>
                <a:schemeClr val="bg1"/>
              </a:solidFill>
            </a:endParaRPr>
          </a:p>
          <a:p>
            <a:pPr marL="228600" indent="-228600">
              <a:buAutoNum type="arabicPeriod"/>
            </a:pPr>
            <a:endParaRPr lang="cs-CZ" sz="1200" baseline="0" dirty="0" smtClean="0">
              <a:solidFill>
                <a:schemeClr val="bg1"/>
              </a:solidFill>
            </a:endParaRPr>
          </a:p>
          <a:p>
            <a:pPr marL="0" indent="0">
              <a:buNone/>
            </a:pPr>
            <a:endParaRPr lang="cs-CZ" sz="1200" baseline="0" dirty="0" smtClean="0">
              <a:solidFill>
                <a:schemeClr val="bg1"/>
              </a:solidFill>
            </a:endParaRPr>
          </a:p>
          <a:p>
            <a:pPr marL="0" indent="0">
              <a:buNone/>
            </a:pPr>
            <a:endParaRPr lang="cs-CZ" dirty="0" smtClean="0">
              <a:solidFill>
                <a:schemeClr val="bg1"/>
              </a:solidFill>
            </a:endParaRPr>
          </a:p>
          <a:p>
            <a:pPr marL="228600" indent="-228600">
              <a:buAutoNum type="arabicPeriod"/>
            </a:pPr>
            <a:endParaRPr lang="cs-CZ" sz="1200" dirty="0" smtClean="0">
              <a:solidFill>
                <a:schemeClr val="bg1"/>
              </a:solidFill>
            </a:endParaRPr>
          </a:p>
          <a:p>
            <a:pPr marL="228600" indent="-228600">
              <a:buAutoNum type="arabicPeriod"/>
            </a:pP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63</a:t>
            </a:fld>
            <a:endParaRPr lang="cs-CZ"/>
          </a:p>
        </p:txBody>
      </p:sp>
    </p:spTree>
    <p:extLst>
      <p:ext uri="{BB962C8B-B14F-4D97-AF65-F5344CB8AC3E}">
        <p14:creationId xmlns:p14="http://schemas.microsoft.com/office/powerpoint/2010/main" val="11804496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kern="1200" dirty="0" smtClean="0">
                <a:solidFill>
                  <a:schemeClr val="tx1"/>
                </a:solidFill>
                <a:effectLst/>
                <a:latin typeface="+mn-lt"/>
                <a:ea typeface="+mn-ea"/>
                <a:cs typeface="+mn-cs"/>
              </a:rPr>
              <a:t>EISA</a:t>
            </a:r>
            <a:r>
              <a:rPr lang="cs-CZ" sz="1200" kern="1200" baseline="0" dirty="0" smtClean="0">
                <a:solidFill>
                  <a:schemeClr val="tx1"/>
                </a:solidFill>
                <a:effectLst/>
                <a:latin typeface="+mn-lt"/>
                <a:ea typeface="+mn-ea"/>
                <a:cs typeface="+mn-cs"/>
              </a:rPr>
              <a:t> b</a:t>
            </a:r>
            <a:r>
              <a:rPr lang="cs-CZ" sz="1200" kern="1200" dirty="0" smtClean="0">
                <a:solidFill>
                  <a:schemeClr val="tx1"/>
                </a:solidFill>
                <a:effectLst/>
                <a:latin typeface="+mn-lt"/>
                <a:ea typeface="+mn-ea"/>
                <a:cs typeface="+mn-cs"/>
              </a:rPr>
              <a:t>yla konkurencí MCA</a:t>
            </a:r>
            <a:r>
              <a:rPr lang="cs-CZ" sz="1200" kern="1200" baseline="0" dirty="0" smtClean="0">
                <a:solidFill>
                  <a:schemeClr val="tx1"/>
                </a:solidFill>
                <a:effectLst/>
                <a:latin typeface="+mn-lt"/>
                <a:ea typeface="+mn-ea"/>
                <a:cs typeface="+mn-cs"/>
              </a:rPr>
              <a:t> – úspěšnější díky kompatibilitě s ISA</a:t>
            </a: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6</a:t>
            </a:fld>
            <a:endParaRPr lang="cs-CZ"/>
          </a:p>
        </p:txBody>
      </p:sp>
    </p:spTree>
    <p:extLst>
      <p:ext uri="{BB962C8B-B14F-4D97-AF65-F5344CB8AC3E}">
        <p14:creationId xmlns:p14="http://schemas.microsoft.com/office/powerpoint/2010/main" val="23226935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indent="0">
              <a:buNone/>
            </a:pPr>
            <a:r>
              <a:rPr lang="cs-CZ" sz="1200" baseline="0" dirty="0" smtClean="0">
                <a:solidFill>
                  <a:schemeClr val="bg1"/>
                </a:solidFill>
              </a:rPr>
              <a:t>7. a)</a:t>
            </a:r>
          </a:p>
          <a:p>
            <a:pPr marL="0" indent="0">
              <a:buNone/>
            </a:pPr>
            <a:r>
              <a:rPr lang="cs-CZ" sz="1200" baseline="0" dirty="0" smtClean="0">
                <a:solidFill>
                  <a:schemeClr val="bg1"/>
                </a:solidFill>
              </a:rPr>
              <a:t>8. a)</a:t>
            </a:r>
          </a:p>
          <a:p>
            <a:pPr marL="0" indent="0">
              <a:buNone/>
            </a:pPr>
            <a:endParaRPr lang="cs-CZ" sz="1200" baseline="0" dirty="0" smtClean="0">
              <a:solidFill>
                <a:schemeClr val="bg1"/>
              </a:solidFill>
            </a:endParaRPr>
          </a:p>
          <a:p>
            <a:pPr marL="0" indent="0">
              <a:buNone/>
            </a:pPr>
            <a:endParaRPr lang="cs-CZ" dirty="0" smtClean="0">
              <a:solidFill>
                <a:schemeClr val="bg1"/>
              </a:solidFill>
            </a:endParaRPr>
          </a:p>
          <a:p>
            <a:pPr marL="228600" indent="-228600">
              <a:buAutoNum type="arabicPeriod"/>
            </a:pPr>
            <a:endParaRPr lang="cs-CZ" sz="1200" dirty="0" smtClean="0">
              <a:solidFill>
                <a:schemeClr val="bg1"/>
              </a:solidFill>
            </a:endParaRPr>
          </a:p>
          <a:p>
            <a:pPr marL="228600" indent="-228600">
              <a:buAutoNum type="arabicPeriod"/>
            </a:pP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64</a:t>
            </a:fld>
            <a:endParaRPr lang="cs-CZ"/>
          </a:p>
        </p:txBody>
      </p:sp>
    </p:spTree>
    <p:extLst>
      <p:ext uri="{BB962C8B-B14F-4D97-AF65-F5344CB8AC3E}">
        <p14:creationId xmlns:p14="http://schemas.microsoft.com/office/powerpoint/2010/main" val="6839193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indent="0">
              <a:buNone/>
            </a:pPr>
            <a:r>
              <a:rPr lang="cs-CZ" sz="1200" baseline="0" dirty="0" smtClean="0">
                <a:solidFill>
                  <a:schemeClr val="bg1"/>
                </a:solidFill>
              </a:rPr>
              <a:t>9. b)</a:t>
            </a:r>
          </a:p>
          <a:p>
            <a:pPr marL="0" indent="0">
              <a:buNone/>
            </a:pPr>
            <a:r>
              <a:rPr lang="cs-CZ" sz="1200" baseline="0" dirty="0" smtClean="0">
                <a:solidFill>
                  <a:schemeClr val="bg1"/>
                </a:solidFill>
              </a:rPr>
              <a:t>10. a)</a:t>
            </a:r>
          </a:p>
          <a:p>
            <a:pPr marL="0" indent="0">
              <a:buNone/>
            </a:pPr>
            <a:endParaRPr lang="cs-CZ" dirty="0" smtClean="0">
              <a:solidFill>
                <a:schemeClr val="bg1"/>
              </a:solidFill>
            </a:endParaRPr>
          </a:p>
          <a:p>
            <a:pPr marL="228600" indent="-228600">
              <a:buAutoNum type="arabicPeriod"/>
            </a:pPr>
            <a:endParaRPr lang="cs-CZ" sz="1200" dirty="0" smtClean="0">
              <a:solidFill>
                <a:schemeClr val="bg1"/>
              </a:solidFill>
            </a:endParaRPr>
          </a:p>
          <a:p>
            <a:pPr marL="228600" indent="-228600">
              <a:buAutoNum type="arabicPeriod"/>
            </a:pP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65</a:t>
            </a:fld>
            <a:endParaRPr lang="cs-CZ"/>
          </a:p>
        </p:txBody>
      </p:sp>
    </p:spTree>
    <p:extLst>
      <p:ext uri="{BB962C8B-B14F-4D97-AF65-F5344CB8AC3E}">
        <p14:creationId xmlns:p14="http://schemas.microsoft.com/office/powerpoint/2010/main" val="29871559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smtClean="0"/>
              <a:t>11. b)</a:t>
            </a:r>
          </a:p>
          <a:p>
            <a:r>
              <a:rPr lang="cs-CZ" dirty="0" smtClean="0"/>
              <a:t>12. c)</a:t>
            </a:r>
          </a:p>
          <a:p>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66</a:t>
            </a:fld>
            <a:endParaRPr lang="cs-CZ"/>
          </a:p>
        </p:txBody>
      </p:sp>
    </p:spTree>
    <p:extLst>
      <p:ext uri="{BB962C8B-B14F-4D97-AF65-F5344CB8AC3E}">
        <p14:creationId xmlns:p14="http://schemas.microsoft.com/office/powerpoint/2010/main" val="116650924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smtClean="0"/>
              <a:t>13.</a:t>
            </a:r>
            <a:r>
              <a:rPr lang="cs-CZ" baseline="0" dirty="0" smtClean="0"/>
              <a:t> b)</a:t>
            </a:r>
          </a:p>
          <a:p>
            <a:r>
              <a:rPr lang="cs-CZ" baseline="0" dirty="0" smtClean="0"/>
              <a:t>14. a)</a:t>
            </a: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67</a:t>
            </a:fld>
            <a:endParaRPr lang="cs-CZ"/>
          </a:p>
        </p:txBody>
      </p:sp>
    </p:spTree>
    <p:extLst>
      <p:ext uri="{BB962C8B-B14F-4D97-AF65-F5344CB8AC3E}">
        <p14:creationId xmlns:p14="http://schemas.microsoft.com/office/powerpoint/2010/main" val="1031819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smtClean="0"/>
              <a:t>15. b)</a:t>
            </a: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68</a:t>
            </a:fld>
            <a:endParaRPr lang="cs-CZ"/>
          </a:p>
        </p:txBody>
      </p:sp>
    </p:spTree>
    <p:extLst>
      <p:ext uri="{BB962C8B-B14F-4D97-AF65-F5344CB8AC3E}">
        <p14:creationId xmlns:p14="http://schemas.microsoft.com/office/powerpoint/2010/main" val="116101021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smtClean="0"/>
              <a:t>16. a)</a:t>
            </a: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69</a:t>
            </a:fld>
            <a:endParaRPr lang="cs-CZ"/>
          </a:p>
        </p:txBody>
      </p:sp>
    </p:spTree>
    <p:extLst>
      <p:ext uri="{BB962C8B-B14F-4D97-AF65-F5344CB8AC3E}">
        <p14:creationId xmlns:p14="http://schemas.microsoft.com/office/powerpoint/2010/main" val="256700176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smtClean="0"/>
              <a:t>17. c)</a:t>
            </a:r>
          </a:p>
          <a:p>
            <a:r>
              <a:rPr lang="cs-CZ" dirty="0" smtClean="0"/>
              <a:t>18. a)</a:t>
            </a: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70</a:t>
            </a:fld>
            <a:endParaRPr lang="cs-CZ"/>
          </a:p>
        </p:txBody>
      </p:sp>
    </p:spTree>
    <p:extLst>
      <p:ext uri="{BB962C8B-B14F-4D97-AF65-F5344CB8AC3E}">
        <p14:creationId xmlns:p14="http://schemas.microsoft.com/office/powerpoint/2010/main" val="60028190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smtClean="0"/>
              <a:t>19. b)</a:t>
            </a:r>
          </a:p>
          <a:p>
            <a:r>
              <a:rPr lang="cs-CZ" dirty="0" smtClean="0"/>
              <a:t>20. c)</a:t>
            </a: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71</a:t>
            </a:fld>
            <a:endParaRPr lang="cs-CZ"/>
          </a:p>
        </p:txBody>
      </p:sp>
    </p:spTree>
    <p:extLst>
      <p:ext uri="{BB962C8B-B14F-4D97-AF65-F5344CB8AC3E}">
        <p14:creationId xmlns:p14="http://schemas.microsoft.com/office/powerpoint/2010/main" val="3400877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smtClean="0"/>
              <a:t>S PCI sběrnicí nastal velký přelom. </a:t>
            </a:r>
            <a:r>
              <a:rPr lang="cs-CZ" sz="1200" kern="1200" dirty="0" smtClean="0">
                <a:solidFill>
                  <a:schemeClr val="tx1"/>
                </a:solidFill>
                <a:effectLst/>
                <a:latin typeface="+mn-lt"/>
                <a:ea typeface="+mn-ea"/>
                <a:cs typeface="+mn-cs"/>
              </a:rPr>
              <a:t>Sběrnice byla vyvinuta společností Intel v roce 1992 a velice rychle se prosadila.</a:t>
            </a:r>
          </a:p>
          <a:p>
            <a:endParaRPr lang="cs-CZ" sz="1200" kern="1200" dirty="0" smtClean="0">
              <a:solidFill>
                <a:schemeClr val="tx1"/>
              </a:solidFill>
              <a:effectLst/>
              <a:latin typeface="+mn-lt"/>
              <a:ea typeface="+mn-ea"/>
              <a:cs typeface="+mn-cs"/>
            </a:endParaRPr>
          </a:p>
          <a:p>
            <a:r>
              <a:rPr lang="cs-CZ" sz="1200" kern="1200" dirty="0" smtClean="0">
                <a:solidFill>
                  <a:schemeClr val="tx1"/>
                </a:solidFill>
                <a:effectLst/>
                <a:latin typeface="+mn-lt"/>
                <a:ea typeface="+mn-ea"/>
                <a:cs typeface="+mn-cs"/>
              </a:rPr>
              <a:t>AGP – První verze byla představena roku 1997 společností Intel, která chtěla nejen zvýšit výkon v oblasti grafiky, ale taky umožnit přímý přístup grafické karty k systémové paměti. </a:t>
            </a:r>
          </a:p>
          <a:p>
            <a:r>
              <a:rPr lang="cs-CZ" sz="1200" kern="1200" dirty="0" smtClean="0">
                <a:solidFill>
                  <a:schemeClr val="tx1"/>
                </a:solidFill>
                <a:effectLst/>
                <a:latin typeface="+mn-lt"/>
                <a:ea typeface="+mn-ea"/>
                <a:cs typeface="+mn-cs"/>
              </a:rPr>
              <a:t>První verze umožňovala jeden až dva přenosy dat během jednoho cyklu, přičemž napětí sběrnice bylo 3,3 V.</a:t>
            </a:r>
          </a:p>
          <a:p>
            <a:r>
              <a:rPr lang="cs-CZ" sz="1200" kern="1200" dirty="0" smtClean="0">
                <a:solidFill>
                  <a:schemeClr val="tx1"/>
                </a:solidFill>
                <a:effectLst/>
                <a:latin typeface="+mn-lt"/>
                <a:ea typeface="+mn-ea"/>
                <a:cs typeface="+mn-cs"/>
              </a:rPr>
              <a:t>O dva roky později byla vydána nová verze 2.0, která měla možnost až čtyř přenosů dat během jednoho cyklu a napětí se snížilo na 1,5 V.</a:t>
            </a: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7</a:t>
            </a:fld>
            <a:endParaRPr lang="cs-CZ"/>
          </a:p>
        </p:txBody>
      </p:sp>
    </p:spTree>
    <p:extLst>
      <p:ext uri="{BB962C8B-B14F-4D97-AF65-F5344CB8AC3E}">
        <p14:creationId xmlns:p14="http://schemas.microsoft.com/office/powerpoint/2010/main" val="8285597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kern="1200" dirty="0" smtClean="0">
                <a:solidFill>
                  <a:schemeClr val="tx1"/>
                </a:solidFill>
                <a:effectLst/>
                <a:latin typeface="+mn-lt"/>
                <a:ea typeface="+mn-ea"/>
                <a:cs typeface="+mn-cs"/>
              </a:rPr>
              <a:t>Velkým rozdílem oproti PCI je použití sériové komunikace, která zajišťuje vysokou datovou propustnost. </a:t>
            </a:r>
          </a:p>
          <a:p>
            <a:r>
              <a:rPr lang="cs-CZ" sz="1200" kern="1200" dirty="0" smtClean="0">
                <a:solidFill>
                  <a:schemeClr val="tx1"/>
                </a:solidFill>
                <a:effectLst/>
                <a:latin typeface="+mn-lt"/>
                <a:ea typeface="+mn-ea"/>
                <a:cs typeface="+mn-cs"/>
              </a:rPr>
              <a:t>x2 má dvě linie a ty jsou složeny z 8 vodičů a přenáší dva bity za cyklus.</a:t>
            </a:r>
          </a:p>
          <a:p>
            <a:r>
              <a:rPr lang="cs-CZ" sz="1200" kern="1200" dirty="0" err="1" smtClean="0">
                <a:solidFill>
                  <a:schemeClr val="tx1"/>
                </a:solidFill>
                <a:effectLst/>
                <a:latin typeface="+mn-lt"/>
                <a:ea typeface="+mn-ea"/>
                <a:cs typeface="+mn-cs"/>
              </a:rPr>
              <a:t>Diferenciání</a:t>
            </a:r>
            <a:r>
              <a:rPr lang="cs-CZ" sz="1200" kern="1200" dirty="0" smtClean="0">
                <a:solidFill>
                  <a:schemeClr val="tx1"/>
                </a:solidFill>
                <a:effectLst/>
                <a:latin typeface="+mn-lt"/>
                <a:ea typeface="+mn-ea"/>
                <a:cs typeface="+mn-cs"/>
              </a:rPr>
              <a:t> signalizace – slouží k potlačení elektrického rušení. Každý signál vysílán pomocí diferenciálního páru. Signál přenášený jedním drátem je na stejné úrovni jako ten, který přenáší druhý drát, ale v opačné polaritě. Signál na přijímacím konci je interpretován jako rozdíl mezi dvěma linkami, které tvoří diferenciální pár. Pokud rušení působí na diferenciální dvojici, modifikuje obě linie podobně, ale neovlivní rozdíl. Díky tomu je diferenciální signalizace odolná vůči elektrickému rušení. </a:t>
            </a:r>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8</a:t>
            </a:fld>
            <a:endParaRPr lang="cs-CZ"/>
          </a:p>
        </p:txBody>
      </p:sp>
    </p:spTree>
    <p:extLst>
      <p:ext uri="{BB962C8B-B14F-4D97-AF65-F5344CB8AC3E}">
        <p14:creationId xmlns:p14="http://schemas.microsoft.com/office/powerpoint/2010/main" val="6889553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kern="1200" dirty="0" err="1" smtClean="0">
                <a:solidFill>
                  <a:schemeClr val="tx1"/>
                </a:solidFill>
                <a:effectLst/>
                <a:latin typeface="+mn-lt"/>
                <a:ea typeface="+mn-ea"/>
                <a:cs typeface="+mn-cs"/>
              </a:rPr>
              <a:t>PCIe</a:t>
            </a:r>
            <a:r>
              <a:rPr lang="cs-CZ" sz="1200" kern="1200" dirty="0" smtClean="0">
                <a:solidFill>
                  <a:schemeClr val="tx1"/>
                </a:solidFill>
                <a:effectLst/>
                <a:latin typeface="+mn-lt"/>
                <a:ea typeface="+mn-ea"/>
                <a:cs typeface="+mn-cs"/>
              </a:rPr>
              <a:t> vychází i v různých verzích. Původní verze používaly 8b/10b kódování, které k paketu přiřazuje kódovací data, což činí 8 efektivních bitů a vyžaduje 20% režii při přenosu dat. Verze 3.0 s sebou přinesla nové kódování 128b/130b, díky čemuž klesla režie při přenosu dat z 20 % na 1,5 %. </a:t>
            </a:r>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9</a:t>
            </a:fld>
            <a:endParaRPr lang="cs-CZ"/>
          </a:p>
        </p:txBody>
      </p:sp>
    </p:spTree>
    <p:extLst>
      <p:ext uri="{BB962C8B-B14F-4D97-AF65-F5344CB8AC3E}">
        <p14:creationId xmlns:p14="http://schemas.microsoft.com/office/powerpoint/2010/main" val="23294531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11</a:t>
            </a:fld>
            <a:endParaRPr lang="cs-CZ"/>
          </a:p>
        </p:txBody>
      </p:sp>
    </p:spTree>
    <p:extLst>
      <p:ext uri="{BB962C8B-B14F-4D97-AF65-F5344CB8AC3E}">
        <p14:creationId xmlns:p14="http://schemas.microsoft.com/office/powerpoint/2010/main" val="328703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kern="1200" dirty="0" smtClean="0">
                <a:solidFill>
                  <a:schemeClr val="tx1"/>
                </a:solidFill>
                <a:effectLst/>
                <a:latin typeface="+mn-lt"/>
                <a:ea typeface="+mn-ea"/>
                <a:cs typeface="+mn-cs"/>
              </a:rPr>
              <a:t>Grafický procesor má vždy u sebe svou vlastní paměť typu RAM (</a:t>
            </a:r>
            <a:r>
              <a:rPr lang="cs-CZ" sz="1200" kern="1200" dirty="0" err="1" smtClean="0">
                <a:solidFill>
                  <a:schemeClr val="tx1"/>
                </a:solidFill>
                <a:effectLst/>
                <a:latin typeface="+mn-lt"/>
                <a:ea typeface="+mn-ea"/>
                <a:cs typeface="+mn-cs"/>
              </a:rPr>
              <a:t>Random</a:t>
            </a: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Acces</a:t>
            </a: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Memory</a:t>
            </a:r>
            <a:r>
              <a:rPr lang="cs-CZ" sz="1200" kern="1200" dirty="0" smtClean="0">
                <a:solidFill>
                  <a:schemeClr val="tx1"/>
                </a:solidFill>
                <a:effectLst/>
                <a:latin typeface="+mn-lt"/>
                <a:ea typeface="+mn-ea"/>
                <a:cs typeface="+mn-cs"/>
              </a:rPr>
              <a:t>). Rozlišujeme několik druhu pamětí, které se za poslední dobu hodně vyvinuly. VRAM (Video RAM) je druh paměti, kterou najdeme pouze v grafických kartách. </a:t>
            </a:r>
          </a:p>
        </p:txBody>
      </p:sp>
      <p:sp>
        <p:nvSpPr>
          <p:cNvPr id="4" name="Zástupný symbol pro číslo snímku 3"/>
          <p:cNvSpPr>
            <a:spLocks noGrp="1"/>
          </p:cNvSpPr>
          <p:nvPr>
            <p:ph type="sldNum" sz="quarter" idx="10"/>
          </p:nvPr>
        </p:nvSpPr>
        <p:spPr/>
        <p:txBody>
          <a:bodyPr/>
          <a:lstStyle/>
          <a:p>
            <a:fld id="{9896F301-0699-4816-B6AA-845199F26E93}" type="slidenum">
              <a:rPr lang="cs-CZ" smtClean="0"/>
              <a:t>13</a:t>
            </a:fld>
            <a:endParaRPr lang="cs-CZ"/>
          </a:p>
        </p:txBody>
      </p:sp>
    </p:spTree>
    <p:extLst>
      <p:ext uri="{BB962C8B-B14F-4D97-AF65-F5344CB8AC3E}">
        <p14:creationId xmlns:p14="http://schemas.microsoft.com/office/powerpoint/2010/main" val="14037374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Podnadpis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dirty="0" smtClean="0"/>
              <a:t>Kliknutím můžete upravit styl předlohy.</a:t>
            </a:r>
            <a:endParaRPr lang="cs-CZ" dirty="0"/>
          </a:p>
        </p:txBody>
      </p:sp>
      <p:sp>
        <p:nvSpPr>
          <p:cNvPr id="4" name="Zástupný symbol pro datum 3"/>
          <p:cNvSpPr>
            <a:spLocks noGrp="1"/>
          </p:cNvSpPr>
          <p:nvPr>
            <p:ph type="dt" sz="half" idx="10"/>
          </p:nvPr>
        </p:nvSpPr>
        <p:spPr/>
        <p:txBody>
          <a:bodyPr/>
          <a:lstStyle/>
          <a:p>
            <a:fld id="{66E51657-76FA-4A6D-A6CB-FCCEA34A6C7C}" type="datetime1">
              <a:rPr lang="cs-CZ" smtClean="0"/>
              <a:t>06.08.2020</a:t>
            </a:fld>
            <a:endParaRPr lang="cs-CZ" dirty="0"/>
          </a:p>
        </p:txBody>
      </p:sp>
      <p:sp>
        <p:nvSpPr>
          <p:cNvPr id="6" name="Zástupný symbol pro číslo snímku 5"/>
          <p:cNvSpPr>
            <a:spLocks noGrp="1"/>
          </p:cNvSpPr>
          <p:nvPr>
            <p:ph type="sldNum" sz="quarter" idx="12"/>
          </p:nvPr>
        </p:nvSpPr>
        <p:spPr/>
        <p:txBody>
          <a:bodyPr/>
          <a:lstStyle/>
          <a:p>
            <a:fld id="{52C407D0-5608-4F39-8F0F-7888F0D57A58}" type="slidenum">
              <a:rPr lang="cs-CZ" smtClean="0"/>
              <a:t>‹#›</a:t>
            </a:fld>
            <a:endParaRPr lang="cs-CZ"/>
          </a:p>
        </p:txBody>
      </p:sp>
      <p:sp>
        <p:nvSpPr>
          <p:cNvPr id="2" name="Nadpis 1"/>
          <p:cNvSpPr>
            <a:spLocks noGrp="1"/>
          </p:cNvSpPr>
          <p:nvPr>
            <p:ph type="ctrTitle" hasCustomPrompt="1"/>
          </p:nvPr>
        </p:nvSpPr>
        <p:spPr>
          <a:xfrm>
            <a:off x="1524000" y="1122363"/>
            <a:ext cx="9144000" cy="2387600"/>
          </a:xfrm>
        </p:spPr>
        <p:txBody>
          <a:bodyPr anchor="b"/>
          <a:lstStyle>
            <a:lvl1pPr algn="ctr">
              <a:defRPr sz="6000" baseline="0">
                <a:solidFill>
                  <a:schemeClr val="bg1"/>
                </a:solidFill>
                <a:latin typeface="Berlin Sans FB Demi" panose="020E0802020502020306" pitchFamily="34" charset="0"/>
              </a:defRPr>
            </a:lvl1pPr>
          </a:lstStyle>
          <a:p>
            <a:r>
              <a:rPr lang="cs-CZ" dirty="0" smtClean="0"/>
              <a:t>VÝVOJ A ARCHITEKTURA GRAFICKÝCH KARET</a:t>
            </a:r>
            <a:endParaRPr lang="cs-CZ" dirty="0"/>
          </a:p>
        </p:txBody>
      </p:sp>
    </p:spTree>
    <p:extLst>
      <p:ext uri="{BB962C8B-B14F-4D97-AF65-F5344CB8AC3E}">
        <p14:creationId xmlns:p14="http://schemas.microsoft.com/office/powerpoint/2010/main" val="5362924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datum 2"/>
          <p:cNvSpPr>
            <a:spLocks noGrp="1"/>
          </p:cNvSpPr>
          <p:nvPr>
            <p:ph type="dt" sz="half" idx="10"/>
          </p:nvPr>
        </p:nvSpPr>
        <p:spPr/>
        <p:txBody>
          <a:bodyPr/>
          <a:lstStyle/>
          <a:p>
            <a:fld id="{FC8E4AD9-0346-4823-9239-B68BD252E8BE}" type="datetime1">
              <a:rPr lang="cs-CZ" smtClean="0"/>
              <a:t>06.08.2020</a:t>
            </a:fld>
            <a:endParaRPr lang="cs-CZ"/>
          </a:p>
        </p:txBody>
      </p:sp>
      <p:sp>
        <p:nvSpPr>
          <p:cNvPr id="4" name="Zástupný symbol pro zápatí 3"/>
          <p:cNvSpPr>
            <a:spLocks noGrp="1"/>
          </p:cNvSpPr>
          <p:nvPr>
            <p:ph type="ftr" sz="quarter" idx="11"/>
          </p:nvPr>
        </p:nvSpPr>
        <p:spPr/>
        <p:txBody>
          <a:bodyPr/>
          <a:lstStyle/>
          <a:p>
            <a:endParaRPr lang="cs-CZ"/>
          </a:p>
        </p:txBody>
      </p:sp>
      <p:sp>
        <p:nvSpPr>
          <p:cNvPr id="5" name="Zástupný symbol pro číslo snímku 4"/>
          <p:cNvSpPr>
            <a:spLocks noGrp="1"/>
          </p:cNvSpPr>
          <p:nvPr>
            <p:ph type="sldNum" sz="quarter" idx="12"/>
          </p:nvPr>
        </p:nvSpPr>
        <p:spPr/>
        <p:txBody>
          <a:bodyPr/>
          <a:lstStyle/>
          <a:p>
            <a:fld id="{52C407D0-5608-4F39-8F0F-7888F0D57A58}" type="slidenum">
              <a:rPr lang="cs-CZ" smtClean="0"/>
              <a:t>‹#›</a:t>
            </a:fld>
            <a:endParaRPr lang="cs-CZ"/>
          </a:p>
        </p:txBody>
      </p:sp>
    </p:spTree>
    <p:extLst>
      <p:ext uri="{BB962C8B-B14F-4D97-AF65-F5344CB8AC3E}">
        <p14:creationId xmlns:p14="http://schemas.microsoft.com/office/powerpoint/2010/main" val="113716867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8E653287-B354-465E-902F-38DE6D741AF7}" type="datetime1">
              <a:rPr lang="cs-CZ" smtClean="0"/>
              <a:t>06.08.2020</a:t>
            </a:fld>
            <a:endParaRPr lang="cs-CZ"/>
          </a:p>
        </p:txBody>
      </p:sp>
      <p:sp>
        <p:nvSpPr>
          <p:cNvPr id="3" name="Zástupný symbol pro zápatí 2"/>
          <p:cNvSpPr>
            <a:spLocks noGrp="1"/>
          </p:cNvSpPr>
          <p:nvPr>
            <p:ph type="ftr" sz="quarter" idx="11"/>
          </p:nvPr>
        </p:nvSpPr>
        <p:spPr/>
        <p:txBody>
          <a:bodyPr/>
          <a:lstStyle/>
          <a:p>
            <a:endParaRPr lang="cs-CZ"/>
          </a:p>
        </p:txBody>
      </p:sp>
      <p:sp>
        <p:nvSpPr>
          <p:cNvPr id="4" name="Zástupný symbol pro číslo snímku 3"/>
          <p:cNvSpPr>
            <a:spLocks noGrp="1"/>
          </p:cNvSpPr>
          <p:nvPr>
            <p:ph type="sldNum" sz="quarter" idx="12"/>
          </p:nvPr>
        </p:nvSpPr>
        <p:spPr/>
        <p:txBody>
          <a:bodyPr/>
          <a:lstStyle/>
          <a:p>
            <a:fld id="{52C407D0-5608-4F39-8F0F-7888F0D57A58}" type="slidenum">
              <a:rPr lang="cs-CZ" smtClean="0"/>
              <a:t>‹#›</a:t>
            </a:fld>
            <a:endParaRPr lang="cs-CZ"/>
          </a:p>
        </p:txBody>
      </p:sp>
    </p:spTree>
    <p:extLst>
      <p:ext uri="{BB962C8B-B14F-4D97-AF65-F5344CB8AC3E}">
        <p14:creationId xmlns:p14="http://schemas.microsoft.com/office/powerpoint/2010/main" val="9253499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cs-CZ" smtClean="0"/>
              <a:t>Kliknutím lze upravit styl.</a:t>
            </a:r>
            <a:endParaRPr lang="cs-CZ"/>
          </a:p>
        </p:txBody>
      </p:sp>
      <p:sp>
        <p:nvSpPr>
          <p:cNvPr id="3" name="Zástupný symbol pro obsah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Upravte styly předlohy textu.</a:t>
            </a:r>
          </a:p>
        </p:txBody>
      </p:sp>
      <p:sp>
        <p:nvSpPr>
          <p:cNvPr id="5" name="Zástupný symbol pro datum 4"/>
          <p:cNvSpPr>
            <a:spLocks noGrp="1"/>
          </p:cNvSpPr>
          <p:nvPr>
            <p:ph type="dt" sz="half" idx="10"/>
          </p:nvPr>
        </p:nvSpPr>
        <p:spPr/>
        <p:txBody>
          <a:bodyPr/>
          <a:lstStyle/>
          <a:p>
            <a:fld id="{867581F6-FDC0-4D84-97DF-06E0ED069945}" type="datetime1">
              <a:rPr lang="cs-CZ" smtClean="0"/>
              <a:t>06.08.2020</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52C407D0-5608-4F39-8F0F-7888F0D57A58}" type="slidenum">
              <a:rPr lang="cs-CZ" smtClean="0"/>
              <a:t>‹#›</a:t>
            </a:fld>
            <a:endParaRPr lang="cs-CZ"/>
          </a:p>
        </p:txBody>
      </p:sp>
    </p:spTree>
    <p:extLst>
      <p:ext uri="{BB962C8B-B14F-4D97-AF65-F5344CB8AC3E}">
        <p14:creationId xmlns:p14="http://schemas.microsoft.com/office/powerpoint/2010/main" val="13198076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cs-CZ" smtClean="0"/>
              <a:t>Kliknutím lze upravit styl.</a:t>
            </a:r>
            <a:endParaRPr lang="cs-CZ"/>
          </a:p>
        </p:txBody>
      </p:sp>
      <p:sp>
        <p:nvSpPr>
          <p:cNvPr id="3" name="Zástupný symbol pro obrázek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symbol pro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Upravte styly předlohy textu.</a:t>
            </a:r>
          </a:p>
        </p:txBody>
      </p:sp>
      <p:sp>
        <p:nvSpPr>
          <p:cNvPr id="5" name="Zástupný symbol pro datum 4"/>
          <p:cNvSpPr>
            <a:spLocks noGrp="1"/>
          </p:cNvSpPr>
          <p:nvPr>
            <p:ph type="dt" sz="half" idx="10"/>
          </p:nvPr>
        </p:nvSpPr>
        <p:spPr/>
        <p:txBody>
          <a:bodyPr/>
          <a:lstStyle/>
          <a:p>
            <a:fld id="{E398D436-86C6-4FED-A9EC-ABA9493A3EB4}" type="datetime1">
              <a:rPr lang="cs-CZ" smtClean="0"/>
              <a:t>06.08.2020</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52C407D0-5608-4F39-8F0F-7888F0D57A58}" type="slidenum">
              <a:rPr lang="cs-CZ" smtClean="0"/>
              <a:t>‹#›</a:t>
            </a:fld>
            <a:endParaRPr lang="cs-CZ"/>
          </a:p>
        </p:txBody>
      </p:sp>
    </p:spTree>
    <p:extLst>
      <p:ext uri="{BB962C8B-B14F-4D97-AF65-F5344CB8AC3E}">
        <p14:creationId xmlns:p14="http://schemas.microsoft.com/office/powerpoint/2010/main" val="33438377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svislý text 2"/>
          <p:cNvSpPr>
            <a:spLocks noGrp="1"/>
          </p:cNvSpPr>
          <p:nvPr>
            <p:ph type="body" orient="vert" idx="1"/>
          </p:nvPr>
        </p:nvSpPr>
        <p:spPr/>
        <p:txBody>
          <a:bodyPr vert="eaVert"/>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4A081335-E384-48B2-82A9-2B0991385345}" type="datetime1">
              <a:rPr lang="cs-CZ" smtClean="0"/>
              <a:t>06.08.2020</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52C407D0-5608-4F39-8F0F-7888F0D57A58}" type="slidenum">
              <a:rPr lang="cs-CZ" smtClean="0"/>
              <a:t>‹#›</a:t>
            </a:fld>
            <a:endParaRPr lang="cs-CZ"/>
          </a:p>
        </p:txBody>
      </p:sp>
    </p:spTree>
    <p:extLst>
      <p:ext uri="{BB962C8B-B14F-4D97-AF65-F5344CB8AC3E}">
        <p14:creationId xmlns:p14="http://schemas.microsoft.com/office/powerpoint/2010/main" val="33826763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8724900" y="365125"/>
            <a:ext cx="2628900" cy="5811838"/>
          </a:xfrm>
        </p:spPr>
        <p:txBody>
          <a:bodyPr vert="eaVert"/>
          <a:lstStyle/>
          <a:p>
            <a:r>
              <a:rPr lang="cs-CZ" smtClean="0"/>
              <a:t>Kliknutím lze upravit styl.</a:t>
            </a:r>
            <a:endParaRPr lang="cs-CZ"/>
          </a:p>
        </p:txBody>
      </p:sp>
      <p:sp>
        <p:nvSpPr>
          <p:cNvPr id="3" name="Zástupný symbol pro svislý text 2"/>
          <p:cNvSpPr>
            <a:spLocks noGrp="1"/>
          </p:cNvSpPr>
          <p:nvPr>
            <p:ph type="body" orient="vert" idx="1"/>
          </p:nvPr>
        </p:nvSpPr>
        <p:spPr>
          <a:xfrm>
            <a:off x="838200" y="365125"/>
            <a:ext cx="7734300" cy="5811838"/>
          </a:xfrm>
        </p:spPr>
        <p:txBody>
          <a:bodyPr vert="eaVert"/>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AB4865F2-932B-47AA-9F48-10DBC348442C}" type="datetime1">
              <a:rPr lang="cs-CZ" smtClean="0"/>
              <a:t>06.08.2020</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52C407D0-5608-4F39-8F0F-7888F0D57A58}" type="slidenum">
              <a:rPr lang="cs-CZ" smtClean="0"/>
              <a:t>‹#›</a:t>
            </a:fld>
            <a:endParaRPr lang="cs-CZ"/>
          </a:p>
        </p:txBody>
      </p:sp>
    </p:spTree>
    <p:extLst>
      <p:ext uri="{BB962C8B-B14F-4D97-AF65-F5344CB8AC3E}">
        <p14:creationId xmlns:p14="http://schemas.microsoft.com/office/powerpoint/2010/main" val="21756147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8" name="Rovnoramenný trojúhelník 7"/>
          <p:cNvSpPr/>
          <p:nvPr userDrawn="1"/>
        </p:nvSpPr>
        <p:spPr>
          <a:xfrm rot="10800000">
            <a:off x="-2" y="0"/>
            <a:ext cx="6419655" cy="6858000"/>
          </a:xfrm>
          <a:prstGeom prst="triangle">
            <a:avLst>
              <a:gd name="adj" fmla="val 100000"/>
            </a:avLst>
          </a:prstGeom>
          <a:solidFill>
            <a:srgbClr val="D7A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Rovnoramenný trojúhelník 6"/>
          <p:cNvSpPr/>
          <p:nvPr userDrawn="1"/>
        </p:nvSpPr>
        <p:spPr>
          <a:xfrm>
            <a:off x="1" y="0"/>
            <a:ext cx="5929460" cy="6858000"/>
          </a:xfrm>
          <a:prstGeom prst="triangle">
            <a:avLst>
              <a:gd name="adj" fmla="val 0"/>
            </a:avLst>
          </a:prstGeom>
          <a:solidFill>
            <a:srgbClr val="2129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idx="1"/>
          </p:nvPr>
        </p:nvSpPr>
        <p:spPr/>
        <p:txBody>
          <a:bodyPr/>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E3979F89-CBFD-442A-9E8A-850B55F58904}" type="datetime1">
              <a:rPr lang="cs-CZ" smtClean="0"/>
              <a:t>06.08.2020</a:t>
            </a:fld>
            <a:endParaRPr lang="cs-CZ"/>
          </a:p>
        </p:txBody>
      </p:sp>
      <p:sp>
        <p:nvSpPr>
          <p:cNvPr id="5" name="Zástupný symbol pro zápatí 4"/>
          <p:cNvSpPr>
            <a:spLocks noGrp="1"/>
          </p:cNvSpPr>
          <p:nvPr>
            <p:ph type="ftr" sz="quarter" idx="11"/>
          </p:nvPr>
        </p:nvSpPr>
        <p:spPr/>
        <p:txBody>
          <a:bodyPr/>
          <a:lstStyle/>
          <a:p>
            <a:endParaRPr lang="cs-CZ" dirty="0"/>
          </a:p>
        </p:txBody>
      </p:sp>
      <p:sp>
        <p:nvSpPr>
          <p:cNvPr id="6" name="Zástupný symbol pro číslo snímku 5"/>
          <p:cNvSpPr>
            <a:spLocks noGrp="1"/>
          </p:cNvSpPr>
          <p:nvPr>
            <p:ph type="sldNum" sz="quarter" idx="12"/>
          </p:nvPr>
        </p:nvSpPr>
        <p:spPr>
          <a:ln w="15875">
            <a:solidFill>
              <a:srgbClr val="D7A94D"/>
            </a:solidFill>
          </a:ln>
        </p:spPr>
        <p:txBody>
          <a:bodyPr/>
          <a:lstStyle/>
          <a:p>
            <a:fld id="{52C407D0-5608-4F39-8F0F-7888F0D57A58}" type="slidenum">
              <a:rPr lang="cs-CZ" smtClean="0"/>
              <a:t>‹#›</a:t>
            </a:fld>
            <a:endParaRPr lang="cs-CZ"/>
          </a:p>
        </p:txBody>
      </p:sp>
      <p:sp>
        <p:nvSpPr>
          <p:cNvPr id="9" name="Rovnoramenný trojúhelník 8"/>
          <p:cNvSpPr/>
          <p:nvPr userDrawn="1"/>
        </p:nvSpPr>
        <p:spPr>
          <a:xfrm>
            <a:off x="1" y="-1"/>
            <a:ext cx="5929460" cy="6858000"/>
          </a:xfrm>
          <a:prstGeom prst="triangle">
            <a:avLst>
              <a:gd name="adj" fmla="val 0"/>
            </a:avLst>
          </a:prstGeom>
          <a:blipFill dpi="0" rotWithShape="1">
            <a:blip r:embed="rId2">
              <a:alphaModFix amt="50000"/>
            </a:blip>
            <a:srcRect/>
            <a:stretch>
              <a:fillRect r="-10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394613533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Nadpis a obsah">
    <p:spTree>
      <p:nvGrpSpPr>
        <p:cNvPr id="1" name=""/>
        <p:cNvGrpSpPr/>
        <p:nvPr/>
      </p:nvGrpSpPr>
      <p:grpSpPr>
        <a:xfrm>
          <a:off x="0" y="0"/>
          <a:ext cx="0" cy="0"/>
          <a:chOff x="0" y="0"/>
          <a:chExt cx="0" cy="0"/>
        </a:xfrm>
      </p:grpSpPr>
      <p:sp>
        <p:nvSpPr>
          <p:cNvPr id="7" name="Obdélník 6"/>
          <p:cNvSpPr/>
          <p:nvPr userDrawn="1"/>
        </p:nvSpPr>
        <p:spPr>
          <a:xfrm>
            <a:off x="-1" y="0"/>
            <a:ext cx="4157221" cy="6858000"/>
          </a:xfrm>
          <a:prstGeom prst="rect">
            <a:avLst/>
          </a:prstGeom>
          <a:solidFill>
            <a:srgbClr val="2129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idx="1"/>
          </p:nvPr>
        </p:nvSpPr>
        <p:spPr/>
        <p:txBody>
          <a:bodyPr/>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E4E4DE8B-54FF-4C8C-B069-8A3877A86EBA}" type="datetime1">
              <a:rPr lang="cs-CZ" smtClean="0"/>
              <a:t>06.08.2020</a:t>
            </a:fld>
            <a:endParaRPr lang="cs-CZ"/>
          </a:p>
        </p:txBody>
      </p:sp>
      <p:sp>
        <p:nvSpPr>
          <p:cNvPr id="5" name="Zástupný symbol pro zápatí 4"/>
          <p:cNvSpPr>
            <a:spLocks noGrp="1"/>
          </p:cNvSpPr>
          <p:nvPr>
            <p:ph type="ftr" sz="quarter" idx="11"/>
          </p:nvPr>
        </p:nvSpPr>
        <p:spPr/>
        <p:txBody>
          <a:bodyPr/>
          <a:lstStyle/>
          <a:p>
            <a:r>
              <a:rPr lang="cs-CZ" dirty="0" smtClean="0"/>
              <a:t>FAKUTLA APLIKOVANÉ INFORMATIKY</a:t>
            </a:r>
          </a:p>
        </p:txBody>
      </p:sp>
      <p:sp>
        <p:nvSpPr>
          <p:cNvPr id="6" name="Zástupný symbol pro číslo snímku 5"/>
          <p:cNvSpPr>
            <a:spLocks noGrp="1"/>
          </p:cNvSpPr>
          <p:nvPr>
            <p:ph type="sldNum" sz="quarter" idx="12"/>
          </p:nvPr>
        </p:nvSpPr>
        <p:spPr>
          <a:ln w="15875">
            <a:noFill/>
          </a:ln>
        </p:spPr>
        <p:txBody>
          <a:bodyPr/>
          <a:lstStyle>
            <a:lvl1pPr>
              <a:defRPr b="1">
                <a:ln>
                  <a:noFill/>
                </a:ln>
                <a:solidFill>
                  <a:srgbClr val="CEAF56"/>
                </a:solidFill>
              </a:defRPr>
            </a:lvl1pPr>
          </a:lstStyle>
          <a:p>
            <a:fld id="{52C407D0-5608-4F39-8F0F-7888F0D57A58}" type="slidenum">
              <a:rPr lang="cs-CZ" smtClean="0"/>
              <a:pPr/>
              <a:t>‹#›</a:t>
            </a:fld>
            <a:r>
              <a:rPr lang="cs-CZ" dirty="0" smtClean="0"/>
              <a:t>/56</a:t>
            </a:r>
            <a:endParaRPr lang="cs-CZ" dirty="0"/>
          </a:p>
        </p:txBody>
      </p:sp>
      <p:sp>
        <p:nvSpPr>
          <p:cNvPr id="8" name="Obdélník 7"/>
          <p:cNvSpPr/>
          <p:nvPr userDrawn="1"/>
        </p:nvSpPr>
        <p:spPr>
          <a:xfrm>
            <a:off x="4224780" y="0"/>
            <a:ext cx="54990" cy="6858000"/>
          </a:xfrm>
          <a:prstGeom prst="rect">
            <a:avLst/>
          </a:prstGeom>
          <a:solidFill>
            <a:srgbClr val="2129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Obdélník 10"/>
          <p:cNvSpPr/>
          <p:nvPr userDrawn="1"/>
        </p:nvSpPr>
        <p:spPr>
          <a:xfrm>
            <a:off x="0" y="0"/>
            <a:ext cx="4157221" cy="6858000"/>
          </a:xfrm>
          <a:prstGeom prst="rect">
            <a:avLst/>
          </a:prstGeom>
          <a:blipFill dpi="0" rotWithShape="1">
            <a:blip r:embed="rId2">
              <a:alphaModFix amt="10000"/>
            </a:blip>
            <a:srcRect/>
            <a:stretch>
              <a:fillRect r="-19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05009979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Nadpis a obsah">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idx="1"/>
          </p:nvPr>
        </p:nvSpPr>
        <p:spPr/>
        <p:txBody>
          <a:bodyPr/>
          <a:lstStyle/>
          <a:p>
            <a:pPr lvl="0"/>
            <a:r>
              <a:rPr lang="cs-CZ" dirty="0" smtClean="0"/>
              <a:t>Upravte styly předlohy textu.</a:t>
            </a:r>
          </a:p>
          <a:p>
            <a:pPr lvl="1"/>
            <a:r>
              <a:rPr lang="cs-CZ" dirty="0" smtClean="0"/>
              <a:t>Druhá úroveň</a:t>
            </a:r>
          </a:p>
          <a:p>
            <a:pPr lvl="2"/>
            <a:r>
              <a:rPr lang="cs-CZ" dirty="0" smtClean="0"/>
              <a:t>Třetí úroveň</a:t>
            </a:r>
          </a:p>
          <a:p>
            <a:pPr lvl="3"/>
            <a:r>
              <a:rPr lang="cs-CZ" dirty="0" smtClean="0"/>
              <a:t>Čtvrtá úroveň</a:t>
            </a:r>
          </a:p>
          <a:p>
            <a:pPr lvl="4"/>
            <a:r>
              <a:rPr lang="cs-CZ" dirty="0" smtClean="0"/>
              <a:t>Pátá úroveň</a:t>
            </a:r>
            <a:endParaRPr lang="cs-CZ" dirty="0"/>
          </a:p>
        </p:txBody>
      </p:sp>
      <p:sp>
        <p:nvSpPr>
          <p:cNvPr id="4" name="Zástupný symbol pro datum 3"/>
          <p:cNvSpPr>
            <a:spLocks noGrp="1"/>
          </p:cNvSpPr>
          <p:nvPr>
            <p:ph type="dt" sz="half" idx="10"/>
          </p:nvPr>
        </p:nvSpPr>
        <p:spPr/>
        <p:txBody>
          <a:bodyPr/>
          <a:lstStyle/>
          <a:p>
            <a:fld id="{DFB46C3B-9984-4C42-8944-549018FF63DA}" type="datetime1">
              <a:rPr lang="cs-CZ" smtClean="0"/>
              <a:t>06.08.2020</a:t>
            </a:fld>
            <a:endParaRPr lang="cs-CZ"/>
          </a:p>
        </p:txBody>
      </p:sp>
      <p:sp>
        <p:nvSpPr>
          <p:cNvPr id="5" name="Zástupný symbol pro zápatí 4"/>
          <p:cNvSpPr>
            <a:spLocks noGrp="1"/>
          </p:cNvSpPr>
          <p:nvPr>
            <p:ph type="ftr" sz="quarter" idx="11"/>
          </p:nvPr>
        </p:nvSpPr>
        <p:spPr/>
        <p:txBody>
          <a:bodyPr/>
          <a:lstStyle>
            <a:lvl1pPr>
              <a:defRPr>
                <a:solidFill>
                  <a:schemeClr val="bg2">
                    <a:lumMod val="50000"/>
                  </a:schemeClr>
                </a:solidFill>
              </a:defRPr>
            </a:lvl1pPr>
          </a:lstStyle>
          <a:p>
            <a:r>
              <a:rPr lang="cs-CZ" dirty="0" smtClean="0"/>
              <a:t>FAKUTLA APLIKOVANÉ INFORMATIKY</a:t>
            </a:r>
            <a:endParaRPr lang="cs-CZ" dirty="0"/>
          </a:p>
        </p:txBody>
      </p:sp>
      <p:sp>
        <p:nvSpPr>
          <p:cNvPr id="6" name="Zástupný symbol pro číslo snímku 5"/>
          <p:cNvSpPr>
            <a:spLocks noGrp="1"/>
          </p:cNvSpPr>
          <p:nvPr>
            <p:ph type="sldNum" sz="quarter" idx="12"/>
          </p:nvPr>
        </p:nvSpPr>
        <p:spPr/>
        <p:txBody>
          <a:bodyPr/>
          <a:lstStyle>
            <a:lvl1pPr>
              <a:defRPr b="1">
                <a:solidFill>
                  <a:schemeClr val="bg2">
                    <a:lumMod val="50000"/>
                  </a:schemeClr>
                </a:solidFill>
              </a:defRPr>
            </a:lvl1pPr>
          </a:lstStyle>
          <a:p>
            <a:fld id="{52C407D0-5608-4F39-8F0F-7888F0D57A58}" type="slidenum">
              <a:rPr lang="cs-CZ" smtClean="0"/>
              <a:pPr/>
              <a:t>‹#›</a:t>
            </a:fld>
            <a:r>
              <a:rPr lang="cs-CZ" dirty="0" smtClean="0"/>
              <a:t>/60</a:t>
            </a:r>
            <a:endParaRPr lang="cs-CZ" dirty="0"/>
          </a:p>
        </p:txBody>
      </p:sp>
    </p:spTree>
    <p:extLst>
      <p:ext uri="{BB962C8B-B14F-4D97-AF65-F5344CB8AC3E}">
        <p14:creationId xmlns:p14="http://schemas.microsoft.com/office/powerpoint/2010/main" val="33680840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4_Nadpis a obsah">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idx="1"/>
          </p:nvPr>
        </p:nvSpPr>
        <p:spPr/>
        <p:txBody>
          <a:bodyPr/>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E02C13D1-0AD4-4644-818C-7238B8937922}" type="datetime1">
              <a:rPr lang="cs-CZ" smtClean="0"/>
              <a:t>06.08.2020</a:t>
            </a:fld>
            <a:endParaRPr lang="cs-CZ"/>
          </a:p>
        </p:txBody>
      </p:sp>
    </p:spTree>
    <p:extLst>
      <p:ext uri="{BB962C8B-B14F-4D97-AF65-F5344CB8AC3E}">
        <p14:creationId xmlns:p14="http://schemas.microsoft.com/office/powerpoint/2010/main" val="371876108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3_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idx="1"/>
          </p:nvPr>
        </p:nvSpPr>
        <p:spPr/>
        <p:txBody>
          <a:bodyPr/>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3D6C898F-9AF0-4617-A410-C8E17E32824C}" type="datetime1">
              <a:rPr lang="cs-CZ" smtClean="0"/>
              <a:t>06.08.2020</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52C407D0-5608-4F39-8F0F-7888F0D57A58}" type="slidenum">
              <a:rPr lang="cs-CZ" smtClean="0"/>
              <a:t>‹#›</a:t>
            </a:fld>
            <a:endParaRPr lang="cs-CZ"/>
          </a:p>
        </p:txBody>
      </p:sp>
    </p:spTree>
    <p:extLst>
      <p:ext uri="{BB962C8B-B14F-4D97-AF65-F5344CB8AC3E}">
        <p14:creationId xmlns:p14="http://schemas.microsoft.com/office/powerpoint/2010/main" val="126467642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831850" y="1709738"/>
            <a:ext cx="10515600" cy="2852737"/>
          </a:xfrm>
        </p:spPr>
        <p:txBody>
          <a:bodyPr anchor="b"/>
          <a:lstStyle>
            <a:lvl1pPr>
              <a:defRPr sz="6000"/>
            </a:lvl1pPr>
          </a:lstStyle>
          <a:p>
            <a:r>
              <a:rPr lang="cs-CZ" smtClean="0"/>
              <a:t>Kliknutím lze upravit styl.</a:t>
            </a:r>
            <a:endParaRPr lang="cs-CZ"/>
          </a:p>
        </p:txBody>
      </p:sp>
      <p:sp>
        <p:nvSpPr>
          <p:cNvPr id="3" name="Zástupný symbol pro tex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smtClean="0"/>
              <a:t>Upravte styly předlohy textu.</a:t>
            </a:r>
          </a:p>
        </p:txBody>
      </p:sp>
      <p:sp>
        <p:nvSpPr>
          <p:cNvPr id="4" name="Zástupný symbol pro datum 3"/>
          <p:cNvSpPr>
            <a:spLocks noGrp="1"/>
          </p:cNvSpPr>
          <p:nvPr>
            <p:ph type="dt" sz="half" idx="10"/>
          </p:nvPr>
        </p:nvSpPr>
        <p:spPr/>
        <p:txBody>
          <a:bodyPr/>
          <a:lstStyle/>
          <a:p>
            <a:fld id="{5AB684CE-42A7-42AE-9128-32FDEAEE1916}" type="datetime1">
              <a:rPr lang="cs-CZ" smtClean="0"/>
              <a:t>06.08.2020</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52C407D0-5608-4F39-8F0F-7888F0D57A58}" type="slidenum">
              <a:rPr lang="cs-CZ" smtClean="0"/>
              <a:t>‹#›</a:t>
            </a:fld>
            <a:endParaRPr lang="cs-CZ"/>
          </a:p>
        </p:txBody>
      </p:sp>
    </p:spTree>
    <p:extLst>
      <p:ext uri="{BB962C8B-B14F-4D97-AF65-F5344CB8AC3E}">
        <p14:creationId xmlns:p14="http://schemas.microsoft.com/office/powerpoint/2010/main" val="151054565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sz="half" idx="1"/>
          </p:nvPr>
        </p:nvSpPr>
        <p:spPr>
          <a:xfrm>
            <a:off x="838200" y="1825625"/>
            <a:ext cx="5181600" cy="4351338"/>
          </a:xfrm>
        </p:spPr>
        <p:txBody>
          <a:bodyPr/>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obsah 3"/>
          <p:cNvSpPr>
            <a:spLocks noGrp="1"/>
          </p:cNvSpPr>
          <p:nvPr>
            <p:ph sz="half" idx="2"/>
          </p:nvPr>
        </p:nvSpPr>
        <p:spPr>
          <a:xfrm>
            <a:off x="6172200" y="1825625"/>
            <a:ext cx="5181600" cy="4351338"/>
          </a:xfrm>
        </p:spPr>
        <p:txBody>
          <a:bodyPr/>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datum 4"/>
          <p:cNvSpPr>
            <a:spLocks noGrp="1"/>
          </p:cNvSpPr>
          <p:nvPr>
            <p:ph type="dt" sz="half" idx="10"/>
          </p:nvPr>
        </p:nvSpPr>
        <p:spPr/>
        <p:txBody>
          <a:bodyPr/>
          <a:lstStyle/>
          <a:p>
            <a:fld id="{54926E36-E8D6-4D93-882E-F47C07884118}" type="datetime1">
              <a:rPr lang="cs-CZ" smtClean="0"/>
              <a:t>06.08.2020</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52C407D0-5608-4F39-8F0F-7888F0D57A58}" type="slidenum">
              <a:rPr lang="cs-CZ" smtClean="0"/>
              <a:t>‹#›</a:t>
            </a:fld>
            <a:endParaRPr lang="cs-CZ"/>
          </a:p>
        </p:txBody>
      </p:sp>
    </p:spTree>
    <p:extLst>
      <p:ext uri="{BB962C8B-B14F-4D97-AF65-F5344CB8AC3E}">
        <p14:creationId xmlns:p14="http://schemas.microsoft.com/office/powerpoint/2010/main" val="204352564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839788" y="365125"/>
            <a:ext cx="10515600" cy="1325563"/>
          </a:xfrm>
        </p:spPr>
        <p:txBody>
          <a:bodyPr/>
          <a:lstStyle/>
          <a:p>
            <a:r>
              <a:rPr lang="cs-CZ" smtClean="0"/>
              <a:t>Kliknutím lze upravit styl.</a:t>
            </a:r>
            <a:endParaRPr lang="cs-CZ"/>
          </a:p>
        </p:txBody>
      </p:sp>
      <p:sp>
        <p:nvSpPr>
          <p:cNvPr id="3" name="Zástupný symbol pro tex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Upravte styly předlohy textu.</a:t>
            </a:r>
          </a:p>
        </p:txBody>
      </p:sp>
      <p:sp>
        <p:nvSpPr>
          <p:cNvPr id="4" name="Zástupný symbol pro obsah 3"/>
          <p:cNvSpPr>
            <a:spLocks noGrp="1"/>
          </p:cNvSpPr>
          <p:nvPr>
            <p:ph sz="half" idx="2"/>
          </p:nvPr>
        </p:nvSpPr>
        <p:spPr>
          <a:xfrm>
            <a:off x="839788" y="2505075"/>
            <a:ext cx="5157787" cy="3684588"/>
          </a:xfrm>
        </p:spPr>
        <p:txBody>
          <a:bodyPr/>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tex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Upravte styly předlohy textu.</a:t>
            </a:r>
          </a:p>
        </p:txBody>
      </p:sp>
      <p:sp>
        <p:nvSpPr>
          <p:cNvPr id="6" name="Zástupný symbol pro obsah 5"/>
          <p:cNvSpPr>
            <a:spLocks noGrp="1"/>
          </p:cNvSpPr>
          <p:nvPr>
            <p:ph sz="quarter" idx="4"/>
          </p:nvPr>
        </p:nvSpPr>
        <p:spPr>
          <a:xfrm>
            <a:off x="6172200" y="2505075"/>
            <a:ext cx="5183188" cy="3684588"/>
          </a:xfrm>
        </p:spPr>
        <p:txBody>
          <a:bodyPr/>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7" name="Zástupný symbol pro datum 6"/>
          <p:cNvSpPr>
            <a:spLocks noGrp="1"/>
          </p:cNvSpPr>
          <p:nvPr>
            <p:ph type="dt" sz="half" idx="10"/>
          </p:nvPr>
        </p:nvSpPr>
        <p:spPr/>
        <p:txBody>
          <a:bodyPr/>
          <a:lstStyle/>
          <a:p>
            <a:fld id="{7D7A9C45-86E1-4F8D-8043-82F87A177D62}" type="datetime1">
              <a:rPr lang="cs-CZ" smtClean="0"/>
              <a:t>06.08.2020</a:t>
            </a:fld>
            <a:endParaRPr lang="cs-CZ"/>
          </a:p>
        </p:txBody>
      </p:sp>
      <p:sp>
        <p:nvSpPr>
          <p:cNvPr id="8" name="Zástupný symbol pro zápatí 7"/>
          <p:cNvSpPr>
            <a:spLocks noGrp="1"/>
          </p:cNvSpPr>
          <p:nvPr>
            <p:ph type="ftr" sz="quarter" idx="11"/>
          </p:nvPr>
        </p:nvSpPr>
        <p:spPr/>
        <p:txBody>
          <a:bodyPr/>
          <a:lstStyle/>
          <a:p>
            <a:endParaRPr lang="cs-CZ"/>
          </a:p>
        </p:txBody>
      </p:sp>
      <p:sp>
        <p:nvSpPr>
          <p:cNvPr id="9" name="Zástupný symbol pro číslo snímku 8"/>
          <p:cNvSpPr>
            <a:spLocks noGrp="1"/>
          </p:cNvSpPr>
          <p:nvPr>
            <p:ph type="sldNum" sz="quarter" idx="12"/>
          </p:nvPr>
        </p:nvSpPr>
        <p:spPr/>
        <p:txBody>
          <a:bodyPr/>
          <a:lstStyle/>
          <a:p>
            <a:fld id="{52C407D0-5608-4F39-8F0F-7888F0D57A58}" type="slidenum">
              <a:rPr lang="cs-CZ" smtClean="0"/>
              <a:t>‹#›</a:t>
            </a:fld>
            <a:endParaRPr lang="cs-CZ"/>
          </a:p>
        </p:txBody>
      </p:sp>
    </p:spTree>
    <p:extLst>
      <p:ext uri="{BB962C8B-B14F-4D97-AF65-F5344CB8AC3E}">
        <p14:creationId xmlns:p14="http://schemas.microsoft.com/office/powerpoint/2010/main" val="216559773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smtClean="0"/>
              <a:t>Kliknutím lze upravit styl.</a:t>
            </a:r>
            <a:endParaRPr lang="cs-CZ"/>
          </a:p>
        </p:txBody>
      </p:sp>
      <p:sp>
        <p:nvSpPr>
          <p:cNvPr id="3" name="Zástupný symbol pro tex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B0D2CA-3074-4332-8A6A-A1C646DB2F58}" type="datetime1">
              <a:rPr lang="cs-CZ" smtClean="0"/>
              <a:t>06.08.2020</a:t>
            </a:fld>
            <a:endParaRPr lang="cs-CZ"/>
          </a:p>
        </p:txBody>
      </p:sp>
      <p:sp>
        <p:nvSpPr>
          <p:cNvPr id="5" name="Zástupný symbol pro zápatí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C407D0-5608-4F39-8F0F-7888F0D57A58}" type="slidenum">
              <a:rPr lang="cs-CZ" smtClean="0"/>
              <a:pPr/>
              <a:t>‹#›</a:t>
            </a:fld>
            <a:r>
              <a:rPr lang="cs-CZ" dirty="0" smtClean="0"/>
              <a:t>/56</a:t>
            </a:r>
            <a:endParaRPr lang="cs-CZ" dirty="0"/>
          </a:p>
        </p:txBody>
      </p:sp>
    </p:spTree>
    <p:extLst>
      <p:ext uri="{BB962C8B-B14F-4D97-AF65-F5344CB8AC3E}">
        <p14:creationId xmlns:p14="http://schemas.microsoft.com/office/powerpoint/2010/main" val="7319516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63" r:id="rId5"/>
    <p:sldLayoutId id="2147483662"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30.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35.jpeg"/></Relationships>
</file>

<file path=ppt/slides/_rels/slide28.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44.jpg"/></Relationships>
</file>

<file path=ppt/slides/_rels/slide39.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jpg"/><Relationship Id="rId7" Type="http://schemas.openxmlformats.org/officeDocument/2006/relationships/image" Target="../media/image49.png"/><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image" Target="../media/image48.png"/><Relationship Id="rId5" Type="http://schemas.openxmlformats.org/officeDocument/2006/relationships/image" Target="../media/image47.pn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53.jpg"/><Relationship Id="rId7" Type="http://schemas.openxmlformats.org/officeDocument/2006/relationships/image" Target="../media/image57.jp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56.jpg"/><Relationship Id="rId5" Type="http://schemas.openxmlformats.org/officeDocument/2006/relationships/image" Target="../media/image55.jpg"/><Relationship Id="rId4" Type="http://schemas.openxmlformats.org/officeDocument/2006/relationships/image" Target="../media/image54.jpg"/></Relationships>
</file>

<file path=ppt/slides/_rels/slide42.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60.jpg"/></Relationships>
</file>

<file path=ppt/slides/_rels/slide4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62.jpg"/></Relationships>
</file>

<file path=ppt/slides/_rels/slide45.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64.jpg"/></Relationships>
</file>

<file path=ppt/slides/_rels/slide46.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7.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9.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21.jpe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1517715" y="1003381"/>
            <a:ext cx="9144000" cy="2387600"/>
          </a:xfrm>
        </p:spPr>
        <p:txBody>
          <a:bodyPr>
            <a:normAutofit/>
          </a:bodyPr>
          <a:lstStyle/>
          <a:p>
            <a:r>
              <a:rPr lang="cs-CZ" sz="4500" dirty="0" smtClean="0">
                <a:latin typeface="Calibri bold" panose="020F0702030404030204" pitchFamily="34" charset="0"/>
                <a:cs typeface="Calibri bold" panose="020F0702030404030204" pitchFamily="34" charset="0"/>
              </a:rPr>
              <a:t>VÝVOJ A ARCHITEKTURA </a:t>
            </a:r>
            <a:br>
              <a:rPr lang="cs-CZ" sz="4500" dirty="0" smtClean="0">
                <a:latin typeface="Calibri bold" panose="020F0702030404030204" pitchFamily="34" charset="0"/>
                <a:cs typeface="Calibri bold" panose="020F0702030404030204" pitchFamily="34" charset="0"/>
              </a:rPr>
            </a:br>
            <a:r>
              <a:rPr lang="cs-CZ" sz="4500" dirty="0" smtClean="0">
                <a:latin typeface="Calibri bold" panose="020F0702030404030204" pitchFamily="34" charset="0"/>
                <a:cs typeface="Calibri bold" panose="020F0702030404030204" pitchFamily="34" charset="0"/>
              </a:rPr>
              <a:t>GRAFICKÝCH KARET</a:t>
            </a:r>
            <a:endParaRPr lang="cs-CZ" sz="4500" dirty="0">
              <a:latin typeface="Calibri bold" panose="020F0702030404030204" pitchFamily="34" charset="0"/>
              <a:cs typeface="Calibri bold" panose="020F0702030404030204" pitchFamily="34" charset="0"/>
            </a:endParaRPr>
          </a:p>
        </p:txBody>
      </p:sp>
      <p:sp>
        <p:nvSpPr>
          <p:cNvPr id="10" name="Obdélník 9"/>
          <p:cNvSpPr/>
          <p:nvPr/>
        </p:nvSpPr>
        <p:spPr>
          <a:xfrm>
            <a:off x="2488677" y="1828799"/>
            <a:ext cx="7239786" cy="1689873"/>
          </a:xfrm>
          <a:prstGeom prst="rect">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Obdélník 10"/>
          <p:cNvSpPr/>
          <p:nvPr/>
        </p:nvSpPr>
        <p:spPr>
          <a:xfrm>
            <a:off x="2488677" y="3518672"/>
            <a:ext cx="4048813" cy="828559"/>
          </a:xfrm>
          <a:prstGeom prst="rect">
            <a:avLst/>
          </a:prstGeom>
          <a:solidFill>
            <a:schemeClr val="bg1"/>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12" name="obrázek 1" descr="Popis: fai_logo_cz"/>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36000" y="3687206"/>
            <a:ext cx="3053715" cy="491490"/>
          </a:xfrm>
          <a:prstGeom prst="rect">
            <a:avLst/>
          </a:prstGeom>
          <a:noFill/>
          <a:ln>
            <a:noFill/>
          </a:ln>
        </p:spPr>
      </p:pic>
      <p:sp>
        <p:nvSpPr>
          <p:cNvPr id="13" name="Nadpis 1"/>
          <p:cNvSpPr txBox="1">
            <a:spLocks/>
          </p:cNvSpPr>
          <p:nvPr/>
        </p:nvSpPr>
        <p:spPr>
          <a:xfrm>
            <a:off x="6218551" y="3536010"/>
            <a:ext cx="3866560" cy="8446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baseline="0">
                <a:solidFill>
                  <a:schemeClr val="bg1"/>
                </a:solidFill>
                <a:latin typeface="Berlin Sans FB Demi" panose="020E0802020502020306" pitchFamily="34" charset="0"/>
                <a:ea typeface="+mj-ea"/>
                <a:cs typeface="+mj-cs"/>
              </a:defRPr>
            </a:lvl1pPr>
          </a:lstStyle>
          <a:p>
            <a:r>
              <a:rPr lang="cs-CZ" sz="2800" dirty="0" smtClean="0">
                <a:latin typeface="Calibri bold" panose="020F0702030404030204" pitchFamily="34" charset="0"/>
                <a:cs typeface="Calibri bold" panose="020F0702030404030204" pitchFamily="34" charset="0"/>
              </a:rPr>
              <a:t>Kristýna Švarcová</a:t>
            </a:r>
          </a:p>
          <a:p>
            <a:r>
              <a:rPr lang="cs-CZ" sz="2000" dirty="0" smtClean="0">
                <a:latin typeface="Calibri bold" panose="020F0702030404030204" pitchFamily="34" charset="0"/>
                <a:cs typeface="Calibri bold" panose="020F0702030404030204" pitchFamily="34" charset="0"/>
              </a:rPr>
              <a:t>2020</a:t>
            </a:r>
            <a:endParaRPr lang="cs-CZ" sz="2000" dirty="0">
              <a:latin typeface="Calibri bold" panose="020F0702030404030204" pitchFamily="34" charset="0"/>
              <a:cs typeface="Calibri bold" panose="020F0702030404030204" pitchFamily="34" charset="0"/>
            </a:endParaRPr>
          </a:p>
        </p:txBody>
      </p:sp>
    </p:spTree>
    <p:extLst>
      <p:ext uri="{BB962C8B-B14F-4D97-AF65-F5344CB8AC3E}">
        <p14:creationId xmlns:p14="http://schemas.microsoft.com/office/powerpoint/2010/main" val="17462811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838200" y="2257425"/>
            <a:ext cx="10515600" cy="1325563"/>
          </a:xfrm>
        </p:spPr>
        <p:txBody>
          <a:bodyPr>
            <a:noAutofit/>
          </a:bodyPr>
          <a:lstStyle/>
          <a:p>
            <a:pPr algn="ctr"/>
            <a:r>
              <a:rPr lang="cs-CZ" sz="5000" dirty="0" smtClean="0">
                <a:solidFill>
                  <a:schemeClr val="bg1"/>
                </a:solidFill>
                <a:latin typeface="Calibri bold" panose="020F0702030404030204" pitchFamily="34" charset="0"/>
                <a:cs typeface="Calibri bold" panose="020F0702030404030204" pitchFamily="34" charset="0"/>
              </a:rPr>
              <a:t>GPU</a:t>
            </a:r>
            <a:br>
              <a:rPr lang="cs-CZ" sz="5000" dirty="0" smtClean="0">
                <a:solidFill>
                  <a:schemeClr val="bg1"/>
                </a:solidFill>
                <a:latin typeface="Calibri bold" panose="020F0702030404030204" pitchFamily="34" charset="0"/>
                <a:cs typeface="Calibri bold" panose="020F0702030404030204" pitchFamily="34" charset="0"/>
              </a:rPr>
            </a:br>
            <a:r>
              <a:rPr lang="cs-CZ" sz="5000" dirty="0" smtClean="0">
                <a:solidFill>
                  <a:schemeClr val="bg1"/>
                </a:solidFill>
                <a:latin typeface="Calibri bold" panose="020F0702030404030204" pitchFamily="34" charset="0"/>
                <a:cs typeface="Calibri bold" panose="020F0702030404030204" pitchFamily="34" charset="0"/>
              </a:rPr>
              <a:t>(</a:t>
            </a:r>
            <a:r>
              <a:rPr lang="cs-CZ" sz="5000" dirty="0" err="1" smtClean="0">
                <a:solidFill>
                  <a:schemeClr val="bg1"/>
                </a:solidFill>
                <a:latin typeface="Calibri bold" panose="020F0702030404030204" pitchFamily="34" charset="0"/>
                <a:cs typeface="Calibri bold" panose="020F0702030404030204" pitchFamily="34" charset="0"/>
              </a:rPr>
              <a:t>Graphics</a:t>
            </a:r>
            <a:r>
              <a:rPr lang="cs-CZ" sz="5000" dirty="0" smtClean="0">
                <a:solidFill>
                  <a:schemeClr val="bg1"/>
                </a:solidFill>
                <a:latin typeface="Calibri bold" panose="020F0702030404030204" pitchFamily="34" charset="0"/>
                <a:cs typeface="Calibri bold" panose="020F0702030404030204" pitchFamily="34" charset="0"/>
              </a:rPr>
              <a:t> </a:t>
            </a:r>
            <a:r>
              <a:rPr lang="cs-CZ" sz="5000" dirty="0" err="1" smtClean="0">
                <a:solidFill>
                  <a:schemeClr val="bg1"/>
                </a:solidFill>
                <a:latin typeface="Calibri bold" panose="020F0702030404030204" pitchFamily="34" charset="0"/>
                <a:cs typeface="Calibri bold" panose="020F0702030404030204" pitchFamily="34" charset="0"/>
              </a:rPr>
              <a:t>Processing</a:t>
            </a:r>
            <a:r>
              <a:rPr lang="cs-CZ" sz="5000" dirty="0" smtClean="0">
                <a:solidFill>
                  <a:schemeClr val="bg1"/>
                </a:solidFill>
                <a:latin typeface="Calibri bold" panose="020F0702030404030204" pitchFamily="34" charset="0"/>
                <a:cs typeface="Calibri bold" panose="020F0702030404030204" pitchFamily="34" charset="0"/>
              </a:rPr>
              <a:t> Unit)</a:t>
            </a:r>
            <a:endParaRPr lang="cs-CZ" sz="5000" dirty="0">
              <a:solidFill>
                <a:schemeClr val="bg1"/>
              </a:solidFill>
              <a:latin typeface="Calibri bold" panose="020F0702030404030204" pitchFamily="34" charset="0"/>
              <a:cs typeface="Calibri bold" panose="020F0702030404030204" pitchFamily="34" charset="0"/>
            </a:endParaRPr>
          </a:p>
        </p:txBody>
      </p:sp>
      <p:sp>
        <p:nvSpPr>
          <p:cNvPr id="4" name="Obdélník 3"/>
          <p:cNvSpPr/>
          <p:nvPr/>
        </p:nvSpPr>
        <p:spPr>
          <a:xfrm>
            <a:off x="2488677" y="2056219"/>
            <a:ext cx="7239786" cy="1689873"/>
          </a:xfrm>
          <a:prstGeom prst="rect">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5" name="Nadpis 1"/>
          <p:cNvSpPr txBox="1">
            <a:spLocks/>
          </p:cNvSpPr>
          <p:nvPr/>
        </p:nvSpPr>
        <p:spPr>
          <a:xfrm>
            <a:off x="838200" y="3582988"/>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000" dirty="0" smtClean="0">
                <a:solidFill>
                  <a:schemeClr val="bg1"/>
                </a:solidFill>
                <a:latin typeface="Calibri bold" panose="020F0702030404030204" pitchFamily="34" charset="0"/>
                <a:cs typeface="Calibri bold" panose="020F0702030404030204" pitchFamily="34" charset="0"/>
              </a:rPr>
              <a:t>ÚVOD DO GRAFICKÝCH KARET</a:t>
            </a:r>
            <a:endParaRPr lang="cs-CZ" sz="3000" dirty="0">
              <a:solidFill>
                <a:schemeClr val="bg1"/>
              </a:solidFill>
              <a:latin typeface="Calibri bold" panose="020F0702030404030204" pitchFamily="34" charset="0"/>
              <a:cs typeface="Calibri bold" panose="020F0702030404030204" pitchFamily="34" charset="0"/>
            </a:endParaRPr>
          </a:p>
        </p:txBody>
      </p:sp>
    </p:spTree>
    <p:extLst>
      <p:ext uri="{BB962C8B-B14F-4D97-AF65-F5344CB8AC3E}">
        <p14:creationId xmlns:p14="http://schemas.microsoft.com/office/powerpoint/2010/main" val="4212072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outVertical)">
                                      <p:cBhvr>
                                        <p:cTn id="10" dur="500"/>
                                        <p:tgtEl>
                                          <p:spTgt spid="4"/>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Obrázek 8"/>
          <p:cNvPicPr>
            <a:picLocks noChangeAspect="1"/>
          </p:cNvPicPr>
          <p:nvPr/>
        </p:nvPicPr>
        <p:blipFill rotWithShape="1">
          <a:blip r:embed="rId3">
            <a:extLst>
              <a:ext uri="{28A0092B-C50C-407E-A947-70E740481C1C}">
                <a14:useLocalDpi xmlns:a14="http://schemas.microsoft.com/office/drawing/2010/main" val="0"/>
              </a:ext>
            </a:extLst>
          </a:blip>
          <a:srcRect t="30079" b="11784"/>
          <a:stretch/>
        </p:blipFill>
        <p:spPr>
          <a:xfrm>
            <a:off x="1116776" y="215900"/>
            <a:ext cx="10058400" cy="3289300"/>
          </a:xfrm>
          <a:prstGeom prst="rect">
            <a:avLst/>
          </a:prstGeom>
          <a:noFill/>
        </p:spPr>
      </p:pic>
      <p:sp>
        <p:nvSpPr>
          <p:cNvPr id="6" name="Zástupný symbol pro obsah 2"/>
          <p:cNvSpPr txBox="1">
            <a:spLocks/>
          </p:cNvSpPr>
          <p:nvPr/>
        </p:nvSpPr>
        <p:spPr>
          <a:xfrm>
            <a:off x="792514" y="3613203"/>
            <a:ext cx="10706923" cy="29780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s-CZ" sz="2600" dirty="0" smtClean="0"/>
              <a:t>Nejdůležitější součást grafické karty</a:t>
            </a:r>
          </a:p>
          <a:p>
            <a:pPr algn="ctr"/>
            <a:r>
              <a:rPr lang="cs-CZ" sz="2600" dirty="0" smtClean="0"/>
              <a:t>Funguje na podobném principu jak CPU </a:t>
            </a:r>
          </a:p>
          <a:p>
            <a:pPr algn="ctr"/>
            <a:r>
              <a:rPr lang="cs-CZ" sz="2600" dirty="0" smtClean="0"/>
              <a:t>Má stovky až tisíce jader, které dokáží zpracovávat sobě podobné matematické operace (3D </a:t>
            </a:r>
            <a:r>
              <a:rPr lang="cs-CZ" sz="2600" dirty="0" err="1" smtClean="0"/>
              <a:t>renderování</a:t>
            </a:r>
            <a:r>
              <a:rPr lang="cs-CZ" sz="2600" dirty="0" smtClean="0"/>
              <a:t> obrazu, výpočty textur) </a:t>
            </a:r>
          </a:p>
          <a:p>
            <a:pPr algn="ctr"/>
            <a:r>
              <a:rPr lang="cs-CZ" sz="2600" dirty="0" smtClean="0"/>
              <a:t>Jádra pracují paralelně – optimalizován pro datovou propustnost</a:t>
            </a:r>
          </a:p>
          <a:p>
            <a:pPr algn="ctr"/>
            <a:r>
              <a:rPr lang="cs-CZ" sz="2600" dirty="0" smtClean="0"/>
              <a:t>Tolerantní na latenci pamětí – různé prvky mohou být zpracovány nezávisle </a:t>
            </a:r>
          </a:p>
        </p:txBody>
      </p:sp>
      <p:sp>
        <p:nvSpPr>
          <p:cNvPr id="11" name="Obdélník 10"/>
          <p:cNvSpPr/>
          <p:nvPr/>
        </p:nvSpPr>
        <p:spPr>
          <a:xfrm>
            <a:off x="1116776" y="215900"/>
            <a:ext cx="10058400" cy="3289300"/>
          </a:xfrm>
          <a:prstGeom prst="rect">
            <a:avLst/>
          </a:prstGeom>
          <a:solidFill>
            <a:srgbClr val="1B2228">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Zástupný symbol pro zápatí 11"/>
          <p:cNvSpPr>
            <a:spLocks noGrp="1"/>
          </p:cNvSpPr>
          <p:nvPr>
            <p:ph type="ftr" sz="quarter" idx="11"/>
          </p:nvPr>
        </p:nvSpPr>
        <p:spPr/>
        <p:txBody>
          <a:bodyPr/>
          <a:lstStyle/>
          <a:p>
            <a:r>
              <a:rPr lang="cs-CZ" dirty="0" smtClean="0"/>
              <a:t>FAKUTLA APLIKOVANÉ INFORMATIKY</a:t>
            </a:r>
          </a:p>
        </p:txBody>
      </p:sp>
      <p:sp>
        <p:nvSpPr>
          <p:cNvPr id="13" name="Zástupný symbol pro číslo snímku 12"/>
          <p:cNvSpPr>
            <a:spLocks noGrp="1"/>
          </p:cNvSpPr>
          <p:nvPr>
            <p:ph type="sldNum" sz="quarter" idx="12"/>
          </p:nvPr>
        </p:nvSpPr>
        <p:spPr/>
        <p:txBody>
          <a:bodyPr/>
          <a:lstStyle/>
          <a:p>
            <a:fld id="{52C407D0-5608-4F39-8F0F-7888F0D57A58}" type="slidenum">
              <a:rPr lang="cs-CZ" smtClean="0"/>
              <a:t>11</a:t>
            </a:fld>
            <a:r>
              <a:rPr lang="cs-CZ" dirty="0" smtClean="0"/>
              <a:t>/60</a:t>
            </a:r>
            <a:endParaRPr lang="cs-CZ" dirty="0"/>
          </a:p>
        </p:txBody>
      </p:sp>
    </p:spTree>
    <p:extLst>
      <p:ext uri="{BB962C8B-B14F-4D97-AF65-F5344CB8AC3E}">
        <p14:creationId xmlns:p14="http://schemas.microsoft.com/office/powerpoint/2010/main" val="3814968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left)">
                                      <p:cBhvr>
                                        <p:cTn id="11" dur="750"/>
                                        <p:tgtEl>
                                          <p:spTgt spid="6">
                                            <p:txEl>
                                              <p:pRg st="0" end="0"/>
                                            </p:txEl>
                                          </p:spTgt>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wipe(left)">
                                      <p:cBhvr>
                                        <p:cTn id="15" dur="750"/>
                                        <p:tgtEl>
                                          <p:spTgt spid="6">
                                            <p:txEl>
                                              <p:pRg st="1" end="1"/>
                                            </p:txEl>
                                          </p:spTgt>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wipe(left)">
                                      <p:cBhvr>
                                        <p:cTn id="19" dur="750"/>
                                        <p:tgtEl>
                                          <p:spTgt spid="6">
                                            <p:txEl>
                                              <p:pRg st="2" end="2"/>
                                            </p:txEl>
                                          </p:spTgt>
                                        </p:tgtEl>
                                      </p:cBhvr>
                                    </p:animEffect>
                                  </p:childTnLst>
                                </p:cTn>
                              </p:par>
                            </p:childTnLst>
                          </p:cTn>
                        </p:par>
                        <p:par>
                          <p:cTn id="20" fill="hold">
                            <p:stCondLst>
                              <p:cond delay="2750"/>
                            </p:stCondLst>
                            <p:childTnLst>
                              <p:par>
                                <p:cTn id="21" presetID="22" presetClass="entr" presetSubtype="8" fill="hold" nodeType="after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Effect transition="in" filter="wipe(left)">
                                      <p:cBhvr>
                                        <p:cTn id="23" dur="750"/>
                                        <p:tgtEl>
                                          <p:spTgt spid="6">
                                            <p:txEl>
                                              <p:pRg st="3" end="3"/>
                                            </p:txEl>
                                          </p:spTgt>
                                        </p:tgtEl>
                                      </p:cBhvr>
                                    </p:animEffect>
                                  </p:childTnLst>
                                </p:cTn>
                              </p:par>
                            </p:childTnLst>
                          </p:cTn>
                        </p:par>
                        <p:par>
                          <p:cTn id="24" fill="hold">
                            <p:stCondLst>
                              <p:cond delay="3500"/>
                            </p:stCondLst>
                            <p:childTnLst>
                              <p:par>
                                <p:cTn id="25" presetID="22" presetClass="entr" presetSubtype="8" fill="hold" nodeType="after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left)">
                                      <p:cBhvr>
                                        <p:cTn id="27" dur="75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838200" y="2257425"/>
            <a:ext cx="10515600" cy="1325563"/>
          </a:xfrm>
        </p:spPr>
        <p:txBody>
          <a:bodyPr>
            <a:noAutofit/>
          </a:bodyPr>
          <a:lstStyle/>
          <a:p>
            <a:pPr algn="ctr"/>
            <a:r>
              <a:rPr lang="cs-CZ" sz="5000" dirty="0" smtClean="0">
                <a:solidFill>
                  <a:schemeClr val="bg1"/>
                </a:solidFill>
                <a:latin typeface="Calibri bold" panose="020F0702030404030204" pitchFamily="34" charset="0"/>
                <a:cs typeface="Calibri bold" panose="020F0702030404030204" pitchFamily="34" charset="0"/>
              </a:rPr>
              <a:t>PAMĚTI</a:t>
            </a:r>
            <a:endParaRPr lang="cs-CZ" sz="5000" dirty="0">
              <a:solidFill>
                <a:schemeClr val="bg1"/>
              </a:solidFill>
              <a:latin typeface="Calibri bold" panose="020F0702030404030204" pitchFamily="34" charset="0"/>
              <a:cs typeface="Calibri bold" panose="020F0702030404030204" pitchFamily="34" charset="0"/>
            </a:endParaRPr>
          </a:p>
        </p:txBody>
      </p:sp>
      <p:sp>
        <p:nvSpPr>
          <p:cNvPr id="4" name="Obdélník 3"/>
          <p:cNvSpPr/>
          <p:nvPr/>
        </p:nvSpPr>
        <p:spPr>
          <a:xfrm>
            <a:off x="2488677" y="2056219"/>
            <a:ext cx="7239786" cy="1689873"/>
          </a:xfrm>
          <a:prstGeom prst="rect">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5" name="Nadpis 1"/>
          <p:cNvSpPr txBox="1">
            <a:spLocks/>
          </p:cNvSpPr>
          <p:nvPr/>
        </p:nvSpPr>
        <p:spPr>
          <a:xfrm>
            <a:off x="838200" y="3582988"/>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000" dirty="0" smtClean="0">
                <a:solidFill>
                  <a:schemeClr val="bg1"/>
                </a:solidFill>
                <a:latin typeface="Calibri bold" panose="020F0702030404030204" pitchFamily="34" charset="0"/>
                <a:cs typeface="Calibri bold" panose="020F0702030404030204" pitchFamily="34" charset="0"/>
              </a:rPr>
              <a:t>ÚVOD DO GRAFICKÝCH KARET</a:t>
            </a:r>
            <a:endParaRPr lang="cs-CZ" sz="3000" dirty="0">
              <a:solidFill>
                <a:schemeClr val="bg1"/>
              </a:solidFill>
              <a:latin typeface="Calibri bold" panose="020F0702030404030204" pitchFamily="34" charset="0"/>
              <a:cs typeface="Calibri bold" panose="020F0702030404030204" pitchFamily="34" charset="0"/>
            </a:endParaRPr>
          </a:p>
        </p:txBody>
      </p:sp>
    </p:spTree>
    <p:extLst>
      <p:ext uri="{BB962C8B-B14F-4D97-AF65-F5344CB8AC3E}">
        <p14:creationId xmlns:p14="http://schemas.microsoft.com/office/powerpoint/2010/main" val="1785826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outVertical)">
                                      <p:cBhvr>
                                        <p:cTn id="10" dur="500"/>
                                        <p:tgtEl>
                                          <p:spTgt spid="4"/>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Nadpis 1"/>
          <p:cNvSpPr txBox="1">
            <a:spLocks/>
          </p:cNvSpPr>
          <p:nvPr/>
        </p:nvSpPr>
        <p:spPr>
          <a:xfrm>
            <a:off x="857250" y="352425"/>
            <a:ext cx="10515600" cy="7762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800" dirty="0" smtClean="0">
                <a:latin typeface="Calibri bold" panose="020F0702030404030204" pitchFamily="34" charset="0"/>
                <a:cs typeface="Calibri bold" panose="020F0702030404030204" pitchFamily="34" charset="0"/>
              </a:rPr>
              <a:t>DRAM (Dynamic Random </a:t>
            </a:r>
            <a:r>
              <a:rPr lang="en-US" sz="3800" dirty="0" err="1" smtClean="0">
                <a:latin typeface="Calibri bold" panose="020F0702030404030204" pitchFamily="34" charset="0"/>
                <a:cs typeface="Calibri bold" panose="020F0702030404030204" pitchFamily="34" charset="0"/>
              </a:rPr>
              <a:t>Acces</a:t>
            </a:r>
            <a:r>
              <a:rPr lang="en-US" sz="3800" dirty="0" smtClean="0">
                <a:latin typeface="Calibri bold" panose="020F0702030404030204" pitchFamily="34" charset="0"/>
                <a:cs typeface="Calibri bold" panose="020F0702030404030204" pitchFamily="34" charset="0"/>
              </a:rPr>
              <a:t> Memory)</a:t>
            </a:r>
          </a:p>
        </p:txBody>
      </p:sp>
      <p:sp>
        <p:nvSpPr>
          <p:cNvPr id="12" name="Zástupný symbol pro obsah 2"/>
          <p:cNvSpPr txBox="1">
            <a:spLocks/>
          </p:cNvSpPr>
          <p:nvPr/>
        </p:nvSpPr>
        <p:spPr>
          <a:xfrm>
            <a:off x="1777999" y="1284288"/>
            <a:ext cx="10204451" cy="25717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600" dirty="0" smtClean="0"/>
              <a:t>Buňky jsou tvořeny malým kondenzátorem a tranzistorem</a:t>
            </a:r>
          </a:p>
          <a:p>
            <a:r>
              <a:rPr lang="cs-CZ" sz="2600" dirty="0" smtClean="0"/>
              <a:t>Paměť se ukládá v podobě náboje v kondenzátorech, ten se </a:t>
            </a:r>
            <a:br>
              <a:rPr lang="cs-CZ" sz="2600" dirty="0" smtClean="0"/>
            </a:br>
            <a:r>
              <a:rPr lang="cs-CZ" sz="2600" dirty="0" smtClean="0"/>
              <a:t>musí neustále obnovovat </a:t>
            </a:r>
          </a:p>
          <a:p>
            <a:r>
              <a:rPr lang="cs-CZ" sz="2600" dirty="0" smtClean="0"/>
              <a:t>Bez obnovení by došlo k vybíjení a následné ztrátě dat</a:t>
            </a:r>
          </a:p>
          <a:p>
            <a:endParaRPr lang="cs-CZ" dirty="0"/>
          </a:p>
        </p:txBody>
      </p:sp>
      <p:sp>
        <p:nvSpPr>
          <p:cNvPr id="13" name="Nadpis 1"/>
          <p:cNvSpPr txBox="1">
            <a:spLocks/>
          </p:cNvSpPr>
          <p:nvPr/>
        </p:nvSpPr>
        <p:spPr>
          <a:xfrm>
            <a:off x="2095500" y="3293714"/>
            <a:ext cx="8039100" cy="58056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smtClean="0">
                <a:latin typeface="Calibri bold" panose="020F0702030404030204" pitchFamily="34" charset="0"/>
                <a:cs typeface="Calibri bold" panose="020F0702030404030204" pitchFamily="34" charset="0"/>
              </a:rPr>
              <a:t>SDRAM (</a:t>
            </a:r>
            <a:r>
              <a:rPr lang="cs-CZ" sz="3800" dirty="0" err="1" smtClean="0">
                <a:latin typeface="Calibri bold" panose="020F0702030404030204" pitchFamily="34" charset="0"/>
                <a:cs typeface="Calibri bold" panose="020F0702030404030204" pitchFamily="34" charset="0"/>
              </a:rPr>
              <a:t>Synchoronous</a:t>
            </a:r>
            <a:r>
              <a:rPr lang="cs-CZ" sz="3800" dirty="0" smtClean="0">
                <a:latin typeface="Calibri bold" panose="020F0702030404030204" pitchFamily="34" charset="0"/>
                <a:cs typeface="Calibri bold" panose="020F0702030404030204" pitchFamily="34" charset="0"/>
              </a:rPr>
              <a:t> </a:t>
            </a:r>
            <a:r>
              <a:rPr lang="cs-CZ" sz="3800" dirty="0" err="1" smtClean="0">
                <a:latin typeface="Calibri bold" panose="020F0702030404030204" pitchFamily="34" charset="0"/>
                <a:cs typeface="Calibri bold" panose="020F0702030404030204" pitchFamily="34" charset="0"/>
              </a:rPr>
              <a:t>Dynamic</a:t>
            </a:r>
            <a:r>
              <a:rPr lang="cs-CZ" sz="3800" dirty="0" smtClean="0">
                <a:latin typeface="Calibri bold" panose="020F0702030404030204" pitchFamily="34" charset="0"/>
                <a:cs typeface="Calibri bold" panose="020F0702030404030204" pitchFamily="34" charset="0"/>
              </a:rPr>
              <a:t> RAM)</a:t>
            </a:r>
          </a:p>
        </p:txBody>
      </p:sp>
      <p:sp>
        <p:nvSpPr>
          <p:cNvPr id="14" name="Zástupný symbol pro obsah 2"/>
          <p:cNvSpPr txBox="1">
            <a:spLocks/>
          </p:cNvSpPr>
          <p:nvPr/>
        </p:nvSpPr>
        <p:spPr>
          <a:xfrm>
            <a:off x="1777999" y="4165600"/>
            <a:ext cx="8547101" cy="21463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600" dirty="0" smtClean="0"/>
              <a:t>Synchronní – signály jsou synchronní s frekvencí sběrnice</a:t>
            </a:r>
          </a:p>
          <a:p>
            <a:r>
              <a:rPr lang="cs-CZ" sz="2600" dirty="0" smtClean="0"/>
              <a:t>Potřebovaly méně cyklů a dokázaly pracovat i na 100 a 133 MHz sběrnici </a:t>
            </a:r>
          </a:p>
        </p:txBody>
      </p:sp>
      <p:sp>
        <p:nvSpPr>
          <p:cNvPr id="2" name="Zástupný symbol pro zápatí 1"/>
          <p:cNvSpPr>
            <a:spLocks noGrp="1"/>
          </p:cNvSpPr>
          <p:nvPr>
            <p:ph type="ftr" sz="quarter" idx="11"/>
          </p:nvPr>
        </p:nvSpPr>
        <p:spPr/>
        <p:txBody>
          <a:bodyPr/>
          <a:lstStyle/>
          <a:p>
            <a:r>
              <a:rPr lang="cs-CZ" dirty="0" smtClean="0"/>
              <a:t>FAKUTLA APLIKOVANÉ INFORMATIKY</a:t>
            </a:r>
          </a:p>
        </p:txBody>
      </p:sp>
      <p:sp>
        <p:nvSpPr>
          <p:cNvPr id="3" name="Zástupný symbol pro číslo snímku 2"/>
          <p:cNvSpPr>
            <a:spLocks noGrp="1"/>
          </p:cNvSpPr>
          <p:nvPr>
            <p:ph type="sldNum" sz="quarter" idx="12"/>
          </p:nvPr>
        </p:nvSpPr>
        <p:spPr/>
        <p:txBody>
          <a:bodyPr/>
          <a:lstStyle/>
          <a:p>
            <a:fld id="{52C407D0-5608-4F39-8F0F-7888F0D57A58}" type="slidenum">
              <a:rPr lang="cs-CZ" smtClean="0"/>
              <a:t>13</a:t>
            </a:fld>
            <a:r>
              <a:rPr lang="cs-CZ" dirty="0" smtClean="0"/>
              <a:t>/60</a:t>
            </a:r>
            <a:endParaRPr lang="cs-CZ" dirty="0"/>
          </a:p>
        </p:txBody>
      </p:sp>
    </p:spTree>
    <p:extLst>
      <p:ext uri="{BB962C8B-B14F-4D97-AF65-F5344CB8AC3E}">
        <p14:creationId xmlns:p14="http://schemas.microsoft.com/office/powerpoint/2010/main" val="2284497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wipe(left)">
                                      <p:cBhvr>
                                        <p:cTn id="11" dur="750"/>
                                        <p:tgtEl>
                                          <p:spTgt spid="12">
                                            <p:txEl>
                                              <p:pRg st="0" end="0"/>
                                            </p:txEl>
                                          </p:spTgt>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12">
                                            <p:txEl>
                                              <p:pRg st="1" end="1"/>
                                            </p:txEl>
                                          </p:spTgt>
                                        </p:tgtEl>
                                        <p:attrNameLst>
                                          <p:attrName>style.visibility</p:attrName>
                                        </p:attrNameLst>
                                      </p:cBhvr>
                                      <p:to>
                                        <p:strVal val="visible"/>
                                      </p:to>
                                    </p:set>
                                    <p:animEffect transition="in" filter="wipe(left)">
                                      <p:cBhvr>
                                        <p:cTn id="15" dur="750"/>
                                        <p:tgtEl>
                                          <p:spTgt spid="12">
                                            <p:txEl>
                                              <p:pRg st="1" end="1"/>
                                            </p:txEl>
                                          </p:spTgt>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animEffect transition="in" filter="wipe(left)">
                                      <p:cBhvr>
                                        <p:cTn id="19" dur="750"/>
                                        <p:tgtEl>
                                          <p:spTgt spid="12">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14">
                                            <p:txEl>
                                              <p:pRg st="0" end="0"/>
                                            </p:txEl>
                                          </p:spTgt>
                                        </p:tgtEl>
                                        <p:attrNameLst>
                                          <p:attrName>style.visibility</p:attrName>
                                        </p:attrNameLst>
                                      </p:cBhvr>
                                      <p:to>
                                        <p:strVal val="visible"/>
                                      </p:to>
                                    </p:set>
                                    <p:animEffect transition="in" filter="wipe(left)">
                                      <p:cBhvr>
                                        <p:cTn id="28" dur="750"/>
                                        <p:tgtEl>
                                          <p:spTgt spid="14">
                                            <p:txEl>
                                              <p:pRg st="0" end="0"/>
                                            </p:txEl>
                                          </p:spTgt>
                                        </p:tgtEl>
                                      </p:cBhvr>
                                    </p:animEffect>
                                  </p:childTnLst>
                                </p:cTn>
                              </p:par>
                            </p:childTnLst>
                          </p:cTn>
                        </p:par>
                        <p:par>
                          <p:cTn id="29" fill="hold">
                            <p:stCondLst>
                              <p:cond delay="1250"/>
                            </p:stCondLst>
                            <p:childTnLst>
                              <p:par>
                                <p:cTn id="30" presetID="22" presetClass="entr" presetSubtype="8" fill="hold" nodeType="afterEffect">
                                  <p:stCondLst>
                                    <p:cond delay="0"/>
                                  </p:stCondLst>
                                  <p:childTnLst>
                                    <p:set>
                                      <p:cBhvr>
                                        <p:cTn id="31" dur="1" fill="hold">
                                          <p:stCondLst>
                                            <p:cond delay="0"/>
                                          </p:stCondLst>
                                        </p:cTn>
                                        <p:tgtEl>
                                          <p:spTgt spid="14">
                                            <p:txEl>
                                              <p:pRg st="1" end="1"/>
                                            </p:txEl>
                                          </p:spTgt>
                                        </p:tgtEl>
                                        <p:attrNameLst>
                                          <p:attrName>style.visibility</p:attrName>
                                        </p:attrNameLst>
                                      </p:cBhvr>
                                      <p:to>
                                        <p:strVal val="visible"/>
                                      </p:to>
                                    </p:set>
                                    <p:animEffect transition="in" filter="wipe(left)">
                                      <p:cBhvr>
                                        <p:cTn id="32" dur="75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Nadpis 1"/>
          <p:cNvSpPr txBox="1">
            <a:spLocks/>
          </p:cNvSpPr>
          <p:nvPr/>
        </p:nvSpPr>
        <p:spPr>
          <a:xfrm>
            <a:off x="857250" y="352425"/>
            <a:ext cx="10515600" cy="7762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800" dirty="0" smtClean="0">
                <a:latin typeface="Calibri bold" panose="020F0702030404030204" pitchFamily="34" charset="0"/>
                <a:cs typeface="Calibri bold" panose="020F0702030404030204" pitchFamily="34" charset="0"/>
              </a:rPr>
              <a:t>DDR SDRAM (Double Data Rate SDRAM)</a:t>
            </a:r>
          </a:p>
        </p:txBody>
      </p:sp>
      <p:sp>
        <p:nvSpPr>
          <p:cNvPr id="12" name="Zástupný symbol pro obsah 2"/>
          <p:cNvSpPr txBox="1">
            <a:spLocks/>
          </p:cNvSpPr>
          <p:nvPr/>
        </p:nvSpPr>
        <p:spPr>
          <a:xfrm>
            <a:off x="4457701" y="1371600"/>
            <a:ext cx="7404100" cy="45593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600" dirty="0" smtClean="0"/>
              <a:t>Data jsou během jednoho cyklu přenášena dvakrát</a:t>
            </a:r>
          </a:p>
          <a:p>
            <a:r>
              <a:rPr lang="cs-CZ" sz="2600" dirty="0"/>
              <a:t>J</a:t>
            </a:r>
            <a:r>
              <a:rPr lang="cs-CZ" sz="2600" dirty="0" smtClean="0"/>
              <a:t>ednou na počáteční hraně pulsu a podruhé na jeho koncové hraně – dosahuje vyššího výkonu</a:t>
            </a:r>
          </a:p>
          <a:p>
            <a:r>
              <a:rPr lang="cs-CZ" sz="2600" dirty="0" smtClean="0"/>
              <a:t>DDR2 SDRAM jsou ještě dvakrát rychlejší díky zvýšení taktu a snížení provozního napětí na 1,8 V oproti původním 2,5 V</a:t>
            </a:r>
          </a:p>
          <a:p>
            <a:r>
              <a:rPr lang="cs-CZ" sz="2600" dirty="0" smtClean="0"/>
              <a:t>DDR3 SDRAM má napětí 1,5 V – DDR3 1600 s taktem 800 MHz dosahuje rychlosti přenosu 1600 MT/s</a:t>
            </a:r>
          </a:p>
          <a:p>
            <a:r>
              <a:rPr lang="cs-CZ" sz="2600" dirty="0" smtClean="0"/>
              <a:t>DDR4 SDRAM pracují pod napětím 1,2 V a mají dvojnásobnou datovou rychlost </a:t>
            </a:r>
          </a:p>
          <a:p>
            <a:endParaRPr lang="cs-CZ" dirty="0"/>
          </a:p>
        </p:txBody>
      </p:sp>
      <p:sp>
        <p:nvSpPr>
          <p:cNvPr id="3" name="Obdélník 2"/>
          <p:cNvSpPr/>
          <p:nvPr/>
        </p:nvSpPr>
        <p:spPr>
          <a:xfrm>
            <a:off x="720927" y="1128712"/>
            <a:ext cx="3532416" cy="5313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2" name="Obrázek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0927" y="1128712"/>
            <a:ext cx="3532416" cy="5313342"/>
          </a:xfrm>
          <a:prstGeom prst="rect">
            <a:avLst/>
          </a:prstGeom>
        </p:spPr>
      </p:pic>
      <p:sp>
        <p:nvSpPr>
          <p:cNvPr id="4" name="Zástupný symbol pro zápatí 3"/>
          <p:cNvSpPr>
            <a:spLocks noGrp="1"/>
          </p:cNvSpPr>
          <p:nvPr>
            <p:ph type="ftr" sz="quarter" idx="11"/>
          </p:nvPr>
        </p:nvSpPr>
        <p:spPr/>
        <p:txBody>
          <a:bodyPr/>
          <a:lstStyle/>
          <a:p>
            <a:r>
              <a:rPr lang="cs-CZ" dirty="0" smtClean="0"/>
              <a:t>FAKUTLA APLIKOVANÉ INFORMATIKY</a:t>
            </a:r>
          </a:p>
        </p:txBody>
      </p:sp>
      <p:sp>
        <p:nvSpPr>
          <p:cNvPr id="5" name="Zástupný symbol pro číslo snímku 4"/>
          <p:cNvSpPr>
            <a:spLocks noGrp="1"/>
          </p:cNvSpPr>
          <p:nvPr>
            <p:ph type="sldNum" sz="quarter" idx="12"/>
          </p:nvPr>
        </p:nvSpPr>
        <p:spPr/>
        <p:txBody>
          <a:bodyPr/>
          <a:lstStyle/>
          <a:p>
            <a:fld id="{52C407D0-5608-4F39-8F0F-7888F0D57A58}" type="slidenum">
              <a:rPr lang="cs-CZ" smtClean="0"/>
              <a:t>14</a:t>
            </a:fld>
            <a:r>
              <a:rPr lang="cs-CZ" dirty="0" smtClean="0"/>
              <a:t>/60</a:t>
            </a:r>
            <a:endParaRPr lang="cs-CZ" dirty="0"/>
          </a:p>
        </p:txBody>
      </p:sp>
    </p:spTree>
    <p:extLst>
      <p:ext uri="{BB962C8B-B14F-4D97-AF65-F5344CB8AC3E}">
        <p14:creationId xmlns:p14="http://schemas.microsoft.com/office/powerpoint/2010/main" val="3479274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wipe(left)">
                                      <p:cBhvr>
                                        <p:cTn id="17" dur="750"/>
                                        <p:tgtEl>
                                          <p:spTgt spid="12">
                                            <p:txEl>
                                              <p:pRg st="0" end="0"/>
                                            </p:txEl>
                                          </p:spTgt>
                                        </p:tgtEl>
                                      </p:cBhvr>
                                    </p:animEffect>
                                  </p:childTnLst>
                                </p:cTn>
                              </p:par>
                            </p:childTnLst>
                          </p:cTn>
                        </p:par>
                        <p:par>
                          <p:cTn id="18" fill="hold">
                            <p:stCondLst>
                              <p:cond delay="1250"/>
                            </p:stCondLst>
                            <p:childTnLst>
                              <p:par>
                                <p:cTn id="19" presetID="22" presetClass="entr" presetSubtype="8" fill="hold" nodeType="afterEffect">
                                  <p:stCondLst>
                                    <p:cond delay="0"/>
                                  </p:stCondLst>
                                  <p:childTnLst>
                                    <p:set>
                                      <p:cBhvr>
                                        <p:cTn id="20" dur="1" fill="hold">
                                          <p:stCondLst>
                                            <p:cond delay="0"/>
                                          </p:stCondLst>
                                        </p:cTn>
                                        <p:tgtEl>
                                          <p:spTgt spid="12">
                                            <p:txEl>
                                              <p:pRg st="1" end="1"/>
                                            </p:txEl>
                                          </p:spTgt>
                                        </p:tgtEl>
                                        <p:attrNameLst>
                                          <p:attrName>style.visibility</p:attrName>
                                        </p:attrNameLst>
                                      </p:cBhvr>
                                      <p:to>
                                        <p:strVal val="visible"/>
                                      </p:to>
                                    </p:set>
                                    <p:animEffect transition="in" filter="wipe(left)">
                                      <p:cBhvr>
                                        <p:cTn id="21" dur="750"/>
                                        <p:tgtEl>
                                          <p:spTgt spid="12">
                                            <p:txEl>
                                              <p:pRg st="1" end="1"/>
                                            </p:txEl>
                                          </p:spTgt>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2">
                                            <p:txEl>
                                              <p:pRg st="2" end="2"/>
                                            </p:txEl>
                                          </p:spTgt>
                                        </p:tgtEl>
                                        <p:attrNameLst>
                                          <p:attrName>style.visibility</p:attrName>
                                        </p:attrNameLst>
                                      </p:cBhvr>
                                      <p:to>
                                        <p:strVal val="visible"/>
                                      </p:to>
                                    </p:set>
                                    <p:animEffect transition="in" filter="wipe(left)">
                                      <p:cBhvr>
                                        <p:cTn id="25" dur="750"/>
                                        <p:tgtEl>
                                          <p:spTgt spid="12">
                                            <p:txEl>
                                              <p:pRg st="2" end="2"/>
                                            </p:txEl>
                                          </p:spTgt>
                                        </p:tgtEl>
                                      </p:cBhvr>
                                    </p:animEffect>
                                  </p:childTnLst>
                                </p:cTn>
                              </p:par>
                            </p:childTnLst>
                          </p:cTn>
                        </p:par>
                        <p:par>
                          <p:cTn id="26" fill="hold">
                            <p:stCondLst>
                              <p:cond delay="2750"/>
                            </p:stCondLst>
                            <p:childTnLst>
                              <p:par>
                                <p:cTn id="27" presetID="22" presetClass="entr" presetSubtype="8" fill="hold" nodeType="afterEffect">
                                  <p:stCondLst>
                                    <p:cond delay="0"/>
                                  </p:stCondLst>
                                  <p:childTnLst>
                                    <p:set>
                                      <p:cBhvr>
                                        <p:cTn id="28" dur="1" fill="hold">
                                          <p:stCondLst>
                                            <p:cond delay="0"/>
                                          </p:stCondLst>
                                        </p:cTn>
                                        <p:tgtEl>
                                          <p:spTgt spid="12">
                                            <p:txEl>
                                              <p:pRg st="3" end="3"/>
                                            </p:txEl>
                                          </p:spTgt>
                                        </p:tgtEl>
                                        <p:attrNameLst>
                                          <p:attrName>style.visibility</p:attrName>
                                        </p:attrNameLst>
                                      </p:cBhvr>
                                      <p:to>
                                        <p:strVal val="visible"/>
                                      </p:to>
                                    </p:set>
                                    <p:animEffect transition="in" filter="wipe(left)">
                                      <p:cBhvr>
                                        <p:cTn id="29" dur="750"/>
                                        <p:tgtEl>
                                          <p:spTgt spid="12">
                                            <p:txEl>
                                              <p:pRg st="3" end="3"/>
                                            </p:txEl>
                                          </p:spTgt>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12">
                                            <p:txEl>
                                              <p:pRg st="4" end="4"/>
                                            </p:txEl>
                                          </p:spTgt>
                                        </p:tgtEl>
                                        <p:attrNameLst>
                                          <p:attrName>style.visibility</p:attrName>
                                        </p:attrNameLst>
                                      </p:cBhvr>
                                      <p:to>
                                        <p:strVal val="visible"/>
                                      </p:to>
                                    </p:set>
                                    <p:animEffect transition="in" filter="wipe(left)">
                                      <p:cBhvr>
                                        <p:cTn id="33" dur="75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Nadpis 1"/>
          <p:cNvSpPr txBox="1">
            <a:spLocks/>
          </p:cNvSpPr>
          <p:nvPr/>
        </p:nvSpPr>
        <p:spPr>
          <a:xfrm>
            <a:off x="857250" y="352425"/>
            <a:ext cx="10515600" cy="7762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800" dirty="0" smtClean="0">
                <a:latin typeface="Calibri bold" panose="020F0702030404030204" pitchFamily="34" charset="0"/>
                <a:cs typeface="Calibri bold" panose="020F0702030404030204" pitchFamily="34" charset="0"/>
              </a:rPr>
              <a:t>GDDR SDRAM (Graphics DDR SDRAM)</a:t>
            </a:r>
          </a:p>
        </p:txBody>
      </p:sp>
      <p:sp>
        <p:nvSpPr>
          <p:cNvPr id="12" name="Zástupný symbol pro obsah 2"/>
          <p:cNvSpPr txBox="1">
            <a:spLocks/>
          </p:cNvSpPr>
          <p:nvPr/>
        </p:nvSpPr>
        <p:spPr>
          <a:xfrm>
            <a:off x="4457701" y="1130300"/>
            <a:ext cx="7404100" cy="5486400"/>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dirty="0" smtClean="0"/>
              <a:t>Přizpůsobeny pro použití s grafickými kartami</a:t>
            </a:r>
          </a:p>
          <a:p>
            <a:r>
              <a:rPr lang="cs-CZ" dirty="0" smtClean="0"/>
              <a:t>Využívají přenosů s dvojnásobnou rychlostí </a:t>
            </a:r>
          </a:p>
          <a:p>
            <a:r>
              <a:rPr lang="cs-CZ" dirty="0" smtClean="0"/>
              <a:t>První paměť tohoto typu měla název GDDR2 SDRAM – pracovala pod napětím 2,5 V – vydávala hodně tepla – příliš se neprosadila </a:t>
            </a:r>
          </a:p>
          <a:p>
            <a:r>
              <a:rPr lang="cs-CZ" dirty="0" smtClean="0"/>
              <a:t>GDDR3 SDRAM vycházely z DDR2 – spotřebovávaly ale daleko méně energie a dovolily vyšší takty </a:t>
            </a:r>
          </a:p>
          <a:p>
            <a:r>
              <a:rPr lang="cs-CZ" dirty="0" smtClean="0"/>
              <a:t>GDDR4 SDRAM přinesly mírné zvýšení taktu, kvůli vysoké ceně a ne příliš velkému zlepšení se neprosadily</a:t>
            </a:r>
          </a:p>
          <a:p>
            <a:r>
              <a:rPr lang="cs-CZ" dirty="0" smtClean="0"/>
              <a:t>GDDR5 SDRAM vychází z DDR3 a přidává přenos 4 bitů v jednom taktovacím pulsu – dosahuje dvakrát vyšších efektivních taktů </a:t>
            </a:r>
          </a:p>
          <a:p>
            <a:r>
              <a:rPr lang="cs-CZ" dirty="0" smtClean="0"/>
              <a:t>GDDR6 SDRAM nabízí maximální teoretickou propustnost až 616 </a:t>
            </a:r>
            <a:r>
              <a:rPr lang="cs-CZ" dirty="0" err="1" smtClean="0"/>
              <a:t>Gb</a:t>
            </a:r>
            <a:r>
              <a:rPr lang="cs-CZ" dirty="0" smtClean="0"/>
              <a:t>/s a pracuje pod napětím 1,35 V</a:t>
            </a:r>
          </a:p>
          <a:p>
            <a:endParaRPr lang="cs-CZ" dirty="0"/>
          </a:p>
        </p:txBody>
      </p:sp>
      <p:pic>
        <p:nvPicPr>
          <p:cNvPr id="4" name="Obrázek 3"/>
          <p:cNvPicPr>
            <a:picLocks noChangeAspect="1"/>
          </p:cNvPicPr>
          <p:nvPr/>
        </p:nvPicPr>
        <p:blipFill rotWithShape="1">
          <a:blip r:embed="rId3">
            <a:extLst>
              <a:ext uri="{28A0092B-C50C-407E-A947-70E740481C1C}">
                <a14:useLocalDpi xmlns:a14="http://schemas.microsoft.com/office/drawing/2010/main" val="0"/>
              </a:ext>
            </a:extLst>
          </a:blip>
          <a:srcRect l="6208" r="9427"/>
          <a:stretch/>
        </p:blipFill>
        <p:spPr>
          <a:xfrm rot="5400000">
            <a:off x="-160815" y="2012042"/>
            <a:ext cx="5295900" cy="3532416"/>
          </a:xfrm>
          <a:prstGeom prst="rect">
            <a:avLst/>
          </a:prstGeom>
        </p:spPr>
      </p:pic>
      <p:sp>
        <p:nvSpPr>
          <p:cNvPr id="5" name="Zástupný symbol pro zápatí 4"/>
          <p:cNvSpPr>
            <a:spLocks noGrp="1"/>
          </p:cNvSpPr>
          <p:nvPr>
            <p:ph type="ftr" sz="quarter" idx="11"/>
          </p:nvPr>
        </p:nvSpPr>
        <p:spPr/>
        <p:txBody>
          <a:bodyPr/>
          <a:lstStyle/>
          <a:p>
            <a:r>
              <a:rPr lang="cs-CZ" dirty="0" smtClean="0"/>
              <a:t>FAKUTLA APLIKOVANÉ INFORMATIKY</a:t>
            </a:r>
          </a:p>
        </p:txBody>
      </p:sp>
      <p:sp>
        <p:nvSpPr>
          <p:cNvPr id="6" name="Zástupný symbol pro číslo snímku 5"/>
          <p:cNvSpPr>
            <a:spLocks noGrp="1"/>
          </p:cNvSpPr>
          <p:nvPr>
            <p:ph type="sldNum" sz="quarter" idx="12"/>
          </p:nvPr>
        </p:nvSpPr>
        <p:spPr/>
        <p:txBody>
          <a:bodyPr/>
          <a:lstStyle/>
          <a:p>
            <a:fld id="{52C407D0-5608-4F39-8F0F-7888F0D57A58}" type="slidenum">
              <a:rPr lang="cs-CZ" smtClean="0"/>
              <a:t>15</a:t>
            </a:fld>
            <a:r>
              <a:rPr lang="cs-CZ" dirty="0" smtClean="0"/>
              <a:t>/60</a:t>
            </a:r>
            <a:endParaRPr lang="cs-CZ" dirty="0"/>
          </a:p>
        </p:txBody>
      </p:sp>
    </p:spTree>
    <p:extLst>
      <p:ext uri="{BB962C8B-B14F-4D97-AF65-F5344CB8AC3E}">
        <p14:creationId xmlns:p14="http://schemas.microsoft.com/office/powerpoint/2010/main" val="3914022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wipe(left)">
                                      <p:cBhvr>
                                        <p:cTn id="15" dur="750"/>
                                        <p:tgtEl>
                                          <p:spTgt spid="12">
                                            <p:txEl>
                                              <p:pRg st="0" end="0"/>
                                            </p:txEl>
                                          </p:spTgt>
                                        </p:tgtEl>
                                      </p:cBhvr>
                                    </p:animEffect>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12">
                                            <p:txEl>
                                              <p:pRg st="1" end="1"/>
                                            </p:txEl>
                                          </p:spTgt>
                                        </p:tgtEl>
                                        <p:attrNameLst>
                                          <p:attrName>style.visibility</p:attrName>
                                        </p:attrNameLst>
                                      </p:cBhvr>
                                      <p:to>
                                        <p:strVal val="visible"/>
                                      </p:to>
                                    </p:set>
                                    <p:animEffect transition="in" filter="wipe(left)">
                                      <p:cBhvr>
                                        <p:cTn id="19" dur="750"/>
                                        <p:tgtEl>
                                          <p:spTgt spid="12">
                                            <p:txEl>
                                              <p:pRg st="1" end="1"/>
                                            </p:txEl>
                                          </p:spTgt>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2">
                                            <p:txEl>
                                              <p:pRg st="2" end="2"/>
                                            </p:txEl>
                                          </p:spTgt>
                                        </p:tgtEl>
                                        <p:attrNameLst>
                                          <p:attrName>style.visibility</p:attrName>
                                        </p:attrNameLst>
                                      </p:cBhvr>
                                      <p:to>
                                        <p:strVal val="visible"/>
                                      </p:to>
                                    </p:set>
                                    <p:animEffect transition="in" filter="wipe(left)">
                                      <p:cBhvr>
                                        <p:cTn id="23" dur="750"/>
                                        <p:tgtEl>
                                          <p:spTgt spid="12">
                                            <p:txEl>
                                              <p:pRg st="2" end="2"/>
                                            </p:txEl>
                                          </p:spTgt>
                                        </p:tgtEl>
                                      </p:cBhvr>
                                    </p:animEffect>
                                  </p:childTnLst>
                                </p:cTn>
                              </p:par>
                            </p:childTnLst>
                          </p:cTn>
                        </p:par>
                        <p:par>
                          <p:cTn id="24" fill="hold">
                            <p:stCondLst>
                              <p:cond delay="3250"/>
                            </p:stCondLst>
                            <p:childTnLst>
                              <p:par>
                                <p:cTn id="25" presetID="22" presetClass="entr" presetSubtype="8" fill="hold" nodeType="afterEffect">
                                  <p:stCondLst>
                                    <p:cond delay="0"/>
                                  </p:stCondLst>
                                  <p:childTnLst>
                                    <p:set>
                                      <p:cBhvr>
                                        <p:cTn id="26" dur="1" fill="hold">
                                          <p:stCondLst>
                                            <p:cond delay="0"/>
                                          </p:stCondLst>
                                        </p:cTn>
                                        <p:tgtEl>
                                          <p:spTgt spid="12">
                                            <p:txEl>
                                              <p:pRg st="3" end="3"/>
                                            </p:txEl>
                                          </p:spTgt>
                                        </p:tgtEl>
                                        <p:attrNameLst>
                                          <p:attrName>style.visibility</p:attrName>
                                        </p:attrNameLst>
                                      </p:cBhvr>
                                      <p:to>
                                        <p:strVal val="visible"/>
                                      </p:to>
                                    </p:set>
                                    <p:animEffect transition="in" filter="wipe(left)">
                                      <p:cBhvr>
                                        <p:cTn id="27" dur="750"/>
                                        <p:tgtEl>
                                          <p:spTgt spid="12">
                                            <p:txEl>
                                              <p:pRg st="3" end="3"/>
                                            </p:txEl>
                                          </p:spTgt>
                                        </p:tgtEl>
                                      </p:cBhvr>
                                    </p:animEffect>
                                  </p:childTnLst>
                                </p:cTn>
                              </p:par>
                            </p:childTnLst>
                          </p:cTn>
                        </p:par>
                        <p:par>
                          <p:cTn id="28" fill="hold">
                            <p:stCondLst>
                              <p:cond delay="4000"/>
                            </p:stCondLst>
                            <p:childTnLst>
                              <p:par>
                                <p:cTn id="29" presetID="22" presetClass="entr" presetSubtype="8" fill="hold" nodeType="afterEffect">
                                  <p:stCondLst>
                                    <p:cond delay="0"/>
                                  </p:stCondLst>
                                  <p:childTnLst>
                                    <p:set>
                                      <p:cBhvr>
                                        <p:cTn id="30" dur="1" fill="hold">
                                          <p:stCondLst>
                                            <p:cond delay="0"/>
                                          </p:stCondLst>
                                        </p:cTn>
                                        <p:tgtEl>
                                          <p:spTgt spid="12">
                                            <p:txEl>
                                              <p:pRg st="4" end="4"/>
                                            </p:txEl>
                                          </p:spTgt>
                                        </p:tgtEl>
                                        <p:attrNameLst>
                                          <p:attrName>style.visibility</p:attrName>
                                        </p:attrNameLst>
                                      </p:cBhvr>
                                      <p:to>
                                        <p:strVal val="visible"/>
                                      </p:to>
                                    </p:set>
                                    <p:animEffect transition="in" filter="wipe(left)">
                                      <p:cBhvr>
                                        <p:cTn id="31" dur="750"/>
                                        <p:tgtEl>
                                          <p:spTgt spid="12">
                                            <p:txEl>
                                              <p:pRg st="4" end="4"/>
                                            </p:txEl>
                                          </p:spTgt>
                                        </p:tgtEl>
                                      </p:cBhvr>
                                    </p:animEffect>
                                  </p:childTnLst>
                                </p:cTn>
                              </p:par>
                            </p:childTnLst>
                          </p:cTn>
                        </p:par>
                        <p:par>
                          <p:cTn id="32" fill="hold">
                            <p:stCondLst>
                              <p:cond delay="4750"/>
                            </p:stCondLst>
                            <p:childTnLst>
                              <p:par>
                                <p:cTn id="33" presetID="22" presetClass="entr" presetSubtype="8" fill="hold" nodeType="afterEffect">
                                  <p:stCondLst>
                                    <p:cond delay="0"/>
                                  </p:stCondLst>
                                  <p:childTnLst>
                                    <p:set>
                                      <p:cBhvr>
                                        <p:cTn id="34" dur="1" fill="hold">
                                          <p:stCondLst>
                                            <p:cond delay="0"/>
                                          </p:stCondLst>
                                        </p:cTn>
                                        <p:tgtEl>
                                          <p:spTgt spid="12">
                                            <p:txEl>
                                              <p:pRg st="5" end="5"/>
                                            </p:txEl>
                                          </p:spTgt>
                                        </p:tgtEl>
                                        <p:attrNameLst>
                                          <p:attrName>style.visibility</p:attrName>
                                        </p:attrNameLst>
                                      </p:cBhvr>
                                      <p:to>
                                        <p:strVal val="visible"/>
                                      </p:to>
                                    </p:set>
                                    <p:animEffect transition="in" filter="wipe(left)">
                                      <p:cBhvr>
                                        <p:cTn id="35" dur="750"/>
                                        <p:tgtEl>
                                          <p:spTgt spid="12">
                                            <p:txEl>
                                              <p:pRg st="5" end="5"/>
                                            </p:txEl>
                                          </p:spTgt>
                                        </p:tgtEl>
                                      </p:cBhvr>
                                    </p:animEffect>
                                  </p:childTnLst>
                                </p:cTn>
                              </p:par>
                            </p:childTnLst>
                          </p:cTn>
                        </p:par>
                        <p:par>
                          <p:cTn id="36" fill="hold">
                            <p:stCondLst>
                              <p:cond delay="5500"/>
                            </p:stCondLst>
                            <p:childTnLst>
                              <p:par>
                                <p:cTn id="37" presetID="22" presetClass="entr" presetSubtype="8" fill="hold" nodeType="afterEffect">
                                  <p:stCondLst>
                                    <p:cond delay="0"/>
                                  </p:stCondLst>
                                  <p:childTnLst>
                                    <p:set>
                                      <p:cBhvr>
                                        <p:cTn id="38" dur="1" fill="hold">
                                          <p:stCondLst>
                                            <p:cond delay="0"/>
                                          </p:stCondLst>
                                        </p:cTn>
                                        <p:tgtEl>
                                          <p:spTgt spid="12">
                                            <p:txEl>
                                              <p:pRg st="6" end="6"/>
                                            </p:txEl>
                                          </p:spTgt>
                                        </p:tgtEl>
                                        <p:attrNameLst>
                                          <p:attrName>style.visibility</p:attrName>
                                        </p:attrNameLst>
                                      </p:cBhvr>
                                      <p:to>
                                        <p:strVal val="visible"/>
                                      </p:to>
                                    </p:set>
                                    <p:animEffect transition="in" filter="wipe(left)">
                                      <p:cBhvr>
                                        <p:cTn id="39" dur="750"/>
                                        <p:tgtEl>
                                          <p:spTgt spid="1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Nadpis 1"/>
          <p:cNvSpPr txBox="1">
            <a:spLocks/>
          </p:cNvSpPr>
          <p:nvPr/>
        </p:nvSpPr>
        <p:spPr>
          <a:xfrm>
            <a:off x="857250" y="352425"/>
            <a:ext cx="10515600" cy="7762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800" dirty="0" smtClean="0">
                <a:latin typeface="Calibri bold" panose="020F0702030404030204" pitchFamily="34" charset="0"/>
                <a:cs typeface="Calibri bold" panose="020F0702030404030204" pitchFamily="34" charset="0"/>
              </a:rPr>
              <a:t>HBM (High Bandwidth Memory)</a:t>
            </a:r>
          </a:p>
        </p:txBody>
      </p:sp>
      <p:sp>
        <p:nvSpPr>
          <p:cNvPr id="12" name="Zástupný symbol pro obsah 2"/>
          <p:cNvSpPr txBox="1">
            <a:spLocks/>
          </p:cNvSpPr>
          <p:nvPr/>
        </p:nvSpPr>
        <p:spPr>
          <a:xfrm>
            <a:off x="1050925" y="3643313"/>
            <a:ext cx="10128250" cy="292258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s-CZ" sz="2600" dirty="0" smtClean="0"/>
              <a:t>Nový typ pamětí vyvinutý společností AMD</a:t>
            </a:r>
          </a:p>
          <a:p>
            <a:pPr algn="ctr"/>
            <a:r>
              <a:rPr lang="cs-CZ" sz="2600" dirty="0" smtClean="0"/>
              <a:t>Spotřebovává méně energie a má větší šířku pásma než GDDR5</a:t>
            </a:r>
          </a:p>
          <a:p>
            <a:pPr algn="ctr"/>
            <a:r>
              <a:rPr lang="cs-CZ" sz="2600" dirty="0" smtClean="0"/>
              <a:t>Vertikální uspořádání paměťových čipů na sebe </a:t>
            </a:r>
          </a:p>
          <a:p>
            <a:pPr algn="ctr"/>
            <a:r>
              <a:rPr lang="cs-CZ" sz="2600" dirty="0" smtClean="0"/>
              <a:t>Poskládané čipy jsou připojeny ke grafickému procesoru pomocí </a:t>
            </a:r>
            <a:r>
              <a:rPr lang="cs-CZ" sz="2600" dirty="0" err="1" smtClean="0"/>
              <a:t>interposeru</a:t>
            </a:r>
            <a:r>
              <a:rPr lang="cs-CZ" sz="2600" dirty="0" smtClean="0"/>
              <a:t> a následně k desce s obvody</a:t>
            </a:r>
          </a:p>
          <a:p>
            <a:pPr algn="ctr"/>
            <a:r>
              <a:rPr lang="cs-CZ" sz="2600" dirty="0" smtClean="0"/>
              <a:t>2016 – HBM2, 2018 – HBM2E</a:t>
            </a:r>
          </a:p>
        </p:txBody>
      </p:sp>
      <p:pic>
        <p:nvPicPr>
          <p:cNvPr id="5" name="Obráze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8321" y="1116013"/>
            <a:ext cx="5293457" cy="2452687"/>
          </a:xfrm>
          <a:prstGeom prst="rect">
            <a:avLst/>
          </a:prstGeom>
        </p:spPr>
      </p:pic>
      <p:sp>
        <p:nvSpPr>
          <p:cNvPr id="6" name="Zástupný symbol pro zápatí 5"/>
          <p:cNvSpPr>
            <a:spLocks noGrp="1"/>
          </p:cNvSpPr>
          <p:nvPr>
            <p:ph type="ftr" sz="quarter" idx="11"/>
          </p:nvPr>
        </p:nvSpPr>
        <p:spPr/>
        <p:txBody>
          <a:bodyPr/>
          <a:lstStyle/>
          <a:p>
            <a:r>
              <a:rPr lang="cs-CZ" dirty="0" smtClean="0"/>
              <a:t>FAKUTLA APLIKOVANÉ INFORMATIKY</a:t>
            </a:r>
          </a:p>
        </p:txBody>
      </p:sp>
      <p:sp>
        <p:nvSpPr>
          <p:cNvPr id="7" name="Zástupný symbol pro číslo snímku 6"/>
          <p:cNvSpPr>
            <a:spLocks noGrp="1"/>
          </p:cNvSpPr>
          <p:nvPr>
            <p:ph type="sldNum" sz="quarter" idx="12"/>
          </p:nvPr>
        </p:nvSpPr>
        <p:spPr/>
        <p:txBody>
          <a:bodyPr/>
          <a:lstStyle/>
          <a:p>
            <a:fld id="{52C407D0-5608-4F39-8F0F-7888F0D57A58}" type="slidenum">
              <a:rPr lang="cs-CZ" smtClean="0"/>
              <a:t>16</a:t>
            </a:fld>
            <a:r>
              <a:rPr lang="cs-CZ" dirty="0" smtClean="0"/>
              <a:t>/60</a:t>
            </a:r>
            <a:endParaRPr lang="cs-CZ" dirty="0"/>
          </a:p>
        </p:txBody>
      </p:sp>
    </p:spTree>
    <p:extLst>
      <p:ext uri="{BB962C8B-B14F-4D97-AF65-F5344CB8AC3E}">
        <p14:creationId xmlns:p14="http://schemas.microsoft.com/office/powerpoint/2010/main" val="206534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wipe(left)">
                                      <p:cBhvr>
                                        <p:cTn id="15" dur="750"/>
                                        <p:tgtEl>
                                          <p:spTgt spid="12">
                                            <p:txEl>
                                              <p:pRg st="0" end="0"/>
                                            </p:txEl>
                                          </p:spTgt>
                                        </p:tgtEl>
                                      </p:cBhvr>
                                    </p:animEffect>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12">
                                            <p:txEl>
                                              <p:pRg st="1" end="1"/>
                                            </p:txEl>
                                          </p:spTgt>
                                        </p:tgtEl>
                                        <p:attrNameLst>
                                          <p:attrName>style.visibility</p:attrName>
                                        </p:attrNameLst>
                                      </p:cBhvr>
                                      <p:to>
                                        <p:strVal val="visible"/>
                                      </p:to>
                                    </p:set>
                                    <p:animEffect transition="in" filter="wipe(left)">
                                      <p:cBhvr>
                                        <p:cTn id="19" dur="750"/>
                                        <p:tgtEl>
                                          <p:spTgt spid="12">
                                            <p:txEl>
                                              <p:pRg st="1" end="1"/>
                                            </p:txEl>
                                          </p:spTgt>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2">
                                            <p:txEl>
                                              <p:pRg st="2" end="2"/>
                                            </p:txEl>
                                          </p:spTgt>
                                        </p:tgtEl>
                                        <p:attrNameLst>
                                          <p:attrName>style.visibility</p:attrName>
                                        </p:attrNameLst>
                                      </p:cBhvr>
                                      <p:to>
                                        <p:strVal val="visible"/>
                                      </p:to>
                                    </p:set>
                                    <p:animEffect transition="in" filter="wipe(left)">
                                      <p:cBhvr>
                                        <p:cTn id="23" dur="750"/>
                                        <p:tgtEl>
                                          <p:spTgt spid="12">
                                            <p:txEl>
                                              <p:pRg st="2" end="2"/>
                                            </p:txEl>
                                          </p:spTgt>
                                        </p:tgtEl>
                                      </p:cBhvr>
                                    </p:animEffect>
                                  </p:childTnLst>
                                </p:cTn>
                              </p:par>
                            </p:childTnLst>
                          </p:cTn>
                        </p:par>
                        <p:par>
                          <p:cTn id="24" fill="hold">
                            <p:stCondLst>
                              <p:cond delay="3250"/>
                            </p:stCondLst>
                            <p:childTnLst>
                              <p:par>
                                <p:cTn id="25" presetID="22" presetClass="entr" presetSubtype="8" fill="hold" nodeType="afterEffect">
                                  <p:stCondLst>
                                    <p:cond delay="0"/>
                                  </p:stCondLst>
                                  <p:childTnLst>
                                    <p:set>
                                      <p:cBhvr>
                                        <p:cTn id="26" dur="1" fill="hold">
                                          <p:stCondLst>
                                            <p:cond delay="0"/>
                                          </p:stCondLst>
                                        </p:cTn>
                                        <p:tgtEl>
                                          <p:spTgt spid="12">
                                            <p:txEl>
                                              <p:pRg st="3" end="3"/>
                                            </p:txEl>
                                          </p:spTgt>
                                        </p:tgtEl>
                                        <p:attrNameLst>
                                          <p:attrName>style.visibility</p:attrName>
                                        </p:attrNameLst>
                                      </p:cBhvr>
                                      <p:to>
                                        <p:strVal val="visible"/>
                                      </p:to>
                                    </p:set>
                                    <p:animEffect transition="in" filter="wipe(left)">
                                      <p:cBhvr>
                                        <p:cTn id="27" dur="750"/>
                                        <p:tgtEl>
                                          <p:spTgt spid="12">
                                            <p:txEl>
                                              <p:pRg st="3" end="3"/>
                                            </p:txEl>
                                          </p:spTgt>
                                        </p:tgtEl>
                                      </p:cBhvr>
                                    </p:animEffect>
                                  </p:childTnLst>
                                </p:cTn>
                              </p:par>
                            </p:childTnLst>
                          </p:cTn>
                        </p:par>
                        <p:par>
                          <p:cTn id="28" fill="hold">
                            <p:stCondLst>
                              <p:cond delay="4000"/>
                            </p:stCondLst>
                            <p:childTnLst>
                              <p:par>
                                <p:cTn id="29" presetID="22" presetClass="entr" presetSubtype="8" fill="hold" nodeType="afterEffect">
                                  <p:stCondLst>
                                    <p:cond delay="0"/>
                                  </p:stCondLst>
                                  <p:childTnLst>
                                    <p:set>
                                      <p:cBhvr>
                                        <p:cTn id="30" dur="1" fill="hold">
                                          <p:stCondLst>
                                            <p:cond delay="0"/>
                                          </p:stCondLst>
                                        </p:cTn>
                                        <p:tgtEl>
                                          <p:spTgt spid="12">
                                            <p:txEl>
                                              <p:pRg st="4" end="4"/>
                                            </p:txEl>
                                          </p:spTgt>
                                        </p:tgtEl>
                                        <p:attrNameLst>
                                          <p:attrName>style.visibility</p:attrName>
                                        </p:attrNameLst>
                                      </p:cBhvr>
                                      <p:to>
                                        <p:strVal val="visible"/>
                                      </p:to>
                                    </p:set>
                                    <p:animEffect transition="in" filter="wipe(left)">
                                      <p:cBhvr>
                                        <p:cTn id="31" dur="75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838200" y="2257425"/>
            <a:ext cx="10515600" cy="1325563"/>
          </a:xfrm>
        </p:spPr>
        <p:txBody>
          <a:bodyPr>
            <a:noAutofit/>
          </a:bodyPr>
          <a:lstStyle/>
          <a:p>
            <a:pPr algn="ctr"/>
            <a:r>
              <a:rPr lang="cs-CZ" sz="5000" dirty="0" smtClean="0">
                <a:solidFill>
                  <a:schemeClr val="bg1"/>
                </a:solidFill>
                <a:latin typeface="Calibri bold" panose="020F0702030404030204" pitchFamily="34" charset="0"/>
                <a:cs typeface="Calibri bold" panose="020F0702030404030204" pitchFamily="34" charset="0"/>
              </a:rPr>
              <a:t>VÝSTUPNÍ ROZHRANÍ</a:t>
            </a:r>
            <a:endParaRPr lang="cs-CZ" sz="5000" dirty="0">
              <a:solidFill>
                <a:schemeClr val="bg1"/>
              </a:solidFill>
              <a:latin typeface="Calibri bold" panose="020F0702030404030204" pitchFamily="34" charset="0"/>
              <a:cs typeface="Calibri bold" panose="020F0702030404030204" pitchFamily="34" charset="0"/>
            </a:endParaRPr>
          </a:p>
        </p:txBody>
      </p:sp>
      <p:sp>
        <p:nvSpPr>
          <p:cNvPr id="4" name="Obdélník 3"/>
          <p:cNvSpPr/>
          <p:nvPr/>
        </p:nvSpPr>
        <p:spPr>
          <a:xfrm>
            <a:off x="2488677" y="2056219"/>
            <a:ext cx="7239786" cy="1689873"/>
          </a:xfrm>
          <a:prstGeom prst="rect">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5" name="Nadpis 1"/>
          <p:cNvSpPr txBox="1">
            <a:spLocks/>
          </p:cNvSpPr>
          <p:nvPr/>
        </p:nvSpPr>
        <p:spPr>
          <a:xfrm>
            <a:off x="838200" y="3582988"/>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000" dirty="0" smtClean="0">
                <a:solidFill>
                  <a:schemeClr val="bg1"/>
                </a:solidFill>
                <a:latin typeface="Calibri bold" panose="020F0702030404030204" pitchFamily="34" charset="0"/>
                <a:cs typeface="Calibri bold" panose="020F0702030404030204" pitchFamily="34" charset="0"/>
              </a:rPr>
              <a:t>ÚVOD DO GRAFICKÝCH KARET</a:t>
            </a:r>
            <a:endParaRPr lang="cs-CZ" sz="3000" dirty="0">
              <a:solidFill>
                <a:schemeClr val="bg1"/>
              </a:solidFill>
              <a:latin typeface="Calibri bold" panose="020F0702030404030204" pitchFamily="34" charset="0"/>
              <a:cs typeface="Calibri bold" panose="020F0702030404030204" pitchFamily="34" charset="0"/>
            </a:endParaRPr>
          </a:p>
        </p:txBody>
      </p:sp>
    </p:spTree>
    <p:extLst>
      <p:ext uri="{BB962C8B-B14F-4D97-AF65-F5344CB8AC3E}">
        <p14:creationId xmlns:p14="http://schemas.microsoft.com/office/powerpoint/2010/main" val="3110299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outVertical)">
                                      <p:cBhvr>
                                        <p:cTn id="10" dur="500"/>
                                        <p:tgtEl>
                                          <p:spTgt spid="4"/>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Zástupný symbol pro obsah 2"/>
          <p:cNvSpPr txBox="1">
            <a:spLocks/>
          </p:cNvSpPr>
          <p:nvPr/>
        </p:nvSpPr>
        <p:spPr>
          <a:xfrm>
            <a:off x="1003372" y="2202094"/>
            <a:ext cx="10227685" cy="423680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s-CZ" sz="2600" dirty="0" smtClean="0"/>
              <a:t>Kromě vstupu musí být na dedikovaných kartách i výstup pro zobrazení na obrazovce</a:t>
            </a:r>
          </a:p>
          <a:p>
            <a:pPr algn="ctr"/>
            <a:r>
              <a:rPr lang="cs-CZ" sz="2600" dirty="0" smtClean="0"/>
              <a:t>Starší karty obsahovaly konektory CVBS a S-Video</a:t>
            </a:r>
          </a:p>
          <a:p>
            <a:pPr algn="ctr"/>
            <a:r>
              <a:rPr lang="cs-CZ" sz="2600" dirty="0" smtClean="0"/>
              <a:t>Ty umožňovaly připojit počítač k analogovému televizoru pomocí kabelů </a:t>
            </a:r>
          </a:p>
          <a:p>
            <a:pPr algn="ctr"/>
            <a:r>
              <a:rPr lang="cs-CZ" sz="2600" dirty="0" smtClean="0"/>
              <a:t>S příchodem karty VGA (Video </a:t>
            </a:r>
            <a:r>
              <a:rPr lang="cs-CZ" sz="2600" dirty="0" err="1" smtClean="0"/>
              <a:t>Graphics</a:t>
            </a:r>
            <a:r>
              <a:rPr lang="cs-CZ" sz="2600" dirty="0" smtClean="0"/>
              <a:t> </a:t>
            </a:r>
            <a:r>
              <a:rPr lang="cs-CZ" sz="2600" dirty="0" err="1" smtClean="0"/>
              <a:t>Array</a:t>
            </a:r>
            <a:r>
              <a:rPr lang="cs-CZ" sz="2600" dirty="0" smtClean="0"/>
              <a:t>) byl představen </a:t>
            </a:r>
            <a:br>
              <a:rPr lang="cs-CZ" sz="2600" dirty="0" smtClean="0"/>
            </a:br>
            <a:r>
              <a:rPr lang="cs-CZ" sz="2600" dirty="0" smtClean="0"/>
              <a:t>konektor D-Sub</a:t>
            </a:r>
          </a:p>
          <a:p>
            <a:pPr algn="ctr"/>
            <a:r>
              <a:rPr lang="cs-CZ" sz="2600" dirty="0" smtClean="0"/>
              <a:t>Sloužil pro standardní výstup na analogový monitor</a:t>
            </a:r>
          </a:p>
          <a:p>
            <a:pPr algn="ctr"/>
            <a:r>
              <a:rPr lang="cs-CZ" sz="2600" dirty="0" smtClean="0"/>
              <a:t>Podporoval i některé LCD monitory</a:t>
            </a:r>
          </a:p>
          <a:p>
            <a:endParaRPr lang="cs-CZ" dirty="0"/>
          </a:p>
        </p:txBody>
      </p:sp>
      <p:pic>
        <p:nvPicPr>
          <p:cNvPr id="2" name="Obrázek 1"/>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33485" t="33399" r="18685" b="33518"/>
          <a:stretch/>
        </p:blipFill>
        <p:spPr>
          <a:xfrm>
            <a:off x="3711749" y="530079"/>
            <a:ext cx="4810929" cy="1511300"/>
          </a:xfrm>
          <a:prstGeom prst="rect">
            <a:avLst/>
          </a:prstGeom>
        </p:spPr>
      </p:pic>
      <p:sp>
        <p:nvSpPr>
          <p:cNvPr id="3" name="Zástupný symbol pro zápatí 2"/>
          <p:cNvSpPr>
            <a:spLocks noGrp="1"/>
          </p:cNvSpPr>
          <p:nvPr>
            <p:ph type="ftr" sz="quarter" idx="11"/>
          </p:nvPr>
        </p:nvSpPr>
        <p:spPr/>
        <p:txBody>
          <a:bodyPr/>
          <a:lstStyle/>
          <a:p>
            <a:r>
              <a:rPr lang="cs-CZ" dirty="0" smtClean="0"/>
              <a:t>FAKUTLA APLIKOVANÉ INFORMATIKY</a:t>
            </a:r>
          </a:p>
        </p:txBody>
      </p:sp>
      <p:sp>
        <p:nvSpPr>
          <p:cNvPr id="4" name="Zástupný symbol pro číslo snímku 3"/>
          <p:cNvSpPr>
            <a:spLocks noGrp="1"/>
          </p:cNvSpPr>
          <p:nvPr>
            <p:ph type="sldNum" sz="quarter" idx="12"/>
          </p:nvPr>
        </p:nvSpPr>
        <p:spPr/>
        <p:txBody>
          <a:bodyPr/>
          <a:lstStyle/>
          <a:p>
            <a:fld id="{52C407D0-5608-4F39-8F0F-7888F0D57A58}" type="slidenum">
              <a:rPr lang="cs-CZ" smtClean="0"/>
              <a:t>18</a:t>
            </a:fld>
            <a:r>
              <a:rPr lang="cs-CZ" dirty="0" smtClean="0"/>
              <a:t>/60</a:t>
            </a:r>
            <a:endParaRPr lang="cs-CZ" dirty="0"/>
          </a:p>
        </p:txBody>
      </p:sp>
    </p:spTree>
    <p:extLst>
      <p:ext uri="{BB962C8B-B14F-4D97-AF65-F5344CB8AC3E}">
        <p14:creationId xmlns:p14="http://schemas.microsoft.com/office/powerpoint/2010/main" val="2442776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wipe(left)">
                                      <p:cBhvr>
                                        <p:cTn id="11" dur="750"/>
                                        <p:tgtEl>
                                          <p:spTgt spid="12">
                                            <p:txEl>
                                              <p:pRg st="0" end="0"/>
                                            </p:txEl>
                                          </p:spTgt>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12">
                                            <p:txEl>
                                              <p:pRg st="1" end="1"/>
                                            </p:txEl>
                                          </p:spTgt>
                                        </p:tgtEl>
                                        <p:attrNameLst>
                                          <p:attrName>style.visibility</p:attrName>
                                        </p:attrNameLst>
                                      </p:cBhvr>
                                      <p:to>
                                        <p:strVal val="visible"/>
                                      </p:to>
                                    </p:set>
                                    <p:animEffect transition="in" filter="wipe(left)">
                                      <p:cBhvr>
                                        <p:cTn id="15" dur="750"/>
                                        <p:tgtEl>
                                          <p:spTgt spid="12">
                                            <p:txEl>
                                              <p:pRg st="1" end="1"/>
                                            </p:txEl>
                                          </p:spTgt>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animEffect transition="in" filter="wipe(left)">
                                      <p:cBhvr>
                                        <p:cTn id="19" dur="750"/>
                                        <p:tgtEl>
                                          <p:spTgt spid="12">
                                            <p:txEl>
                                              <p:pRg st="2" end="2"/>
                                            </p:txEl>
                                          </p:spTgt>
                                        </p:tgtEl>
                                      </p:cBhvr>
                                    </p:animEffect>
                                  </p:childTnLst>
                                </p:cTn>
                              </p:par>
                            </p:childTnLst>
                          </p:cTn>
                        </p:par>
                        <p:par>
                          <p:cTn id="20" fill="hold">
                            <p:stCondLst>
                              <p:cond delay="2750"/>
                            </p:stCondLst>
                            <p:childTnLst>
                              <p:par>
                                <p:cTn id="21" presetID="22" presetClass="entr" presetSubtype="8" fill="hold" nodeType="afterEffect">
                                  <p:stCondLst>
                                    <p:cond delay="0"/>
                                  </p:stCondLst>
                                  <p:childTnLst>
                                    <p:set>
                                      <p:cBhvr>
                                        <p:cTn id="22" dur="1" fill="hold">
                                          <p:stCondLst>
                                            <p:cond delay="0"/>
                                          </p:stCondLst>
                                        </p:cTn>
                                        <p:tgtEl>
                                          <p:spTgt spid="12">
                                            <p:txEl>
                                              <p:pRg st="3" end="3"/>
                                            </p:txEl>
                                          </p:spTgt>
                                        </p:tgtEl>
                                        <p:attrNameLst>
                                          <p:attrName>style.visibility</p:attrName>
                                        </p:attrNameLst>
                                      </p:cBhvr>
                                      <p:to>
                                        <p:strVal val="visible"/>
                                      </p:to>
                                    </p:set>
                                    <p:animEffect transition="in" filter="wipe(left)">
                                      <p:cBhvr>
                                        <p:cTn id="23" dur="750"/>
                                        <p:tgtEl>
                                          <p:spTgt spid="12">
                                            <p:txEl>
                                              <p:pRg st="3" end="3"/>
                                            </p:txEl>
                                          </p:spTgt>
                                        </p:tgtEl>
                                      </p:cBhvr>
                                    </p:animEffect>
                                  </p:childTnLst>
                                </p:cTn>
                              </p:par>
                            </p:childTnLst>
                          </p:cTn>
                        </p:par>
                        <p:par>
                          <p:cTn id="24" fill="hold">
                            <p:stCondLst>
                              <p:cond delay="3500"/>
                            </p:stCondLst>
                            <p:childTnLst>
                              <p:par>
                                <p:cTn id="25" presetID="22" presetClass="entr" presetSubtype="8" fill="hold" nodeType="afterEffect">
                                  <p:stCondLst>
                                    <p:cond delay="0"/>
                                  </p:stCondLst>
                                  <p:childTnLst>
                                    <p:set>
                                      <p:cBhvr>
                                        <p:cTn id="26" dur="1" fill="hold">
                                          <p:stCondLst>
                                            <p:cond delay="0"/>
                                          </p:stCondLst>
                                        </p:cTn>
                                        <p:tgtEl>
                                          <p:spTgt spid="12">
                                            <p:txEl>
                                              <p:pRg st="4" end="4"/>
                                            </p:txEl>
                                          </p:spTgt>
                                        </p:tgtEl>
                                        <p:attrNameLst>
                                          <p:attrName>style.visibility</p:attrName>
                                        </p:attrNameLst>
                                      </p:cBhvr>
                                      <p:to>
                                        <p:strVal val="visible"/>
                                      </p:to>
                                    </p:set>
                                    <p:animEffect transition="in" filter="wipe(left)">
                                      <p:cBhvr>
                                        <p:cTn id="27" dur="750"/>
                                        <p:tgtEl>
                                          <p:spTgt spid="12">
                                            <p:txEl>
                                              <p:pRg st="4" end="4"/>
                                            </p:txEl>
                                          </p:spTgt>
                                        </p:tgtEl>
                                      </p:cBhvr>
                                    </p:animEffect>
                                  </p:childTnLst>
                                </p:cTn>
                              </p:par>
                            </p:childTnLst>
                          </p:cTn>
                        </p:par>
                        <p:par>
                          <p:cTn id="28" fill="hold">
                            <p:stCondLst>
                              <p:cond delay="4250"/>
                            </p:stCondLst>
                            <p:childTnLst>
                              <p:par>
                                <p:cTn id="29" presetID="22" presetClass="entr" presetSubtype="8" fill="hold" nodeType="afterEffect">
                                  <p:stCondLst>
                                    <p:cond delay="0"/>
                                  </p:stCondLst>
                                  <p:childTnLst>
                                    <p:set>
                                      <p:cBhvr>
                                        <p:cTn id="30" dur="1" fill="hold">
                                          <p:stCondLst>
                                            <p:cond delay="0"/>
                                          </p:stCondLst>
                                        </p:cTn>
                                        <p:tgtEl>
                                          <p:spTgt spid="12">
                                            <p:txEl>
                                              <p:pRg st="5" end="5"/>
                                            </p:txEl>
                                          </p:spTgt>
                                        </p:tgtEl>
                                        <p:attrNameLst>
                                          <p:attrName>style.visibility</p:attrName>
                                        </p:attrNameLst>
                                      </p:cBhvr>
                                      <p:to>
                                        <p:strVal val="visible"/>
                                      </p:to>
                                    </p:set>
                                    <p:animEffect transition="in" filter="wipe(left)">
                                      <p:cBhvr>
                                        <p:cTn id="31" dur="75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Nadpis 1"/>
          <p:cNvSpPr txBox="1">
            <a:spLocks/>
          </p:cNvSpPr>
          <p:nvPr/>
        </p:nvSpPr>
        <p:spPr>
          <a:xfrm>
            <a:off x="857250" y="352425"/>
            <a:ext cx="10515600" cy="7762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800" dirty="0" smtClean="0">
                <a:latin typeface="Calibri bold" panose="020F0702030404030204" pitchFamily="34" charset="0"/>
                <a:cs typeface="Calibri bold" panose="020F0702030404030204" pitchFamily="34" charset="0"/>
              </a:rPr>
              <a:t>DVI (Digital Visual Interface)</a:t>
            </a:r>
          </a:p>
        </p:txBody>
      </p:sp>
      <p:sp>
        <p:nvSpPr>
          <p:cNvPr id="12" name="Zástupný symbol pro obsah 2"/>
          <p:cNvSpPr txBox="1">
            <a:spLocks/>
          </p:cNvSpPr>
          <p:nvPr/>
        </p:nvSpPr>
        <p:spPr>
          <a:xfrm>
            <a:off x="3552826" y="1929115"/>
            <a:ext cx="7404100" cy="45593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600" dirty="0" smtClean="0"/>
              <a:t>S nástupem LCD monitorů přibyl konektor DVI </a:t>
            </a:r>
          </a:p>
          <a:p>
            <a:r>
              <a:rPr lang="cs-CZ" sz="2600" dirty="0" smtClean="0"/>
              <a:t>Dokáže přenášet jak digitální, tak analogový signál </a:t>
            </a:r>
          </a:p>
          <a:p>
            <a:r>
              <a:rPr lang="cs-CZ" sz="2600" dirty="0" smtClean="0"/>
              <a:t>DVI-A – dokáže přenášet pouze analogový signál</a:t>
            </a:r>
          </a:p>
          <a:p>
            <a:r>
              <a:rPr lang="cs-CZ" sz="2600" dirty="0" smtClean="0"/>
              <a:t>DVI-D – dokáže přenášet digitální signál</a:t>
            </a:r>
          </a:p>
          <a:p>
            <a:r>
              <a:rPr lang="cs-CZ" sz="2600" dirty="0" smtClean="0"/>
              <a:t>DVI-I – je univerzální, dokáže přenášet analogový </a:t>
            </a:r>
            <a:br>
              <a:rPr lang="cs-CZ" sz="2600" dirty="0" smtClean="0"/>
            </a:br>
            <a:r>
              <a:rPr lang="cs-CZ" sz="2600" dirty="0" smtClean="0"/>
              <a:t>i digitální signál</a:t>
            </a:r>
          </a:p>
          <a:p>
            <a:endParaRPr lang="cs-CZ" dirty="0"/>
          </a:p>
        </p:txBody>
      </p:sp>
      <p:sp>
        <p:nvSpPr>
          <p:cNvPr id="6" name="Obdélník 5"/>
          <p:cNvSpPr/>
          <p:nvPr/>
        </p:nvSpPr>
        <p:spPr>
          <a:xfrm>
            <a:off x="704850" y="1847850"/>
            <a:ext cx="2495550" cy="3209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5" name="Obrázek 4"/>
          <p:cNvPicPr>
            <a:picLocks noChangeAspect="1"/>
          </p:cNvPicPr>
          <p:nvPr/>
        </p:nvPicPr>
        <p:blipFill rotWithShape="1">
          <a:blip r:embed="rId3">
            <a:extLst>
              <a:ext uri="{28A0092B-C50C-407E-A947-70E740481C1C}">
                <a14:useLocalDpi xmlns:a14="http://schemas.microsoft.com/office/drawing/2010/main" val="0"/>
              </a:ext>
            </a:extLst>
          </a:blip>
          <a:srcRect t="15152" r="57247"/>
          <a:stretch/>
        </p:blipFill>
        <p:spPr>
          <a:xfrm>
            <a:off x="720436" y="1859174"/>
            <a:ext cx="2184689" cy="3179551"/>
          </a:xfrm>
          <a:prstGeom prst="rect">
            <a:avLst/>
          </a:prstGeom>
        </p:spPr>
      </p:pic>
      <p:sp>
        <p:nvSpPr>
          <p:cNvPr id="7" name="Zástupný symbol pro zápatí 6"/>
          <p:cNvSpPr>
            <a:spLocks noGrp="1"/>
          </p:cNvSpPr>
          <p:nvPr>
            <p:ph type="ftr" sz="quarter" idx="11"/>
          </p:nvPr>
        </p:nvSpPr>
        <p:spPr/>
        <p:txBody>
          <a:bodyPr/>
          <a:lstStyle/>
          <a:p>
            <a:r>
              <a:rPr lang="cs-CZ" dirty="0" smtClean="0"/>
              <a:t>FAKUTLA APLIKOVANÉ INFORMATIKY</a:t>
            </a:r>
          </a:p>
        </p:txBody>
      </p:sp>
      <p:sp>
        <p:nvSpPr>
          <p:cNvPr id="8" name="Zástupný symbol pro číslo snímku 7"/>
          <p:cNvSpPr>
            <a:spLocks noGrp="1"/>
          </p:cNvSpPr>
          <p:nvPr>
            <p:ph type="sldNum" sz="quarter" idx="12"/>
          </p:nvPr>
        </p:nvSpPr>
        <p:spPr/>
        <p:txBody>
          <a:bodyPr/>
          <a:lstStyle/>
          <a:p>
            <a:fld id="{52C407D0-5608-4F39-8F0F-7888F0D57A58}" type="slidenum">
              <a:rPr lang="cs-CZ" smtClean="0"/>
              <a:t>19</a:t>
            </a:fld>
            <a:r>
              <a:rPr lang="cs-CZ" dirty="0" smtClean="0"/>
              <a:t>/60</a:t>
            </a:r>
            <a:endParaRPr lang="cs-CZ" dirty="0"/>
          </a:p>
        </p:txBody>
      </p:sp>
    </p:spTree>
    <p:extLst>
      <p:ext uri="{BB962C8B-B14F-4D97-AF65-F5344CB8AC3E}">
        <p14:creationId xmlns:p14="http://schemas.microsoft.com/office/powerpoint/2010/main" val="3257031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
                                        <p:tgtEl>
                                          <p:spTgt spid="6"/>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wipe(left)">
                                      <p:cBhvr>
                                        <p:cTn id="17" dur="750"/>
                                        <p:tgtEl>
                                          <p:spTgt spid="12">
                                            <p:txEl>
                                              <p:pRg st="0" end="0"/>
                                            </p:txEl>
                                          </p:spTgt>
                                        </p:tgtEl>
                                      </p:cBhvr>
                                    </p:animEffect>
                                  </p:childTnLst>
                                </p:cTn>
                              </p:par>
                            </p:childTnLst>
                          </p:cTn>
                        </p:par>
                        <p:par>
                          <p:cTn id="18" fill="hold">
                            <p:stCondLst>
                              <p:cond delay="1250"/>
                            </p:stCondLst>
                            <p:childTnLst>
                              <p:par>
                                <p:cTn id="19" presetID="22" presetClass="entr" presetSubtype="8" fill="hold" nodeType="afterEffect">
                                  <p:stCondLst>
                                    <p:cond delay="0"/>
                                  </p:stCondLst>
                                  <p:childTnLst>
                                    <p:set>
                                      <p:cBhvr>
                                        <p:cTn id="20" dur="1" fill="hold">
                                          <p:stCondLst>
                                            <p:cond delay="0"/>
                                          </p:stCondLst>
                                        </p:cTn>
                                        <p:tgtEl>
                                          <p:spTgt spid="12">
                                            <p:txEl>
                                              <p:pRg st="1" end="1"/>
                                            </p:txEl>
                                          </p:spTgt>
                                        </p:tgtEl>
                                        <p:attrNameLst>
                                          <p:attrName>style.visibility</p:attrName>
                                        </p:attrNameLst>
                                      </p:cBhvr>
                                      <p:to>
                                        <p:strVal val="visible"/>
                                      </p:to>
                                    </p:set>
                                    <p:animEffect transition="in" filter="wipe(left)">
                                      <p:cBhvr>
                                        <p:cTn id="21" dur="750"/>
                                        <p:tgtEl>
                                          <p:spTgt spid="12">
                                            <p:txEl>
                                              <p:pRg st="1" end="1"/>
                                            </p:txEl>
                                          </p:spTgt>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2">
                                            <p:txEl>
                                              <p:pRg st="2" end="2"/>
                                            </p:txEl>
                                          </p:spTgt>
                                        </p:tgtEl>
                                        <p:attrNameLst>
                                          <p:attrName>style.visibility</p:attrName>
                                        </p:attrNameLst>
                                      </p:cBhvr>
                                      <p:to>
                                        <p:strVal val="visible"/>
                                      </p:to>
                                    </p:set>
                                    <p:animEffect transition="in" filter="wipe(left)">
                                      <p:cBhvr>
                                        <p:cTn id="25" dur="750"/>
                                        <p:tgtEl>
                                          <p:spTgt spid="12">
                                            <p:txEl>
                                              <p:pRg st="2" end="2"/>
                                            </p:txEl>
                                          </p:spTgt>
                                        </p:tgtEl>
                                      </p:cBhvr>
                                    </p:animEffect>
                                  </p:childTnLst>
                                </p:cTn>
                              </p:par>
                            </p:childTnLst>
                          </p:cTn>
                        </p:par>
                        <p:par>
                          <p:cTn id="26" fill="hold">
                            <p:stCondLst>
                              <p:cond delay="2750"/>
                            </p:stCondLst>
                            <p:childTnLst>
                              <p:par>
                                <p:cTn id="27" presetID="22" presetClass="entr" presetSubtype="8" fill="hold" nodeType="afterEffect">
                                  <p:stCondLst>
                                    <p:cond delay="0"/>
                                  </p:stCondLst>
                                  <p:childTnLst>
                                    <p:set>
                                      <p:cBhvr>
                                        <p:cTn id="28" dur="1" fill="hold">
                                          <p:stCondLst>
                                            <p:cond delay="0"/>
                                          </p:stCondLst>
                                        </p:cTn>
                                        <p:tgtEl>
                                          <p:spTgt spid="12">
                                            <p:txEl>
                                              <p:pRg st="3" end="3"/>
                                            </p:txEl>
                                          </p:spTgt>
                                        </p:tgtEl>
                                        <p:attrNameLst>
                                          <p:attrName>style.visibility</p:attrName>
                                        </p:attrNameLst>
                                      </p:cBhvr>
                                      <p:to>
                                        <p:strVal val="visible"/>
                                      </p:to>
                                    </p:set>
                                    <p:animEffect transition="in" filter="wipe(left)">
                                      <p:cBhvr>
                                        <p:cTn id="29" dur="750"/>
                                        <p:tgtEl>
                                          <p:spTgt spid="12">
                                            <p:txEl>
                                              <p:pRg st="3" end="3"/>
                                            </p:txEl>
                                          </p:spTgt>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12">
                                            <p:txEl>
                                              <p:pRg st="4" end="4"/>
                                            </p:txEl>
                                          </p:spTgt>
                                        </p:tgtEl>
                                        <p:attrNameLst>
                                          <p:attrName>style.visibility</p:attrName>
                                        </p:attrNameLst>
                                      </p:cBhvr>
                                      <p:to>
                                        <p:strVal val="visible"/>
                                      </p:to>
                                    </p:set>
                                    <p:animEffect transition="in" filter="wipe(left)">
                                      <p:cBhvr>
                                        <p:cTn id="33" dur="75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2105894" y="826696"/>
            <a:ext cx="2488873" cy="1325563"/>
          </a:xfrm>
        </p:spPr>
        <p:txBody>
          <a:bodyPr>
            <a:normAutofit/>
          </a:bodyPr>
          <a:lstStyle/>
          <a:p>
            <a:r>
              <a:rPr lang="cs-CZ" sz="5000" dirty="0" smtClean="0">
                <a:solidFill>
                  <a:schemeClr val="bg1"/>
                </a:solidFill>
                <a:latin typeface="Calibri bold" panose="020F0702030404030204" pitchFamily="34" charset="0"/>
                <a:cs typeface="Calibri bold" panose="020F0702030404030204" pitchFamily="34" charset="0"/>
              </a:rPr>
              <a:t>OBSAH</a:t>
            </a:r>
            <a:endParaRPr lang="cs-CZ" sz="5000" dirty="0">
              <a:solidFill>
                <a:schemeClr val="bg1"/>
              </a:solidFill>
              <a:latin typeface="Calibri bold" panose="020F0702030404030204" pitchFamily="34" charset="0"/>
              <a:cs typeface="Calibri bold" panose="020F0702030404030204" pitchFamily="34" charset="0"/>
            </a:endParaRPr>
          </a:p>
        </p:txBody>
      </p:sp>
      <p:sp>
        <p:nvSpPr>
          <p:cNvPr id="3" name="Zástupný symbol pro obsah 2"/>
          <p:cNvSpPr>
            <a:spLocks noGrp="1"/>
          </p:cNvSpPr>
          <p:nvPr>
            <p:ph idx="1"/>
          </p:nvPr>
        </p:nvSpPr>
        <p:spPr>
          <a:xfrm>
            <a:off x="6624253" y="4273217"/>
            <a:ext cx="4761323" cy="485419"/>
          </a:xfrm>
        </p:spPr>
        <p:txBody>
          <a:bodyPr/>
          <a:lstStyle/>
          <a:p>
            <a:pPr marL="0" indent="0">
              <a:buNone/>
            </a:pPr>
            <a:r>
              <a:rPr lang="cs-CZ" dirty="0" smtClean="0">
                <a:solidFill>
                  <a:srgbClr val="21292F"/>
                </a:solidFill>
              </a:rPr>
              <a:t>GRAFICKÁ PIPELINE</a:t>
            </a:r>
            <a:endParaRPr lang="cs-CZ" dirty="0">
              <a:solidFill>
                <a:srgbClr val="21292F"/>
              </a:solidFill>
            </a:endParaRPr>
          </a:p>
        </p:txBody>
      </p:sp>
      <p:sp>
        <p:nvSpPr>
          <p:cNvPr id="11" name="Arc 3">
            <a:extLst>
              <a:ext uri="{FF2B5EF4-FFF2-40B4-BE49-F238E27FC236}">
                <a16:creationId xmlns:a16="http://schemas.microsoft.com/office/drawing/2014/main" id="{DD2B9B42-99C0-4E40-AE80-9C692D1E892D}"/>
              </a:ext>
            </a:extLst>
          </p:cNvPr>
          <p:cNvSpPr/>
          <p:nvPr/>
        </p:nvSpPr>
        <p:spPr>
          <a:xfrm>
            <a:off x="5655786" y="1151447"/>
            <a:ext cx="723079" cy="723079"/>
          </a:xfrm>
          <a:prstGeom prst="arc">
            <a:avLst>
              <a:gd name="adj1" fmla="val 5614108"/>
              <a:gd name="adj2" fmla="val 16174202"/>
            </a:avLst>
          </a:prstGeom>
          <a:ln w="25400">
            <a:solidFill>
              <a:srgbClr val="D7A94D"/>
            </a:solidFill>
            <a:headEnd type="oval"/>
            <a:tailEnd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p>
        </p:txBody>
      </p:sp>
      <p:sp>
        <p:nvSpPr>
          <p:cNvPr id="12" name="Oval 207">
            <a:extLst>
              <a:ext uri="{FF2B5EF4-FFF2-40B4-BE49-F238E27FC236}">
                <a16:creationId xmlns:a16="http://schemas.microsoft.com/office/drawing/2014/main" id="{408F43A7-3A2D-4CC8-971C-84B89E8765C1}"/>
              </a:ext>
            </a:extLst>
          </p:cNvPr>
          <p:cNvSpPr/>
          <p:nvPr/>
        </p:nvSpPr>
        <p:spPr>
          <a:xfrm>
            <a:off x="5739636" y="1202358"/>
            <a:ext cx="590018" cy="590017"/>
          </a:xfrm>
          <a:prstGeom prst="ellipse">
            <a:avLst/>
          </a:prstGeom>
          <a:solidFill>
            <a:srgbClr val="D7A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13" name="Arc 3">
            <a:extLst>
              <a:ext uri="{FF2B5EF4-FFF2-40B4-BE49-F238E27FC236}">
                <a16:creationId xmlns:a16="http://schemas.microsoft.com/office/drawing/2014/main" id="{DD2B9B42-99C0-4E40-AE80-9C692D1E892D}"/>
              </a:ext>
            </a:extLst>
          </p:cNvPr>
          <p:cNvSpPr/>
          <p:nvPr/>
        </p:nvSpPr>
        <p:spPr>
          <a:xfrm>
            <a:off x="5655786" y="2152259"/>
            <a:ext cx="723079" cy="723079"/>
          </a:xfrm>
          <a:prstGeom prst="arc">
            <a:avLst>
              <a:gd name="adj1" fmla="val 5614108"/>
              <a:gd name="adj2" fmla="val 16174202"/>
            </a:avLst>
          </a:prstGeom>
          <a:ln w="25400">
            <a:solidFill>
              <a:srgbClr val="21292F"/>
            </a:solidFill>
            <a:headEnd type="oval"/>
            <a:tailEnd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p>
        </p:txBody>
      </p:sp>
      <p:sp>
        <p:nvSpPr>
          <p:cNvPr id="14" name="Oval 207">
            <a:extLst>
              <a:ext uri="{FF2B5EF4-FFF2-40B4-BE49-F238E27FC236}">
                <a16:creationId xmlns:a16="http://schemas.microsoft.com/office/drawing/2014/main" id="{408F43A7-3A2D-4CC8-971C-84B89E8765C1}"/>
              </a:ext>
            </a:extLst>
          </p:cNvPr>
          <p:cNvSpPr/>
          <p:nvPr/>
        </p:nvSpPr>
        <p:spPr>
          <a:xfrm>
            <a:off x="5739636" y="2203170"/>
            <a:ext cx="590018" cy="590017"/>
          </a:xfrm>
          <a:prstGeom prst="ellipse">
            <a:avLst/>
          </a:prstGeom>
          <a:solidFill>
            <a:srgbClr val="2129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15" name="Arc 3">
            <a:extLst>
              <a:ext uri="{FF2B5EF4-FFF2-40B4-BE49-F238E27FC236}">
                <a16:creationId xmlns:a16="http://schemas.microsoft.com/office/drawing/2014/main" id="{DD2B9B42-99C0-4E40-AE80-9C692D1E892D}"/>
              </a:ext>
            </a:extLst>
          </p:cNvPr>
          <p:cNvSpPr/>
          <p:nvPr/>
        </p:nvSpPr>
        <p:spPr>
          <a:xfrm>
            <a:off x="5655786" y="3150334"/>
            <a:ext cx="723079" cy="723079"/>
          </a:xfrm>
          <a:prstGeom prst="arc">
            <a:avLst>
              <a:gd name="adj1" fmla="val 5614108"/>
              <a:gd name="adj2" fmla="val 16174202"/>
            </a:avLst>
          </a:prstGeom>
          <a:ln w="25400">
            <a:solidFill>
              <a:srgbClr val="D7A94D"/>
            </a:solidFill>
            <a:headEnd type="oval"/>
            <a:tailEnd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p>
        </p:txBody>
      </p:sp>
      <p:sp>
        <p:nvSpPr>
          <p:cNvPr id="16" name="Oval 207">
            <a:extLst>
              <a:ext uri="{FF2B5EF4-FFF2-40B4-BE49-F238E27FC236}">
                <a16:creationId xmlns:a16="http://schemas.microsoft.com/office/drawing/2014/main" id="{408F43A7-3A2D-4CC8-971C-84B89E8765C1}"/>
              </a:ext>
            </a:extLst>
          </p:cNvPr>
          <p:cNvSpPr/>
          <p:nvPr/>
        </p:nvSpPr>
        <p:spPr>
          <a:xfrm>
            <a:off x="5739636" y="3201245"/>
            <a:ext cx="590018" cy="590017"/>
          </a:xfrm>
          <a:prstGeom prst="ellipse">
            <a:avLst/>
          </a:prstGeom>
          <a:solidFill>
            <a:srgbClr val="D7A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17" name="Arc 3">
            <a:extLst>
              <a:ext uri="{FF2B5EF4-FFF2-40B4-BE49-F238E27FC236}">
                <a16:creationId xmlns:a16="http://schemas.microsoft.com/office/drawing/2014/main" id="{DD2B9B42-99C0-4E40-AE80-9C692D1E892D}"/>
              </a:ext>
            </a:extLst>
          </p:cNvPr>
          <p:cNvSpPr/>
          <p:nvPr/>
        </p:nvSpPr>
        <p:spPr>
          <a:xfrm>
            <a:off x="5655786" y="4135487"/>
            <a:ext cx="723079" cy="723079"/>
          </a:xfrm>
          <a:prstGeom prst="arc">
            <a:avLst>
              <a:gd name="adj1" fmla="val 5614108"/>
              <a:gd name="adj2" fmla="val 16174202"/>
            </a:avLst>
          </a:prstGeom>
          <a:ln w="25400">
            <a:solidFill>
              <a:srgbClr val="21292F"/>
            </a:solidFill>
            <a:headEnd type="oval"/>
            <a:tailEnd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p>
        </p:txBody>
      </p:sp>
      <p:sp>
        <p:nvSpPr>
          <p:cNvPr id="18" name="Oval 207">
            <a:extLst>
              <a:ext uri="{FF2B5EF4-FFF2-40B4-BE49-F238E27FC236}">
                <a16:creationId xmlns:a16="http://schemas.microsoft.com/office/drawing/2014/main" id="{408F43A7-3A2D-4CC8-971C-84B89E8765C1}"/>
              </a:ext>
            </a:extLst>
          </p:cNvPr>
          <p:cNvSpPr/>
          <p:nvPr/>
        </p:nvSpPr>
        <p:spPr>
          <a:xfrm>
            <a:off x="5739636" y="4186398"/>
            <a:ext cx="590018" cy="590017"/>
          </a:xfrm>
          <a:prstGeom prst="ellipse">
            <a:avLst/>
          </a:prstGeom>
          <a:solidFill>
            <a:srgbClr val="2129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19" name="Arc 3">
            <a:extLst>
              <a:ext uri="{FF2B5EF4-FFF2-40B4-BE49-F238E27FC236}">
                <a16:creationId xmlns:a16="http://schemas.microsoft.com/office/drawing/2014/main" id="{DD2B9B42-99C0-4E40-AE80-9C692D1E892D}"/>
              </a:ext>
            </a:extLst>
          </p:cNvPr>
          <p:cNvSpPr/>
          <p:nvPr/>
        </p:nvSpPr>
        <p:spPr>
          <a:xfrm>
            <a:off x="5655786" y="5132450"/>
            <a:ext cx="723079" cy="723079"/>
          </a:xfrm>
          <a:prstGeom prst="arc">
            <a:avLst>
              <a:gd name="adj1" fmla="val 5614108"/>
              <a:gd name="adj2" fmla="val 16174202"/>
            </a:avLst>
          </a:prstGeom>
          <a:ln w="25400">
            <a:solidFill>
              <a:srgbClr val="D7A94D"/>
            </a:solidFill>
            <a:headEnd type="oval"/>
            <a:tailEnd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p>
        </p:txBody>
      </p:sp>
      <p:sp>
        <p:nvSpPr>
          <p:cNvPr id="20" name="Oval 207">
            <a:extLst>
              <a:ext uri="{FF2B5EF4-FFF2-40B4-BE49-F238E27FC236}">
                <a16:creationId xmlns:a16="http://schemas.microsoft.com/office/drawing/2014/main" id="{408F43A7-3A2D-4CC8-971C-84B89E8765C1}"/>
              </a:ext>
            </a:extLst>
          </p:cNvPr>
          <p:cNvSpPr/>
          <p:nvPr/>
        </p:nvSpPr>
        <p:spPr>
          <a:xfrm>
            <a:off x="5739636" y="5183361"/>
            <a:ext cx="590018" cy="590017"/>
          </a:xfrm>
          <a:prstGeom prst="ellipse">
            <a:avLst/>
          </a:prstGeom>
          <a:solidFill>
            <a:srgbClr val="D7A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23" name="TextBox 193">
            <a:extLst>
              <a:ext uri="{FF2B5EF4-FFF2-40B4-BE49-F238E27FC236}">
                <a16:creationId xmlns:a16="http://schemas.microsoft.com/office/drawing/2014/main" id="{04384981-AA2F-4B6E-88E7-270911F064CC}"/>
              </a:ext>
            </a:extLst>
          </p:cNvPr>
          <p:cNvSpPr txBox="1"/>
          <p:nvPr/>
        </p:nvSpPr>
        <p:spPr>
          <a:xfrm>
            <a:off x="5712531" y="1230160"/>
            <a:ext cx="644228" cy="523220"/>
          </a:xfrm>
          <a:prstGeom prst="rect">
            <a:avLst/>
          </a:prstGeom>
          <a:noFill/>
        </p:spPr>
        <p:txBody>
          <a:bodyPr wrap="square" rtlCol="0">
            <a:spAutoFit/>
          </a:bodyPr>
          <a:lstStyle/>
          <a:p>
            <a:pPr algn="ctr"/>
            <a:r>
              <a:rPr lang="en-US" altLang="ko-KR" sz="2800" b="1" dirty="0">
                <a:solidFill>
                  <a:schemeClr val="bg1"/>
                </a:solidFill>
                <a:cs typeface="Arial" pitchFamily="34" charset="0"/>
              </a:rPr>
              <a:t>01</a:t>
            </a:r>
            <a:endParaRPr lang="ko-KR" altLang="en-US" sz="2800" b="1" dirty="0">
              <a:solidFill>
                <a:schemeClr val="bg1"/>
              </a:solidFill>
              <a:cs typeface="Arial" pitchFamily="34" charset="0"/>
            </a:endParaRPr>
          </a:p>
        </p:txBody>
      </p:sp>
      <p:sp>
        <p:nvSpPr>
          <p:cNvPr id="24" name="TextBox 193">
            <a:extLst>
              <a:ext uri="{FF2B5EF4-FFF2-40B4-BE49-F238E27FC236}">
                <a16:creationId xmlns:a16="http://schemas.microsoft.com/office/drawing/2014/main" id="{04384981-AA2F-4B6E-88E7-270911F064CC}"/>
              </a:ext>
            </a:extLst>
          </p:cNvPr>
          <p:cNvSpPr txBox="1"/>
          <p:nvPr/>
        </p:nvSpPr>
        <p:spPr>
          <a:xfrm>
            <a:off x="5712531" y="2236568"/>
            <a:ext cx="644228" cy="523220"/>
          </a:xfrm>
          <a:prstGeom prst="rect">
            <a:avLst/>
          </a:prstGeom>
          <a:noFill/>
        </p:spPr>
        <p:txBody>
          <a:bodyPr wrap="square" rtlCol="0">
            <a:spAutoFit/>
          </a:bodyPr>
          <a:lstStyle/>
          <a:p>
            <a:pPr algn="ctr"/>
            <a:r>
              <a:rPr lang="en-US" altLang="ko-KR" sz="2800" b="1" dirty="0" smtClean="0">
                <a:solidFill>
                  <a:schemeClr val="bg1"/>
                </a:solidFill>
                <a:cs typeface="Arial" pitchFamily="34" charset="0"/>
              </a:rPr>
              <a:t>0</a:t>
            </a:r>
            <a:r>
              <a:rPr lang="cs-CZ" altLang="ko-KR" sz="2800" b="1" dirty="0" smtClean="0">
                <a:solidFill>
                  <a:schemeClr val="bg1"/>
                </a:solidFill>
                <a:cs typeface="Arial" pitchFamily="34" charset="0"/>
              </a:rPr>
              <a:t>2</a:t>
            </a:r>
            <a:endParaRPr lang="ko-KR" altLang="en-US" sz="2800" b="1" dirty="0">
              <a:solidFill>
                <a:schemeClr val="bg1"/>
              </a:solidFill>
              <a:cs typeface="Arial" pitchFamily="34" charset="0"/>
            </a:endParaRPr>
          </a:p>
        </p:txBody>
      </p:sp>
      <p:sp>
        <p:nvSpPr>
          <p:cNvPr id="25" name="TextBox 193">
            <a:extLst>
              <a:ext uri="{FF2B5EF4-FFF2-40B4-BE49-F238E27FC236}">
                <a16:creationId xmlns:a16="http://schemas.microsoft.com/office/drawing/2014/main" id="{04384981-AA2F-4B6E-88E7-270911F064CC}"/>
              </a:ext>
            </a:extLst>
          </p:cNvPr>
          <p:cNvSpPr txBox="1"/>
          <p:nvPr/>
        </p:nvSpPr>
        <p:spPr>
          <a:xfrm>
            <a:off x="5712531" y="3234643"/>
            <a:ext cx="644228" cy="523220"/>
          </a:xfrm>
          <a:prstGeom prst="rect">
            <a:avLst/>
          </a:prstGeom>
          <a:noFill/>
        </p:spPr>
        <p:txBody>
          <a:bodyPr wrap="square" rtlCol="0">
            <a:spAutoFit/>
          </a:bodyPr>
          <a:lstStyle/>
          <a:p>
            <a:pPr algn="ctr"/>
            <a:r>
              <a:rPr lang="en-US" altLang="ko-KR" sz="2800" b="1" dirty="0" smtClean="0">
                <a:solidFill>
                  <a:schemeClr val="bg1"/>
                </a:solidFill>
                <a:cs typeface="Arial" pitchFamily="34" charset="0"/>
              </a:rPr>
              <a:t>0</a:t>
            </a:r>
            <a:r>
              <a:rPr lang="cs-CZ" altLang="ko-KR" sz="2800" b="1" dirty="0" smtClean="0">
                <a:solidFill>
                  <a:schemeClr val="bg1"/>
                </a:solidFill>
                <a:cs typeface="Arial" pitchFamily="34" charset="0"/>
              </a:rPr>
              <a:t>3</a:t>
            </a:r>
            <a:endParaRPr lang="ko-KR" altLang="en-US" sz="2800" b="1" dirty="0">
              <a:solidFill>
                <a:schemeClr val="bg1"/>
              </a:solidFill>
              <a:cs typeface="Arial" pitchFamily="34" charset="0"/>
            </a:endParaRPr>
          </a:p>
        </p:txBody>
      </p:sp>
      <p:sp>
        <p:nvSpPr>
          <p:cNvPr id="26" name="TextBox 193">
            <a:extLst>
              <a:ext uri="{FF2B5EF4-FFF2-40B4-BE49-F238E27FC236}">
                <a16:creationId xmlns:a16="http://schemas.microsoft.com/office/drawing/2014/main" id="{04384981-AA2F-4B6E-88E7-270911F064CC}"/>
              </a:ext>
            </a:extLst>
          </p:cNvPr>
          <p:cNvSpPr txBox="1"/>
          <p:nvPr/>
        </p:nvSpPr>
        <p:spPr>
          <a:xfrm>
            <a:off x="5712531" y="4235416"/>
            <a:ext cx="644228" cy="523220"/>
          </a:xfrm>
          <a:prstGeom prst="rect">
            <a:avLst/>
          </a:prstGeom>
          <a:noFill/>
        </p:spPr>
        <p:txBody>
          <a:bodyPr wrap="square" rtlCol="0">
            <a:spAutoFit/>
          </a:bodyPr>
          <a:lstStyle/>
          <a:p>
            <a:pPr algn="ctr"/>
            <a:r>
              <a:rPr lang="en-US" altLang="ko-KR" sz="2800" b="1" dirty="0" smtClean="0">
                <a:solidFill>
                  <a:schemeClr val="bg1"/>
                </a:solidFill>
                <a:cs typeface="Arial" pitchFamily="34" charset="0"/>
              </a:rPr>
              <a:t>0</a:t>
            </a:r>
            <a:r>
              <a:rPr lang="cs-CZ" altLang="ko-KR" sz="2800" b="1" dirty="0" smtClean="0">
                <a:solidFill>
                  <a:schemeClr val="bg1"/>
                </a:solidFill>
                <a:cs typeface="Arial" pitchFamily="34" charset="0"/>
              </a:rPr>
              <a:t>4</a:t>
            </a:r>
            <a:endParaRPr lang="ko-KR" altLang="en-US" sz="2800" b="1" dirty="0">
              <a:solidFill>
                <a:schemeClr val="bg1"/>
              </a:solidFill>
              <a:cs typeface="Arial" pitchFamily="34" charset="0"/>
            </a:endParaRPr>
          </a:p>
        </p:txBody>
      </p:sp>
      <p:sp>
        <p:nvSpPr>
          <p:cNvPr id="27" name="TextBox 193">
            <a:extLst>
              <a:ext uri="{FF2B5EF4-FFF2-40B4-BE49-F238E27FC236}">
                <a16:creationId xmlns:a16="http://schemas.microsoft.com/office/drawing/2014/main" id="{04384981-AA2F-4B6E-88E7-270911F064CC}"/>
              </a:ext>
            </a:extLst>
          </p:cNvPr>
          <p:cNvSpPr txBox="1"/>
          <p:nvPr/>
        </p:nvSpPr>
        <p:spPr>
          <a:xfrm>
            <a:off x="5734637" y="5216759"/>
            <a:ext cx="644228" cy="523220"/>
          </a:xfrm>
          <a:prstGeom prst="rect">
            <a:avLst/>
          </a:prstGeom>
          <a:noFill/>
        </p:spPr>
        <p:txBody>
          <a:bodyPr wrap="square" rtlCol="0">
            <a:spAutoFit/>
          </a:bodyPr>
          <a:lstStyle/>
          <a:p>
            <a:pPr algn="ctr"/>
            <a:r>
              <a:rPr lang="en-US" altLang="ko-KR" sz="2800" b="1" dirty="0" smtClean="0">
                <a:solidFill>
                  <a:schemeClr val="bg1"/>
                </a:solidFill>
                <a:cs typeface="Arial" pitchFamily="34" charset="0"/>
              </a:rPr>
              <a:t>0</a:t>
            </a:r>
            <a:r>
              <a:rPr lang="cs-CZ" altLang="ko-KR" sz="2800" b="1" dirty="0" smtClean="0">
                <a:solidFill>
                  <a:schemeClr val="bg1"/>
                </a:solidFill>
                <a:cs typeface="Arial" pitchFamily="34" charset="0"/>
              </a:rPr>
              <a:t>5</a:t>
            </a:r>
            <a:endParaRPr lang="ko-KR" altLang="en-US" sz="2800" b="1" dirty="0">
              <a:solidFill>
                <a:schemeClr val="bg1"/>
              </a:solidFill>
              <a:cs typeface="Arial" pitchFamily="34" charset="0"/>
            </a:endParaRPr>
          </a:p>
        </p:txBody>
      </p:sp>
      <p:sp>
        <p:nvSpPr>
          <p:cNvPr id="29" name="Zástupný symbol pro obsah 2"/>
          <p:cNvSpPr txBox="1">
            <a:spLocks/>
          </p:cNvSpPr>
          <p:nvPr/>
        </p:nvSpPr>
        <p:spPr>
          <a:xfrm>
            <a:off x="6624253" y="2305873"/>
            <a:ext cx="5149825" cy="4854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cs-CZ" dirty="0" smtClean="0">
                <a:solidFill>
                  <a:srgbClr val="21292F"/>
                </a:solidFill>
              </a:rPr>
              <a:t>VÝVOJ A DŮLEŽITÉ TECHNOLOGIE</a:t>
            </a:r>
          </a:p>
        </p:txBody>
      </p:sp>
      <p:sp>
        <p:nvSpPr>
          <p:cNvPr id="30" name="Zástupný symbol pro obsah 2"/>
          <p:cNvSpPr txBox="1">
            <a:spLocks/>
          </p:cNvSpPr>
          <p:nvPr/>
        </p:nvSpPr>
        <p:spPr>
          <a:xfrm>
            <a:off x="6624253" y="3325322"/>
            <a:ext cx="4761323" cy="4854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cs-CZ" dirty="0" smtClean="0">
                <a:solidFill>
                  <a:srgbClr val="D7A94D"/>
                </a:solidFill>
              </a:rPr>
              <a:t>ARCHITEKTURA</a:t>
            </a:r>
            <a:endParaRPr lang="cs-CZ" dirty="0">
              <a:solidFill>
                <a:srgbClr val="D7A94D"/>
              </a:solidFill>
            </a:endParaRPr>
          </a:p>
        </p:txBody>
      </p:sp>
      <p:sp>
        <p:nvSpPr>
          <p:cNvPr id="31" name="Zástupný symbol pro obsah 2"/>
          <p:cNvSpPr txBox="1">
            <a:spLocks/>
          </p:cNvSpPr>
          <p:nvPr/>
        </p:nvSpPr>
        <p:spPr>
          <a:xfrm>
            <a:off x="6624253" y="1302627"/>
            <a:ext cx="4761323" cy="4854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cs-CZ" dirty="0" smtClean="0">
                <a:solidFill>
                  <a:srgbClr val="D7A94D"/>
                </a:solidFill>
              </a:rPr>
              <a:t>ÚVOD DO GRAFICKÝCH KARET</a:t>
            </a:r>
            <a:endParaRPr lang="cs-CZ" dirty="0">
              <a:solidFill>
                <a:srgbClr val="D7A94D"/>
              </a:solidFill>
            </a:endParaRPr>
          </a:p>
        </p:txBody>
      </p:sp>
      <p:sp>
        <p:nvSpPr>
          <p:cNvPr id="32" name="Zástupný symbol pro obsah 2"/>
          <p:cNvSpPr txBox="1">
            <a:spLocks/>
          </p:cNvSpPr>
          <p:nvPr/>
        </p:nvSpPr>
        <p:spPr>
          <a:xfrm>
            <a:off x="6624252" y="5132450"/>
            <a:ext cx="4761323" cy="90978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cs-CZ" dirty="0" smtClean="0">
                <a:solidFill>
                  <a:srgbClr val="D7A94D"/>
                </a:solidFill>
              </a:rPr>
              <a:t>ZPŮSOB A MOŽNOSTI GPU PRO VÝPOČTY</a:t>
            </a:r>
            <a:endParaRPr lang="cs-CZ" dirty="0">
              <a:solidFill>
                <a:srgbClr val="D7A94D"/>
              </a:solidFill>
            </a:endParaRPr>
          </a:p>
        </p:txBody>
      </p:sp>
    </p:spTree>
    <p:extLst>
      <p:ext uri="{BB962C8B-B14F-4D97-AF65-F5344CB8AC3E}">
        <p14:creationId xmlns:p14="http://schemas.microsoft.com/office/powerpoint/2010/main" val="646144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50" fill="hold"/>
                                        <p:tgtEl>
                                          <p:spTgt spid="11"/>
                                        </p:tgtEl>
                                        <p:attrNameLst>
                                          <p:attrName>ppt_x</p:attrName>
                                        </p:attrNameLst>
                                      </p:cBhvr>
                                      <p:tavLst>
                                        <p:tav tm="0">
                                          <p:val>
                                            <p:strVal val="1+#ppt_w/2"/>
                                          </p:val>
                                        </p:tav>
                                        <p:tav tm="100000">
                                          <p:val>
                                            <p:strVal val="#ppt_x"/>
                                          </p:val>
                                        </p:tav>
                                      </p:tavLst>
                                    </p:anim>
                                    <p:anim calcmode="lin" valueType="num">
                                      <p:cBhvr additive="base">
                                        <p:cTn id="8" dur="25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250" fill="hold"/>
                                        <p:tgtEl>
                                          <p:spTgt spid="12"/>
                                        </p:tgtEl>
                                        <p:attrNameLst>
                                          <p:attrName>ppt_x</p:attrName>
                                        </p:attrNameLst>
                                      </p:cBhvr>
                                      <p:tavLst>
                                        <p:tav tm="0">
                                          <p:val>
                                            <p:strVal val="1+#ppt_w/2"/>
                                          </p:val>
                                        </p:tav>
                                        <p:tav tm="100000">
                                          <p:val>
                                            <p:strVal val="#ppt_x"/>
                                          </p:val>
                                        </p:tav>
                                      </p:tavLst>
                                    </p:anim>
                                    <p:anim calcmode="lin" valueType="num">
                                      <p:cBhvr additive="base">
                                        <p:cTn id="12" dur="25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250" fill="hold"/>
                                        <p:tgtEl>
                                          <p:spTgt spid="23"/>
                                        </p:tgtEl>
                                        <p:attrNameLst>
                                          <p:attrName>ppt_x</p:attrName>
                                        </p:attrNameLst>
                                      </p:cBhvr>
                                      <p:tavLst>
                                        <p:tav tm="0">
                                          <p:val>
                                            <p:strVal val="1+#ppt_w/2"/>
                                          </p:val>
                                        </p:tav>
                                        <p:tav tm="100000">
                                          <p:val>
                                            <p:strVal val="#ppt_x"/>
                                          </p:val>
                                        </p:tav>
                                      </p:tavLst>
                                    </p:anim>
                                    <p:anim calcmode="lin" valueType="num">
                                      <p:cBhvr additive="base">
                                        <p:cTn id="16" dur="250" fill="hold"/>
                                        <p:tgtEl>
                                          <p:spTgt spid="2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250" fill="hold"/>
                                        <p:tgtEl>
                                          <p:spTgt spid="31"/>
                                        </p:tgtEl>
                                        <p:attrNameLst>
                                          <p:attrName>ppt_x</p:attrName>
                                        </p:attrNameLst>
                                      </p:cBhvr>
                                      <p:tavLst>
                                        <p:tav tm="0">
                                          <p:val>
                                            <p:strVal val="1+#ppt_w/2"/>
                                          </p:val>
                                        </p:tav>
                                        <p:tav tm="100000">
                                          <p:val>
                                            <p:strVal val="#ppt_x"/>
                                          </p:val>
                                        </p:tav>
                                      </p:tavLst>
                                    </p:anim>
                                    <p:anim calcmode="lin" valueType="num">
                                      <p:cBhvr additive="base">
                                        <p:cTn id="20" dur="25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250" fill="hold"/>
                                        <p:tgtEl>
                                          <p:spTgt spid="13"/>
                                        </p:tgtEl>
                                        <p:attrNameLst>
                                          <p:attrName>ppt_x</p:attrName>
                                        </p:attrNameLst>
                                      </p:cBhvr>
                                      <p:tavLst>
                                        <p:tav tm="0">
                                          <p:val>
                                            <p:strVal val="1+#ppt_w/2"/>
                                          </p:val>
                                        </p:tav>
                                        <p:tav tm="100000">
                                          <p:val>
                                            <p:strVal val="#ppt_x"/>
                                          </p:val>
                                        </p:tav>
                                      </p:tavLst>
                                    </p:anim>
                                    <p:anim calcmode="lin" valueType="num">
                                      <p:cBhvr additive="base">
                                        <p:cTn id="26" dur="250" fill="hold"/>
                                        <p:tgtEl>
                                          <p:spTgt spid="13"/>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250" fill="hold"/>
                                        <p:tgtEl>
                                          <p:spTgt spid="14"/>
                                        </p:tgtEl>
                                        <p:attrNameLst>
                                          <p:attrName>ppt_x</p:attrName>
                                        </p:attrNameLst>
                                      </p:cBhvr>
                                      <p:tavLst>
                                        <p:tav tm="0">
                                          <p:val>
                                            <p:strVal val="1+#ppt_w/2"/>
                                          </p:val>
                                        </p:tav>
                                        <p:tav tm="100000">
                                          <p:val>
                                            <p:strVal val="#ppt_x"/>
                                          </p:val>
                                        </p:tav>
                                      </p:tavLst>
                                    </p:anim>
                                    <p:anim calcmode="lin" valueType="num">
                                      <p:cBhvr additive="base">
                                        <p:cTn id="30" dur="250" fill="hold"/>
                                        <p:tgtEl>
                                          <p:spTgt spid="14"/>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250" fill="hold"/>
                                        <p:tgtEl>
                                          <p:spTgt spid="24"/>
                                        </p:tgtEl>
                                        <p:attrNameLst>
                                          <p:attrName>ppt_x</p:attrName>
                                        </p:attrNameLst>
                                      </p:cBhvr>
                                      <p:tavLst>
                                        <p:tav tm="0">
                                          <p:val>
                                            <p:strVal val="1+#ppt_w/2"/>
                                          </p:val>
                                        </p:tav>
                                        <p:tav tm="100000">
                                          <p:val>
                                            <p:strVal val="#ppt_x"/>
                                          </p:val>
                                        </p:tav>
                                      </p:tavLst>
                                    </p:anim>
                                    <p:anim calcmode="lin" valueType="num">
                                      <p:cBhvr additive="base">
                                        <p:cTn id="34" dur="250" fill="hold"/>
                                        <p:tgtEl>
                                          <p:spTgt spid="24"/>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250" fill="hold"/>
                                        <p:tgtEl>
                                          <p:spTgt spid="29"/>
                                        </p:tgtEl>
                                        <p:attrNameLst>
                                          <p:attrName>ppt_x</p:attrName>
                                        </p:attrNameLst>
                                      </p:cBhvr>
                                      <p:tavLst>
                                        <p:tav tm="0">
                                          <p:val>
                                            <p:strVal val="1+#ppt_w/2"/>
                                          </p:val>
                                        </p:tav>
                                        <p:tav tm="100000">
                                          <p:val>
                                            <p:strVal val="#ppt_x"/>
                                          </p:val>
                                        </p:tav>
                                      </p:tavLst>
                                    </p:anim>
                                    <p:anim calcmode="lin" valueType="num">
                                      <p:cBhvr additive="base">
                                        <p:cTn id="38" dur="25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250" fill="hold"/>
                                        <p:tgtEl>
                                          <p:spTgt spid="15"/>
                                        </p:tgtEl>
                                        <p:attrNameLst>
                                          <p:attrName>ppt_x</p:attrName>
                                        </p:attrNameLst>
                                      </p:cBhvr>
                                      <p:tavLst>
                                        <p:tav tm="0">
                                          <p:val>
                                            <p:strVal val="1+#ppt_w/2"/>
                                          </p:val>
                                        </p:tav>
                                        <p:tav tm="100000">
                                          <p:val>
                                            <p:strVal val="#ppt_x"/>
                                          </p:val>
                                        </p:tav>
                                      </p:tavLst>
                                    </p:anim>
                                    <p:anim calcmode="lin" valueType="num">
                                      <p:cBhvr additive="base">
                                        <p:cTn id="44" dur="250" fill="hold"/>
                                        <p:tgtEl>
                                          <p:spTgt spid="15"/>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250" fill="hold"/>
                                        <p:tgtEl>
                                          <p:spTgt spid="16"/>
                                        </p:tgtEl>
                                        <p:attrNameLst>
                                          <p:attrName>ppt_x</p:attrName>
                                        </p:attrNameLst>
                                      </p:cBhvr>
                                      <p:tavLst>
                                        <p:tav tm="0">
                                          <p:val>
                                            <p:strVal val="1+#ppt_w/2"/>
                                          </p:val>
                                        </p:tav>
                                        <p:tav tm="100000">
                                          <p:val>
                                            <p:strVal val="#ppt_x"/>
                                          </p:val>
                                        </p:tav>
                                      </p:tavLst>
                                    </p:anim>
                                    <p:anim calcmode="lin" valueType="num">
                                      <p:cBhvr additive="base">
                                        <p:cTn id="48" dur="250" fill="hold"/>
                                        <p:tgtEl>
                                          <p:spTgt spid="16"/>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250" fill="hold"/>
                                        <p:tgtEl>
                                          <p:spTgt spid="25"/>
                                        </p:tgtEl>
                                        <p:attrNameLst>
                                          <p:attrName>ppt_x</p:attrName>
                                        </p:attrNameLst>
                                      </p:cBhvr>
                                      <p:tavLst>
                                        <p:tav tm="0">
                                          <p:val>
                                            <p:strVal val="1+#ppt_w/2"/>
                                          </p:val>
                                        </p:tav>
                                        <p:tav tm="100000">
                                          <p:val>
                                            <p:strVal val="#ppt_x"/>
                                          </p:val>
                                        </p:tav>
                                      </p:tavLst>
                                    </p:anim>
                                    <p:anim calcmode="lin" valueType="num">
                                      <p:cBhvr additive="base">
                                        <p:cTn id="52" dur="250" fill="hold"/>
                                        <p:tgtEl>
                                          <p:spTgt spid="25"/>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250" fill="hold"/>
                                        <p:tgtEl>
                                          <p:spTgt spid="30"/>
                                        </p:tgtEl>
                                        <p:attrNameLst>
                                          <p:attrName>ppt_x</p:attrName>
                                        </p:attrNameLst>
                                      </p:cBhvr>
                                      <p:tavLst>
                                        <p:tav tm="0">
                                          <p:val>
                                            <p:strVal val="1+#ppt_w/2"/>
                                          </p:val>
                                        </p:tav>
                                        <p:tav tm="100000">
                                          <p:val>
                                            <p:strVal val="#ppt_x"/>
                                          </p:val>
                                        </p:tav>
                                      </p:tavLst>
                                    </p:anim>
                                    <p:anim calcmode="lin" valueType="num">
                                      <p:cBhvr additive="base">
                                        <p:cTn id="56" dur="25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250" fill="hold"/>
                                        <p:tgtEl>
                                          <p:spTgt spid="17"/>
                                        </p:tgtEl>
                                        <p:attrNameLst>
                                          <p:attrName>ppt_x</p:attrName>
                                        </p:attrNameLst>
                                      </p:cBhvr>
                                      <p:tavLst>
                                        <p:tav tm="0">
                                          <p:val>
                                            <p:strVal val="1+#ppt_w/2"/>
                                          </p:val>
                                        </p:tav>
                                        <p:tav tm="100000">
                                          <p:val>
                                            <p:strVal val="#ppt_x"/>
                                          </p:val>
                                        </p:tav>
                                      </p:tavLst>
                                    </p:anim>
                                    <p:anim calcmode="lin" valueType="num">
                                      <p:cBhvr additive="base">
                                        <p:cTn id="62" dur="250" fill="hold"/>
                                        <p:tgtEl>
                                          <p:spTgt spid="17"/>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250" fill="hold"/>
                                        <p:tgtEl>
                                          <p:spTgt spid="18"/>
                                        </p:tgtEl>
                                        <p:attrNameLst>
                                          <p:attrName>ppt_x</p:attrName>
                                        </p:attrNameLst>
                                      </p:cBhvr>
                                      <p:tavLst>
                                        <p:tav tm="0">
                                          <p:val>
                                            <p:strVal val="1+#ppt_w/2"/>
                                          </p:val>
                                        </p:tav>
                                        <p:tav tm="100000">
                                          <p:val>
                                            <p:strVal val="#ppt_x"/>
                                          </p:val>
                                        </p:tav>
                                      </p:tavLst>
                                    </p:anim>
                                    <p:anim calcmode="lin" valueType="num">
                                      <p:cBhvr additive="base">
                                        <p:cTn id="66" dur="250" fill="hold"/>
                                        <p:tgtEl>
                                          <p:spTgt spid="18"/>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26"/>
                                        </p:tgtEl>
                                        <p:attrNameLst>
                                          <p:attrName>style.visibility</p:attrName>
                                        </p:attrNameLst>
                                      </p:cBhvr>
                                      <p:to>
                                        <p:strVal val="visible"/>
                                      </p:to>
                                    </p:set>
                                    <p:anim calcmode="lin" valueType="num">
                                      <p:cBhvr additive="base">
                                        <p:cTn id="69" dur="250" fill="hold"/>
                                        <p:tgtEl>
                                          <p:spTgt spid="26"/>
                                        </p:tgtEl>
                                        <p:attrNameLst>
                                          <p:attrName>ppt_x</p:attrName>
                                        </p:attrNameLst>
                                      </p:cBhvr>
                                      <p:tavLst>
                                        <p:tav tm="0">
                                          <p:val>
                                            <p:strVal val="1+#ppt_w/2"/>
                                          </p:val>
                                        </p:tav>
                                        <p:tav tm="100000">
                                          <p:val>
                                            <p:strVal val="#ppt_x"/>
                                          </p:val>
                                        </p:tav>
                                      </p:tavLst>
                                    </p:anim>
                                    <p:anim calcmode="lin" valueType="num">
                                      <p:cBhvr additive="base">
                                        <p:cTn id="70" dur="250" fill="hold"/>
                                        <p:tgtEl>
                                          <p:spTgt spid="26"/>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3">
                                            <p:txEl>
                                              <p:pRg st="0" end="0"/>
                                            </p:txEl>
                                          </p:spTgt>
                                        </p:tgtEl>
                                        <p:attrNameLst>
                                          <p:attrName>style.visibility</p:attrName>
                                        </p:attrNameLst>
                                      </p:cBhvr>
                                      <p:to>
                                        <p:strVal val="visible"/>
                                      </p:to>
                                    </p:set>
                                    <p:anim calcmode="lin" valueType="num">
                                      <p:cBhvr additive="base">
                                        <p:cTn id="73" dur="2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74" dur="2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grpId="0" nodeType="click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250" fill="hold"/>
                                        <p:tgtEl>
                                          <p:spTgt spid="19"/>
                                        </p:tgtEl>
                                        <p:attrNameLst>
                                          <p:attrName>ppt_x</p:attrName>
                                        </p:attrNameLst>
                                      </p:cBhvr>
                                      <p:tavLst>
                                        <p:tav tm="0">
                                          <p:val>
                                            <p:strVal val="1+#ppt_w/2"/>
                                          </p:val>
                                        </p:tav>
                                        <p:tav tm="100000">
                                          <p:val>
                                            <p:strVal val="#ppt_x"/>
                                          </p:val>
                                        </p:tav>
                                      </p:tavLst>
                                    </p:anim>
                                    <p:anim calcmode="lin" valueType="num">
                                      <p:cBhvr additive="base">
                                        <p:cTn id="80" dur="250" fill="hold"/>
                                        <p:tgtEl>
                                          <p:spTgt spid="19"/>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additive="base">
                                        <p:cTn id="83" dur="250" fill="hold"/>
                                        <p:tgtEl>
                                          <p:spTgt spid="20"/>
                                        </p:tgtEl>
                                        <p:attrNameLst>
                                          <p:attrName>ppt_x</p:attrName>
                                        </p:attrNameLst>
                                      </p:cBhvr>
                                      <p:tavLst>
                                        <p:tav tm="0">
                                          <p:val>
                                            <p:strVal val="1+#ppt_w/2"/>
                                          </p:val>
                                        </p:tav>
                                        <p:tav tm="100000">
                                          <p:val>
                                            <p:strVal val="#ppt_x"/>
                                          </p:val>
                                        </p:tav>
                                      </p:tavLst>
                                    </p:anim>
                                    <p:anim calcmode="lin" valueType="num">
                                      <p:cBhvr additive="base">
                                        <p:cTn id="84" dur="250" fill="hold"/>
                                        <p:tgtEl>
                                          <p:spTgt spid="20"/>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additive="base">
                                        <p:cTn id="87" dur="250" fill="hold"/>
                                        <p:tgtEl>
                                          <p:spTgt spid="27"/>
                                        </p:tgtEl>
                                        <p:attrNameLst>
                                          <p:attrName>ppt_x</p:attrName>
                                        </p:attrNameLst>
                                      </p:cBhvr>
                                      <p:tavLst>
                                        <p:tav tm="0">
                                          <p:val>
                                            <p:strVal val="1+#ppt_w/2"/>
                                          </p:val>
                                        </p:tav>
                                        <p:tav tm="100000">
                                          <p:val>
                                            <p:strVal val="#ppt_x"/>
                                          </p:val>
                                        </p:tav>
                                      </p:tavLst>
                                    </p:anim>
                                    <p:anim calcmode="lin" valueType="num">
                                      <p:cBhvr additive="base">
                                        <p:cTn id="88" dur="250" fill="hold"/>
                                        <p:tgtEl>
                                          <p:spTgt spid="27"/>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32"/>
                                        </p:tgtEl>
                                        <p:attrNameLst>
                                          <p:attrName>style.visibility</p:attrName>
                                        </p:attrNameLst>
                                      </p:cBhvr>
                                      <p:to>
                                        <p:strVal val="visible"/>
                                      </p:to>
                                    </p:set>
                                    <p:anim calcmode="lin" valueType="num">
                                      <p:cBhvr additive="base">
                                        <p:cTn id="91" dur="250" fill="hold"/>
                                        <p:tgtEl>
                                          <p:spTgt spid="32"/>
                                        </p:tgtEl>
                                        <p:attrNameLst>
                                          <p:attrName>ppt_x</p:attrName>
                                        </p:attrNameLst>
                                      </p:cBhvr>
                                      <p:tavLst>
                                        <p:tav tm="0">
                                          <p:val>
                                            <p:strVal val="1+#ppt_w/2"/>
                                          </p:val>
                                        </p:tav>
                                        <p:tav tm="100000">
                                          <p:val>
                                            <p:strVal val="#ppt_x"/>
                                          </p:val>
                                        </p:tav>
                                      </p:tavLst>
                                    </p:anim>
                                    <p:anim calcmode="lin" valueType="num">
                                      <p:cBhvr additive="base">
                                        <p:cTn id="92" dur="25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3" grpId="0"/>
      <p:bldP spid="24" grpId="0"/>
      <p:bldP spid="25" grpId="0"/>
      <p:bldP spid="26" grpId="0"/>
      <p:bldP spid="27" grpId="0"/>
      <p:bldP spid="29" grpId="0"/>
      <p:bldP spid="30" grpId="0"/>
      <p:bldP spid="31"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Nadpis 1"/>
          <p:cNvSpPr txBox="1">
            <a:spLocks/>
          </p:cNvSpPr>
          <p:nvPr/>
        </p:nvSpPr>
        <p:spPr>
          <a:xfrm>
            <a:off x="857250" y="352425"/>
            <a:ext cx="10515600" cy="7762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800" dirty="0" smtClean="0">
                <a:latin typeface="Calibri bold" panose="020F0702030404030204" pitchFamily="34" charset="0"/>
                <a:cs typeface="Calibri bold" panose="020F0702030404030204" pitchFamily="34" charset="0"/>
              </a:rPr>
              <a:t>HDMI (High-Definition Multimedia Interface)</a:t>
            </a:r>
          </a:p>
        </p:txBody>
      </p:sp>
      <p:sp>
        <p:nvSpPr>
          <p:cNvPr id="12" name="Zástupný symbol pro obsah 2"/>
          <p:cNvSpPr txBox="1">
            <a:spLocks/>
          </p:cNvSpPr>
          <p:nvPr/>
        </p:nvSpPr>
        <p:spPr>
          <a:xfrm>
            <a:off x="5133605" y="1071794"/>
            <a:ext cx="6848845" cy="27842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600" dirty="0" smtClean="0"/>
              <a:t>Kromě digitálního signálu přenáší zvuk a internetové připojení</a:t>
            </a:r>
          </a:p>
          <a:p>
            <a:r>
              <a:rPr lang="cs-CZ" sz="2600" dirty="0" smtClean="0"/>
              <a:t>Zaměřené na multimédia a nejčastěji se používá u televizorů </a:t>
            </a:r>
          </a:p>
          <a:p>
            <a:r>
              <a:rPr lang="cs-CZ" dirty="0" smtClean="0"/>
              <a:t>Využívá digitální ochranu HDCP </a:t>
            </a:r>
          </a:p>
          <a:p>
            <a:endParaRPr lang="cs-CZ" dirty="0"/>
          </a:p>
        </p:txBody>
      </p:sp>
      <p:sp>
        <p:nvSpPr>
          <p:cNvPr id="13" name="Nadpis 1"/>
          <p:cNvSpPr txBox="1">
            <a:spLocks/>
          </p:cNvSpPr>
          <p:nvPr/>
        </p:nvSpPr>
        <p:spPr>
          <a:xfrm>
            <a:off x="2095500" y="3293714"/>
            <a:ext cx="8039100" cy="58056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err="1" smtClean="0">
                <a:latin typeface="Calibri bold" panose="020F0702030404030204" pitchFamily="34" charset="0"/>
                <a:cs typeface="Calibri bold" panose="020F0702030404030204" pitchFamily="34" charset="0"/>
              </a:rPr>
              <a:t>DisplayPort</a:t>
            </a:r>
            <a:endParaRPr lang="cs-CZ" sz="3800" dirty="0" smtClean="0">
              <a:latin typeface="Calibri bold" panose="020F0702030404030204" pitchFamily="34" charset="0"/>
              <a:cs typeface="Calibri bold" panose="020F0702030404030204" pitchFamily="34" charset="0"/>
            </a:endParaRPr>
          </a:p>
        </p:txBody>
      </p:sp>
      <p:sp>
        <p:nvSpPr>
          <p:cNvPr id="14" name="Zástupný symbol pro obsah 2"/>
          <p:cNvSpPr txBox="1">
            <a:spLocks/>
          </p:cNvSpPr>
          <p:nvPr/>
        </p:nvSpPr>
        <p:spPr>
          <a:xfrm>
            <a:off x="5133605" y="4014786"/>
            <a:ext cx="6848845" cy="229711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600" dirty="0" smtClean="0"/>
              <a:t>Je používaný od roku 2010 na grafických kartách</a:t>
            </a:r>
          </a:p>
          <a:p>
            <a:r>
              <a:rPr lang="cs-CZ" sz="2600" dirty="0" smtClean="0"/>
              <a:t>Pro počítačové monitory – kromě digitálního signálu přenáší zvuk a internet</a:t>
            </a:r>
          </a:p>
          <a:p>
            <a:r>
              <a:rPr lang="cs-CZ" sz="2600" dirty="0" smtClean="0"/>
              <a:t>Je zaměřený více na data</a:t>
            </a:r>
          </a:p>
        </p:txBody>
      </p:sp>
      <p:pic>
        <p:nvPicPr>
          <p:cNvPr id="2" name="Obrázek 1"/>
          <p:cNvPicPr>
            <a:picLocks noChangeAspect="1"/>
          </p:cNvPicPr>
          <p:nvPr/>
        </p:nvPicPr>
        <p:blipFill rotWithShape="1">
          <a:blip r:embed="rId3" cstate="print">
            <a:extLst>
              <a:ext uri="{28A0092B-C50C-407E-A947-70E740481C1C}">
                <a14:useLocalDpi xmlns:a14="http://schemas.microsoft.com/office/drawing/2010/main" val="0"/>
              </a:ext>
            </a:extLst>
          </a:blip>
          <a:srcRect t="10833" b="23688"/>
          <a:stretch/>
        </p:blipFill>
        <p:spPr>
          <a:xfrm>
            <a:off x="838200" y="1237437"/>
            <a:ext cx="4108046" cy="1790700"/>
          </a:xfrm>
          <a:prstGeom prst="rect">
            <a:avLst/>
          </a:prstGeom>
        </p:spPr>
      </p:pic>
      <p:pic>
        <p:nvPicPr>
          <p:cNvPr id="3" name="Obrázek 2"/>
          <p:cNvPicPr>
            <a:picLocks noChangeAspect="1"/>
          </p:cNvPicPr>
          <p:nvPr/>
        </p:nvPicPr>
        <p:blipFill rotWithShape="1">
          <a:blip r:embed="rId4">
            <a:extLst>
              <a:ext uri="{28A0092B-C50C-407E-A947-70E740481C1C}">
                <a14:useLocalDpi xmlns:a14="http://schemas.microsoft.com/office/drawing/2010/main" val="0"/>
              </a:ext>
            </a:extLst>
          </a:blip>
          <a:srcRect t="8372"/>
          <a:stretch/>
        </p:blipFill>
        <p:spPr>
          <a:xfrm>
            <a:off x="828675" y="4021816"/>
            <a:ext cx="4108046" cy="1806772"/>
          </a:xfrm>
          <a:prstGeom prst="rect">
            <a:avLst/>
          </a:prstGeom>
        </p:spPr>
      </p:pic>
      <p:sp>
        <p:nvSpPr>
          <p:cNvPr id="4" name="Zástupný symbol pro zápatí 3"/>
          <p:cNvSpPr>
            <a:spLocks noGrp="1"/>
          </p:cNvSpPr>
          <p:nvPr>
            <p:ph type="ftr" sz="quarter" idx="11"/>
          </p:nvPr>
        </p:nvSpPr>
        <p:spPr/>
        <p:txBody>
          <a:bodyPr/>
          <a:lstStyle/>
          <a:p>
            <a:r>
              <a:rPr lang="cs-CZ" dirty="0" smtClean="0"/>
              <a:t>FAKUTLA APLIKOVANÉ INFORMATIKY</a:t>
            </a:r>
          </a:p>
        </p:txBody>
      </p:sp>
      <p:sp>
        <p:nvSpPr>
          <p:cNvPr id="5" name="Zástupný symbol pro číslo snímku 4"/>
          <p:cNvSpPr>
            <a:spLocks noGrp="1"/>
          </p:cNvSpPr>
          <p:nvPr>
            <p:ph type="sldNum" sz="quarter" idx="12"/>
          </p:nvPr>
        </p:nvSpPr>
        <p:spPr/>
        <p:txBody>
          <a:bodyPr/>
          <a:lstStyle/>
          <a:p>
            <a:fld id="{52C407D0-5608-4F39-8F0F-7888F0D57A58}" type="slidenum">
              <a:rPr lang="cs-CZ" smtClean="0"/>
              <a:t>20</a:t>
            </a:fld>
            <a:r>
              <a:rPr lang="cs-CZ" dirty="0" smtClean="0"/>
              <a:t>/60</a:t>
            </a:r>
            <a:endParaRPr lang="cs-CZ" dirty="0"/>
          </a:p>
        </p:txBody>
      </p:sp>
    </p:spTree>
    <p:extLst>
      <p:ext uri="{BB962C8B-B14F-4D97-AF65-F5344CB8AC3E}">
        <p14:creationId xmlns:p14="http://schemas.microsoft.com/office/powerpoint/2010/main" val="3733363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wipe(left)">
                                      <p:cBhvr>
                                        <p:cTn id="15" dur="750"/>
                                        <p:tgtEl>
                                          <p:spTgt spid="12">
                                            <p:txEl>
                                              <p:pRg st="0" end="0"/>
                                            </p:txEl>
                                          </p:spTgt>
                                        </p:tgtEl>
                                      </p:cBhvr>
                                    </p:animEffect>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12">
                                            <p:txEl>
                                              <p:pRg st="1" end="1"/>
                                            </p:txEl>
                                          </p:spTgt>
                                        </p:tgtEl>
                                        <p:attrNameLst>
                                          <p:attrName>style.visibility</p:attrName>
                                        </p:attrNameLst>
                                      </p:cBhvr>
                                      <p:to>
                                        <p:strVal val="visible"/>
                                      </p:to>
                                    </p:set>
                                    <p:animEffect transition="in" filter="wipe(left)">
                                      <p:cBhvr>
                                        <p:cTn id="19" dur="750"/>
                                        <p:tgtEl>
                                          <p:spTgt spid="12">
                                            <p:txEl>
                                              <p:pRg st="1" end="1"/>
                                            </p:txEl>
                                          </p:spTgt>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2">
                                            <p:txEl>
                                              <p:pRg st="2" end="2"/>
                                            </p:txEl>
                                          </p:spTgt>
                                        </p:tgtEl>
                                        <p:attrNameLst>
                                          <p:attrName>style.visibility</p:attrName>
                                        </p:attrNameLst>
                                      </p:cBhvr>
                                      <p:to>
                                        <p:strVal val="visible"/>
                                      </p:to>
                                    </p:set>
                                    <p:animEffect transition="in" filter="wipe(left)">
                                      <p:cBhvr>
                                        <p:cTn id="23" dur="750"/>
                                        <p:tgtEl>
                                          <p:spTgt spid="12">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par>
                          <p:cTn id="32" fill="hold">
                            <p:stCondLst>
                              <p:cond delay="500"/>
                            </p:stCondLst>
                            <p:childTnLst>
                              <p:par>
                                <p:cTn id="33" presetID="22" presetClass="entr" presetSubtype="8" fill="hold" nodeType="afterEffect">
                                  <p:stCondLst>
                                    <p:cond delay="0"/>
                                  </p:stCondLst>
                                  <p:childTnLst>
                                    <p:set>
                                      <p:cBhvr>
                                        <p:cTn id="34" dur="1" fill="hold">
                                          <p:stCondLst>
                                            <p:cond delay="0"/>
                                          </p:stCondLst>
                                        </p:cTn>
                                        <p:tgtEl>
                                          <p:spTgt spid="14">
                                            <p:txEl>
                                              <p:pRg st="0" end="0"/>
                                            </p:txEl>
                                          </p:spTgt>
                                        </p:tgtEl>
                                        <p:attrNameLst>
                                          <p:attrName>style.visibility</p:attrName>
                                        </p:attrNameLst>
                                      </p:cBhvr>
                                      <p:to>
                                        <p:strVal val="visible"/>
                                      </p:to>
                                    </p:set>
                                    <p:animEffect transition="in" filter="wipe(left)">
                                      <p:cBhvr>
                                        <p:cTn id="35" dur="750"/>
                                        <p:tgtEl>
                                          <p:spTgt spid="14">
                                            <p:txEl>
                                              <p:pRg st="0" end="0"/>
                                            </p:txEl>
                                          </p:spTgt>
                                        </p:tgtEl>
                                      </p:cBhvr>
                                    </p:animEffect>
                                  </p:childTnLst>
                                </p:cTn>
                              </p:par>
                            </p:childTnLst>
                          </p:cTn>
                        </p:par>
                        <p:par>
                          <p:cTn id="36" fill="hold">
                            <p:stCondLst>
                              <p:cond delay="1250"/>
                            </p:stCondLst>
                            <p:childTnLst>
                              <p:par>
                                <p:cTn id="37" presetID="22" presetClass="entr" presetSubtype="8" fill="hold" nodeType="afterEffect">
                                  <p:stCondLst>
                                    <p:cond delay="0"/>
                                  </p:stCondLst>
                                  <p:childTnLst>
                                    <p:set>
                                      <p:cBhvr>
                                        <p:cTn id="38" dur="1" fill="hold">
                                          <p:stCondLst>
                                            <p:cond delay="0"/>
                                          </p:stCondLst>
                                        </p:cTn>
                                        <p:tgtEl>
                                          <p:spTgt spid="14">
                                            <p:txEl>
                                              <p:pRg st="1" end="1"/>
                                            </p:txEl>
                                          </p:spTgt>
                                        </p:tgtEl>
                                        <p:attrNameLst>
                                          <p:attrName>style.visibility</p:attrName>
                                        </p:attrNameLst>
                                      </p:cBhvr>
                                      <p:to>
                                        <p:strVal val="visible"/>
                                      </p:to>
                                    </p:set>
                                    <p:animEffect transition="in" filter="wipe(left)">
                                      <p:cBhvr>
                                        <p:cTn id="39" dur="750"/>
                                        <p:tgtEl>
                                          <p:spTgt spid="14">
                                            <p:txEl>
                                              <p:pRg st="1" end="1"/>
                                            </p:txEl>
                                          </p:spTgt>
                                        </p:tgtEl>
                                      </p:cBhvr>
                                    </p:animEffect>
                                  </p:childTnLst>
                                </p:cTn>
                              </p:par>
                            </p:childTnLst>
                          </p:cTn>
                        </p:par>
                        <p:par>
                          <p:cTn id="40" fill="hold">
                            <p:stCondLst>
                              <p:cond delay="2000"/>
                            </p:stCondLst>
                            <p:childTnLst>
                              <p:par>
                                <p:cTn id="41" presetID="22" presetClass="entr" presetSubtype="8" fill="hold" nodeType="afterEffect">
                                  <p:stCondLst>
                                    <p:cond delay="0"/>
                                  </p:stCondLst>
                                  <p:childTnLst>
                                    <p:set>
                                      <p:cBhvr>
                                        <p:cTn id="42" dur="1" fill="hold">
                                          <p:stCondLst>
                                            <p:cond delay="0"/>
                                          </p:stCondLst>
                                        </p:cTn>
                                        <p:tgtEl>
                                          <p:spTgt spid="14">
                                            <p:txEl>
                                              <p:pRg st="2" end="2"/>
                                            </p:txEl>
                                          </p:spTgt>
                                        </p:tgtEl>
                                        <p:attrNameLst>
                                          <p:attrName>style.visibility</p:attrName>
                                        </p:attrNameLst>
                                      </p:cBhvr>
                                      <p:to>
                                        <p:strVal val="visible"/>
                                      </p:to>
                                    </p:set>
                                    <p:animEffect transition="in" filter="wipe(left)">
                                      <p:cBhvr>
                                        <p:cTn id="43" dur="75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838200" y="2257425"/>
            <a:ext cx="10515600" cy="1325563"/>
          </a:xfrm>
        </p:spPr>
        <p:txBody>
          <a:bodyPr>
            <a:noAutofit/>
          </a:bodyPr>
          <a:lstStyle/>
          <a:p>
            <a:pPr algn="ctr"/>
            <a:r>
              <a:rPr lang="cs-CZ" sz="5000" dirty="0" smtClean="0">
                <a:solidFill>
                  <a:schemeClr val="bg1"/>
                </a:solidFill>
                <a:latin typeface="Calibri bold" panose="020F0702030404030204" pitchFamily="34" charset="0"/>
                <a:cs typeface="Calibri bold" panose="020F0702030404030204" pitchFamily="34" charset="0"/>
              </a:rPr>
              <a:t>DĚLENÍ</a:t>
            </a:r>
            <a:endParaRPr lang="cs-CZ" sz="5000" dirty="0">
              <a:solidFill>
                <a:schemeClr val="bg1"/>
              </a:solidFill>
              <a:latin typeface="Calibri bold" panose="020F0702030404030204" pitchFamily="34" charset="0"/>
              <a:cs typeface="Calibri bold" panose="020F0702030404030204" pitchFamily="34" charset="0"/>
            </a:endParaRPr>
          </a:p>
        </p:txBody>
      </p:sp>
      <p:sp>
        <p:nvSpPr>
          <p:cNvPr id="4" name="Obdélník 3"/>
          <p:cNvSpPr/>
          <p:nvPr/>
        </p:nvSpPr>
        <p:spPr>
          <a:xfrm>
            <a:off x="2488677" y="2056219"/>
            <a:ext cx="7239786" cy="1689873"/>
          </a:xfrm>
          <a:prstGeom prst="rect">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5" name="Nadpis 1"/>
          <p:cNvSpPr txBox="1">
            <a:spLocks/>
          </p:cNvSpPr>
          <p:nvPr/>
        </p:nvSpPr>
        <p:spPr>
          <a:xfrm>
            <a:off x="838200" y="3582988"/>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000" dirty="0" smtClean="0">
                <a:solidFill>
                  <a:schemeClr val="bg1"/>
                </a:solidFill>
                <a:latin typeface="Calibri bold" panose="020F0702030404030204" pitchFamily="34" charset="0"/>
                <a:cs typeface="Calibri bold" panose="020F0702030404030204" pitchFamily="34" charset="0"/>
              </a:rPr>
              <a:t>ÚVOD DO GRAFICKÝCH KARET</a:t>
            </a:r>
            <a:endParaRPr lang="cs-CZ" sz="3000" dirty="0">
              <a:solidFill>
                <a:schemeClr val="bg1"/>
              </a:solidFill>
              <a:latin typeface="Calibri bold" panose="020F0702030404030204" pitchFamily="34" charset="0"/>
              <a:cs typeface="Calibri bold" panose="020F0702030404030204" pitchFamily="34" charset="0"/>
            </a:endParaRPr>
          </a:p>
        </p:txBody>
      </p:sp>
    </p:spTree>
    <p:extLst>
      <p:ext uri="{BB962C8B-B14F-4D97-AF65-F5344CB8AC3E}">
        <p14:creationId xmlns:p14="http://schemas.microsoft.com/office/powerpoint/2010/main" val="1139575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outVertical)">
                                      <p:cBhvr>
                                        <p:cTn id="10" dur="500"/>
                                        <p:tgtEl>
                                          <p:spTgt spid="4"/>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Nadpis 1"/>
          <p:cNvSpPr txBox="1">
            <a:spLocks/>
          </p:cNvSpPr>
          <p:nvPr/>
        </p:nvSpPr>
        <p:spPr>
          <a:xfrm>
            <a:off x="857250" y="352425"/>
            <a:ext cx="10515600" cy="7762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800" dirty="0" err="1" smtClean="0">
                <a:latin typeface="Calibri bold" panose="020F0702030404030204" pitchFamily="34" charset="0"/>
                <a:cs typeface="Calibri bold" panose="020F0702030404030204" pitchFamily="34" charset="0"/>
              </a:rPr>
              <a:t>Dedikované</a:t>
            </a:r>
            <a:r>
              <a:rPr lang="en-US" sz="3800" dirty="0" smtClean="0">
                <a:latin typeface="Calibri bold" panose="020F0702030404030204" pitchFamily="34" charset="0"/>
                <a:cs typeface="Calibri bold" panose="020F0702030404030204" pitchFamily="34" charset="0"/>
              </a:rPr>
              <a:t> </a:t>
            </a:r>
            <a:r>
              <a:rPr lang="en-US" sz="3800" dirty="0" err="1" smtClean="0">
                <a:latin typeface="Calibri bold" panose="020F0702030404030204" pitchFamily="34" charset="0"/>
                <a:cs typeface="Calibri bold" panose="020F0702030404030204" pitchFamily="34" charset="0"/>
              </a:rPr>
              <a:t>grafické</a:t>
            </a:r>
            <a:r>
              <a:rPr lang="en-US" sz="3800" dirty="0" smtClean="0">
                <a:latin typeface="Calibri bold" panose="020F0702030404030204" pitchFamily="34" charset="0"/>
                <a:cs typeface="Calibri bold" panose="020F0702030404030204" pitchFamily="34" charset="0"/>
              </a:rPr>
              <a:t> </a:t>
            </a:r>
            <a:r>
              <a:rPr lang="en-US" sz="3800" dirty="0" err="1" smtClean="0">
                <a:latin typeface="Calibri bold" panose="020F0702030404030204" pitchFamily="34" charset="0"/>
                <a:cs typeface="Calibri bold" panose="020F0702030404030204" pitchFamily="34" charset="0"/>
              </a:rPr>
              <a:t>karty</a:t>
            </a:r>
            <a:endParaRPr lang="en-US" sz="3800" dirty="0" smtClean="0">
              <a:latin typeface="Calibri bold" panose="020F0702030404030204" pitchFamily="34" charset="0"/>
              <a:cs typeface="Calibri bold" panose="020F0702030404030204" pitchFamily="34" charset="0"/>
            </a:endParaRPr>
          </a:p>
        </p:txBody>
      </p:sp>
      <p:sp>
        <p:nvSpPr>
          <p:cNvPr id="12" name="Zástupný symbol pro obsah 2"/>
          <p:cNvSpPr txBox="1">
            <a:spLocks/>
          </p:cNvSpPr>
          <p:nvPr/>
        </p:nvSpPr>
        <p:spPr>
          <a:xfrm>
            <a:off x="4124326" y="1447800"/>
            <a:ext cx="7404100" cy="455930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600" dirty="0" smtClean="0"/>
              <a:t>Samostatná součást počítače, připojena pomocí sběrnice</a:t>
            </a:r>
          </a:p>
          <a:p>
            <a:r>
              <a:rPr lang="cs-CZ" sz="2600" dirty="0" smtClean="0"/>
              <a:t>Má svou vlastní grafickou paměť a nepoužívá paměť systému </a:t>
            </a:r>
          </a:p>
          <a:p>
            <a:r>
              <a:rPr lang="cs-CZ" sz="2600" dirty="0" smtClean="0"/>
              <a:t>Jsou výkonnější než integrované</a:t>
            </a:r>
          </a:p>
          <a:p>
            <a:r>
              <a:rPr lang="cs-CZ" sz="2600" dirty="0" smtClean="0"/>
              <a:t>Vhodnější pro hraní, vytváření grafiky v náročnějších grafických programech nebo pro používání více monitorů</a:t>
            </a:r>
          </a:p>
          <a:p>
            <a:r>
              <a:rPr lang="cs-CZ" sz="2600" dirty="0" smtClean="0"/>
              <a:t>Je zapotřebí dobré chlazení </a:t>
            </a:r>
          </a:p>
          <a:p>
            <a:r>
              <a:rPr lang="cs-CZ" sz="2600" dirty="0" smtClean="0"/>
              <a:t>V současné době se nejvíce zaměřují společnosti NVIDIA a AMD</a:t>
            </a:r>
          </a:p>
          <a:p>
            <a:endParaRPr lang="cs-CZ" dirty="0"/>
          </a:p>
        </p:txBody>
      </p:sp>
      <p:pic>
        <p:nvPicPr>
          <p:cNvPr id="2" name="Obrázek 1"/>
          <p:cNvPicPr>
            <a:picLocks noChangeAspect="1"/>
          </p:cNvPicPr>
          <p:nvPr/>
        </p:nvPicPr>
        <p:blipFill rotWithShape="1">
          <a:blip r:embed="rId3">
            <a:extLst>
              <a:ext uri="{28A0092B-C50C-407E-A947-70E740481C1C}">
                <a14:useLocalDpi xmlns:a14="http://schemas.microsoft.com/office/drawing/2010/main" val="0"/>
              </a:ext>
            </a:extLst>
          </a:blip>
          <a:srcRect t="6989" r="46293" b="13011"/>
          <a:stretch/>
        </p:blipFill>
        <p:spPr>
          <a:xfrm rot="16200000">
            <a:off x="182370" y="1985866"/>
            <a:ext cx="4035375" cy="2959243"/>
          </a:xfrm>
          <a:prstGeom prst="rect">
            <a:avLst/>
          </a:prstGeom>
        </p:spPr>
      </p:pic>
      <p:sp>
        <p:nvSpPr>
          <p:cNvPr id="3" name="Zástupný symbol pro zápatí 2"/>
          <p:cNvSpPr>
            <a:spLocks noGrp="1"/>
          </p:cNvSpPr>
          <p:nvPr>
            <p:ph type="ftr" sz="quarter" idx="11"/>
          </p:nvPr>
        </p:nvSpPr>
        <p:spPr/>
        <p:txBody>
          <a:bodyPr/>
          <a:lstStyle/>
          <a:p>
            <a:r>
              <a:rPr lang="cs-CZ" dirty="0" smtClean="0"/>
              <a:t>FAKUTLA APLIKOVANÉ INFORMATIKY</a:t>
            </a:r>
          </a:p>
        </p:txBody>
      </p:sp>
      <p:sp>
        <p:nvSpPr>
          <p:cNvPr id="4" name="Zástupný symbol pro číslo snímku 3"/>
          <p:cNvSpPr>
            <a:spLocks noGrp="1"/>
          </p:cNvSpPr>
          <p:nvPr>
            <p:ph type="sldNum" sz="quarter" idx="12"/>
          </p:nvPr>
        </p:nvSpPr>
        <p:spPr/>
        <p:txBody>
          <a:bodyPr/>
          <a:lstStyle/>
          <a:p>
            <a:fld id="{52C407D0-5608-4F39-8F0F-7888F0D57A58}" type="slidenum">
              <a:rPr lang="cs-CZ" smtClean="0">
                <a:solidFill>
                  <a:schemeClr val="bg2">
                    <a:lumMod val="50000"/>
                  </a:schemeClr>
                </a:solidFill>
              </a:rPr>
              <a:t>22</a:t>
            </a:fld>
            <a:r>
              <a:rPr lang="cs-CZ" dirty="0" smtClean="0">
                <a:solidFill>
                  <a:schemeClr val="bg2">
                    <a:lumMod val="50000"/>
                  </a:schemeClr>
                </a:solidFill>
              </a:rPr>
              <a:t>/60</a:t>
            </a:r>
            <a:endParaRPr lang="cs-CZ" dirty="0">
              <a:solidFill>
                <a:schemeClr val="bg2">
                  <a:lumMod val="50000"/>
                </a:schemeClr>
              </a:solidFill>
            </a:endParaRPr>
          </a:p>
        </p:txBody>
      </p:sp>
    </p:spTree>
    <p:extLst>
      <p:ext uri="{BB962C8B-B14F-4D97-AF65-F5344CB8AC3E}">
        <p14:creationId xmlns:p14="http://schemas.microsoft.com/office/powerpoint/2010/main" val="4131159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wipe(left)">
                                      <p:cBhvr>
                                        <p:cTn id="15" dur="750"/>
                                        <p:tgtEl>
                                          <p:spTgt spid="12">
                                            <p:txEl>
                                              <p:pRg st="0" end="0"/>
                                            </p:txEl>
                                          </p:spTgt>
                                        </p:tgtEl>
                                      </p:cBhvr>
                                    </p:animEffect>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12">
                                            <p:txEl>
                                              <p:pRg st="1" end="1"/>
                                            </p:txEl>
                                          </p:spTgt>
                                        </p:tgtEl>
                                        <p:attrNameLst>
                                          <p:attrName>style.visibility</p:attrName>
                                        </p:attrNameLst>
                                      </p:cBhvr>
                                      <p:to>
                                        <p:strVal val="visible"/>
                                      </p:to>
                                    </p:set>
                                    <p:animEffect transition="in" filter="wipe(left)">
                                      <p:cBhvr>
                                        <p:cTn id="19" dur="750"/>
                                        <p:tgtEl>
                                          <p:spTgt spid="12">
                                            <p:txEl>
                                              <p:pRg st="1" end="1"/>
                                            </p:txEl>
                                          </p:spTgt>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2">
                                            <p:txEl>
                                              <p:pRg st="2" end="2"/>
                                            </p:txEl>
                                          </p:spTgt>
                                        </p:tgtEl>
                                        <p:attrNameLst>
                                          <p:attrName>style.visibility</p:attrName>
                                        </p:attrNameLst>
                                      </p:cBhvr>
                                      <p:to>
                                        <p:strVal val="visible"/>
                                      </p:to>
                                    </p:set>
                                    <p:animEffect transition="in" filter="wipe(left)">
                                      <p:cBhvr>
                                        <p:cTn id="23" dur="750"/>
                                        <p:tgtEl>
                                          <p:spTgt spid="12">
                                            <p:txEl>
                                              <p:pRg st="2" end="2"/>
                                            </p:txEl>
                                          </p:spTgt>
                                        </p:tgtEl>
                                      </p:cBhvr>
                                    </p:animEffect>
                                  </p:childTnLst>
                                </p:cTn>
                              </p:par>
                            </p:childTnLst>
                          </p:cTn>
                        </p:par>
                        <p:par>
                          <p:cTn id="24" fill="hold">
                            <p:stCondLst>
                              <p:cond delay="3250"/>
                            </p:stCondLst>
                            <p:childTnLst>
                              <p:par>
                                <p:cTn id="25" presetID="22" presetClass="entr" presetSubtype="8" fill="hold" nodeType="afterEffect">
                                  <p:stCondLst>
                                    <p:cond delay="0"/>
                                  </p:stCondLst>
                                  <p:childTnLst>
                                    <p:set>
                                      <p:cBhvr>
                                        <p:cTn id="26" dur="1" fill="hold">
                                          <p:stCondLst>
                                            <p:cond delay="0"/>
                                          </p:stCondLst>
                                        </p:cTn>
                                        <p:tgtEl>
                                          <p:spTgt spid="12">
                                            <p:txEl>
                                              <p:pRg st="3" end="3"/>
                                            </p:txEl>
                                          </p:spTgt>
                                        </p:tgtEl>
                                        <p:attrNameLst>
                                          <p:attrName>style.visibility</p:attrName>
                                        </p:attrNameLst>
                                      </p:cBhvr>
                                      <p:to>
                                        <p:strVal val="visible"/>
                                      </p:to>
                                    </p:set>
                                    <p:animEffect transition="in" filter="wipe(left)">
                                      <p:cBhvr>
                                        <p:cTn id="27" dur="750"/>
                                        <p:tgtEl>
                                          <p:spTgt spid="12">
                                            <p:txEl>
                                              <p:pRg st="3" end="3"/>
                                            </p:txEl>
                                          </p:spTgt>
                                        </p:tgtEl>
                                      </p:cBhvr>
                                    </p:animEffect>
                                  </p:childTnLst>
                                </p:cTn>
                              </p:par>
                            </p:childTnLst>
                          </p:cTn>
                        </p:par>
                        <p:par>
                          <p:cTn id="28" fill="hold">
                            <p:stCondLst>
                              <p:cond delay="4000"/>
                            </p:stCondLst>
                            <p:childTnLst>
                              <p:par>
                                <p:cTn id="29" presetID="22" presetClass="entr" presetSubtype="8" fill="hold" nodeType="afterEffect">
                                  <p:stCondLst>
                                    <p:cond delay="0"/>
                                  </p:stCondLst>
                                  <p:childTnLst>
                                    <p:set>
                                      <p:cBhvr>
                                        <p:cTn id="30" dur="1" fill="hold">
                                          <p:stCondLst>
                                            <p:cond delay="0"/>
                                          </p:stCondLst>
                                        </p:cTn>
                                        <p:tgtEl>
                                          <p:spTgt spid="12">
                                            <p:txEl>
                                              <p:pRg st="4" end="4"/>
                                            </p:txEl>
                                          </p:spTgt>
                                        </p:tgtEl>
                                        <p:attrNameLst>
                                          <p:attrName>style.visibility</p:attrName>
                                        </p:attrNameLst>
                                      </p:cBhvr>
                                      <p:to>
                                        <p:strVal val="visible"/>
                                      </p:to>
                                    </p:set>
                                    <p:animEffect transition="in" filter="wipe(left)">
                                      <p:cBhvr>
                                        <p:cTn id="31" dur="750"/>
                                        <p:tgtEl>
                                          <p:spTgt spid="12">
                                            <p:txEl>
                                              <p:pRg st="4" end="4"/>
                                            </p:txEl>
                                          </p:spTgt>
                                        </p:tgtEl>
                                      </p:cBhvr>
                                    </p:animEffect>
                                  </p:childTnLst>
                                </p:cTn>
                              </p:par>
                            </p:childTnLst>
                          </p:cTn>
                        </p:par>
                        <p:par>
                          <p:cTn id="32" fill="hold">
                            <p:stCondLst>
                              <p:cond delay="4750"/>
                            </p:stCondLst>
                            <p:childTnLst>
                              <p:par>
                                <p:cTn id="33" presetID="22" presetClass="entr" presetSubtype="8" fill="hold" nodeType="afterEffect">
                                  <p:stCondLst>
                                    <p:cond delay="0"/>
                                  </p:stCondLst>
                                  <p:childTnLst>
                                    <p:set>
                                      <p:cBhvr>
                                        <p:cTn id="34" dur="1" fill="hold">
                                          <p:stCondLst>
                                            <p:cond delay="0"/>
                                          </p:stCondLst>
                                        </p:cTn>
                                        <p:tgtEl>
                                          <p:spTgt spid="12">
                                            <p:txEl>
                                              <p:pRg st="5" end="5"/>
                                            </p:txEl>
                                          </p:spTgt>
                                        </p:tgtEl>
                                        <p:attrNameLst>
                                          <p:attrName>style.visibility</p:attrName>
                                        </p:attrNameLst>
                                      </p:cBhvr>
                                      <p:to>
                                        <p:strVal val="visible"/>
                                      </p:to>
                                    </p:set>
                                    <p:animEffect transition="in" filter="wipe(left)">
                                      <p:cBhvr>
                                        <p:cTn id="35" dur="75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Nadpis 1"/>
          <p:cNvSpPr txBox="1">
            <a:spLocks/>
          </p:cNvSpPr>
          <p:nvPr/>
        </p:nvSpPr>
        <p:spPr>
          <a:xfrm>
            <a:off x="857250" y="352425"/>
            <a:ext cx="10515600" cy="7762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smtClean="0">
                <a:latin typeface="Calibri bold" panose="020F0702030404030204" pitchFamily="34" charset="0"/>
                <a:cs typeface="Calibri bold" panose="020F0702030404030204" pitchFamily="34" charset="0"/>
              </a:rPr>
              <a:t>Integrované</a:t>
            </a:r>
            <a:r>
              <a:rPr lang="en-US" sz="3800" dirty="0" smtClean="0">
                <a:latin typeface="Calibri bold" panose="020F0702030404030204" pitchFamily="34" charset="0"/>
                <a:cs typeface="Calibri bold" panose="020F0702030404030204" pitchFamily="34" charset="0"/>
              </a:rPr>
              <a:t> </a:t>
            </a:r>
            <a:r>
              <a:rPr lang="en-US" sz="3800" dirty="0" err="1" smtClean="0">
                <a:latin typeface="Calibri bold" panose="020F0702030404030204" pitchFamily="34" charset="0"/>
                <a:cs typeface="Calibri bold" panose="020F0702030404030204" pitchFamily="34" charset="0"/>
              </a:rPr>
              <a:t>grafické</a:t>
            </a:r>
            <a:r>
              <a:rPr lang="en-US" sz="3800" dirty="0" smtClean="0">
                <a:latin typeface="Calibri bold" panose="020F0702030404030204" pitchFamily="34" charset="0"/>
                <a:cs typeface="Calibri bold" panose="020F0702030404030204" pitchFamily="34" charset="0"/>
              </a:rPr>
              <a:t> </a:t>
            </a:r>
            <a:r>
              <a:rPr lang="en-US" sz="3800" dirty="0" err="1" smtClean="0">
                <a:latin typeface="Calibri bold" panose="020F0702030404030204" pitchFamily="34" charset="0"/>
                <a:cs typeface="Calibri bold" panose="020F0702030404030204" pitchFamily="34" charset="0"/>
              </a:rPr>
              <a:t>karty</a:t>
            </a:r>
            <a:endParaRPr lang="en-US" sz="3800" dirty="0" smtClean="0">
              <a:latin typeface="Calibri bold" panose="020F0702030404030204" pitchFamily="34" charset="0"/>
              <a:cs typeface="Calibri bold" panose="020F0702030404030204" pitchFamily="34" charset="0"/>
            </a:endParaRPr>
          </a:p>
        </p:txBody>
      </p:sp>
      <p:sp>
        <p:nvSpPr>
          <p:cNvPr id="12" name="Zástupný symbol pro obsah 2"/>
          <p:cNvSpPr txBox="1">
            <a:spLocks/>
          </p:cNvSpPr>
          <p:nvPr/>
        </p:nvSpPr>
        <p:spPr>
          <a:xfrm>
            <a:off x="4124326" y="1447800"/>
            <a:ext cx="7404100" cy="455930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600" dirty="0"/>
              <a:t>G</a:t>
            </a:r>
            <a:r>
              <a:rPr lang="cs-CZ" sz="2600" dirty="0" smtClean="0"/>
              <a:t>rafický procesor bývá integrován na základní desce, v severním můstku nebo do procesoru</a:t>
            </a:r>
          </a:p>
          <a:p>
            <a:r>
              <a:rPr lang="cs-CZ" sz="2600" dirty="0" smtClean="0"/>
              <a:t>Nemá svoji paměť – využívá paměť systému (sdílená paměť)</a:t>
            </a:r>
          </a:p>
          <a:p>
            <a:r>
              <a:rPr lang="cs-CZ" sz="2600" dirty="0" smtClean="0"/>
              <a:t>Velikost paměti se dá nastavit v </a:t>
            </a:r>
            <a:r>
              <a:rPr lang="cs-CZ" sz="2600" dirty="0" err="1" smtClean="0"/>
              <a:t>BIOSu</a:t>
            </a:r>
            <a:endParaRPr lang="cs-CZ" sz="2600" dirty="0" smtClean="0"/>
          </a:p>
          <a:p>
            <a:r>
              <a:rPr lang="cs-CZ" sz="2600" dirty="0" smtClean="0"/>
              <a:t>DVMT technologie přiděluje velikost sdílené paměti na základě celkové paměti systému </a:t>
            </a:r>
          </a:p>
          <a:p>
            <a:r>
              <a:rPr lang="cs-CZ" sz="2600" dirty="0" smtClean="0"/>
              <a:t>Méně výkonné – tolik se nezahřívají </a:t>
            </a:r>
          </a:p>
          <a:p>
            <a:r>
              <a:rPr lang="cs-CZ" sz="2600" dirty="0" smtClean="0"/>
              <a:t>Společnosti zaměřené na tyto karty jsou v současné době Intel s technologií Intel GT a AMD s technologií APU </a:t>
            </a:r>
          </a:p>
        </p:txBody>
      </p:sp>
      <p:pic>
        <p:nvPicPr>
          <p:cNvPr id="2" name="Obrázek 1"/>
          <p:cNvPicPr>
            <a:picLocks noChangeAspect="1"/>
          </p:cNvPicPr>
          <p:nvPr/>
        </p:nvPicPr>
        <p:blipFill rotWithShape="1">
          <a:blip r:embed="rId3">
            <a:extLst>
              <a:ext uri="{28A0092B-C50C-407E-A947-70E740481C1C}">
                <a14:useLocalDpi xmlns:a14="http://schemas.microsoft.com/office/drawing/2010/main" val="0"/>
              </a:ext>
            </a:extLst>
          </a:blip>
          <a:srcRect l="51088" t="10851" r="783" b="9149"/>
          <a:stretch/>
        </p:blipFill>
        <p:spPr>
          <a:xfrm rot="16200000">
            <a:off x="414419" y="2001467"/>
            <a:ext cx="3368624" cy="2756587"/>
          </a:xfrm>
          <a:prstGeom prst="rect">
            <a:avLst/>
          </a:prstGeom>
        </p:spPr>
      </p:pic>
      <p:sp>
        <p:nvSpPr>
          <p:cNvPr id="3" name="Zástupný symbol pro zápatí 2"/>
          <p:cNvSpPr>
            <a:spLocks noGrp="1"/>
          </p:cNvSpPr>
          <p:nvPr>
            <p:ph type="ftr" sz="quarter" idx="11"/>
          </p:nvPr>
        </p:nvSpPr>
        <p:spPr/>
        <p:txBody>
          <a:bodyPr/>
          <a:lstStyle/>
          <a:p>
            <a:r>
              <a:rPr lang="cs-CZ" dirty="0" smtClean="0"/>
              <a:t>FAKUTLA APLIKOVANÉ INFORMATIKY</a:t>
            </a:r>
          </a:p>
        </p:txBody>
      </p:sp>
      <p:sp>
        <p:nvSpPr>
          <p:cNvPr id="4" name="Zástupný symbol pro číslo snímku 3"/>
          <p:cNvSpPr>
            <a:spLocks noGrp="1"/>
          </p:cNvSpPr>
          <p:nvPr>
            <p:ph type="sldNum" sz="quarter" idx="12"/>
          </p:nvPr>
        </p:nvSpPr>
        <p:spPr/>
        <p:txBody>
          <a:bodyPr/>
          <a:lstStyle/>
          <a:p>
            <a:fld id="{52C407D0-5608-4F39-8F0F-7888F0D57A58}" type="slidenum">
              <a:rPr lang="cs-CZ" smtClean="0"/>
              <a:t>23</a:t>
            </a:fld>
            <a:r>
              <a:rPr lang="cs-CZ" dirty="0" smtClean="0"/>
              <a:t>/60</a:t>
            </a:r>
            <a:endParaRPr lang="cs-CZ" dirty="0"/>
          </a:p>
        </p:txBody>
      </p:sp>
    </p:spTree>
    <p:extLst>
      <p:ext uri="{BB962C8B-B14F-4D97-AF65-F5344CB8AC3E}">
        <p14:creationId xmlns:p14="http://schemas.microsoft.com/office/powerpoint/2010/main" val="3955650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wipe(left)">
                                      <p:cBhvr>
                                        <p:cTn id="15" dur="750"/>
                                        <p:tgtEl>
                                          <p:spTgt spid="12">
                                            <p:txEl>
                                              <p:pRg st="0" end="0"/>
                                            </p:txEl>
                                          </p:spTgt>
                                        </p:tgtEl>
                                      </p:cBhvr>
                                    </p:animEffect>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12">
                                            <p:txEl>
                                              <p:pRg st="1" end="1"/>
                                            </p:txEl>
                                          </p:spTgt>
                                        </p:tgtEl>
                                        <p:attrNameLst>
                                          <p:attrName>style.visibility</p:attrName>
                                        </p:attrNameLst>
                                      </p:cBhvr>
                                      <p:to>
                                        <p:strVal val="visible"/>
                                      </p:to>
                                    </p:set>
                                    <p:animEffect transition="in" filter="wipe(left)">
                                      <p:cBhvr>
                                        <p:cTn id="19" dur="750"/>
                                        <p:tgtEl>
                                          <p:spTgt spid="12">
                                            <p:txEl>
                                              <p:pRg st="1" end="1"/>
                                            </p:txEl>
                                          </p:spTgt>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2">
                                            <p:txEl>
                                              <p:pRg st="2" end="2"/>
                                            </p:txEl>
                                          </p:spTgt>
                                        </p:tgtEl>
                                        <p:attrNameLst>
                                          <p:attrName>style.visibility</p:attrName>
                                        </p:attrNameLst>
                                      </p:cBhvr>
                                      <p:to>
                                        <p:strVal val="visible"/>
                                      </p:to>
                                    </p:set>
                                    <p:animEffect transition="in" filter="wipe(left)">
                                      <p:cBhvr>
                                        <p:cTn id="23" dur="750"/>
                                        <p:tgtEl>
                                          <p:spTgt spid="12">
                                            <p:txEl>
                                              <p:pRg st="2" end="2"/>
                                            </p:txEl>
                                          </p:spTgt>
                                        </p:tgtEl>
                                      </p:cBhvr>
                                    </p:animEffect>
                                  </p:childTnLst>
                                </p:cTn>
                              </p:par>
                            </p:childTnLst>
                          </p:cTn>
                        </p:par>
                        <p:par>
                          <p:cTn id="24" fill="hold">
                            <p:stCondLst>
                              <p:cond delay="3250"/>
                            </p:stCondLst>
                            <p:childTnLst>
                              <p:par>
                                <p:cTn id="25" presetID="22" presetClass="entr" presetSubtype="8" fill="hold" nodeType="afterEffect">
                                  <p:stCondLst>
                                    <p:cond delay="0"/>
                                  </p:stCondLst>
                                  <p:childTnLst>
                                    <p:set>
                                      <p:cBhvr>
                                        <p:cTn id="26" dur="1" fill="hold">
                                          <p:stCondLst>
                                            <p:cond delay="0"/>
                                          </p:stCondLst>
                                        </p:cTn>
                                        <p:tgtEl>
                                          <p:spTgt spid="12">
                                            <p:txEl>
                                              <p:pRg st="3" end="3"/>
                                            </p:txEl>
                                          </p:spTgt>
                                        </p:tgtEl>
                                        <p:attrNameLst>
                                          <p:attrName>style.visibility</p:attrName>
                                        </p:attrNameLst>
                                      </p:cBhvr>
                                      <p:to>
                                        <p:strVal val="visible"/>
                                      </p:to>
                                    </p:set>
                                    <p:animEffect transition="in" filter="wipe(left)">
                                      <p:cBhvr>
                                        <p:cTn id="27" dur="750"/>
                                        <p:tgtEl>
                                          <p:spTgt spid="12">
                                            <p:txEl>
                                              <p:pRg st="3" end="3"/>
                                            </p:txEl>
                                          </p:spTgt>
                                        </p:tgtEl>
                                      </p:cBhvr>
                                    </p:animEffect>
                                  </p:childTnLst>
                                </p:cTn>
                              </p:par>
                            </p:childTnLst>
                          </p:cTn>
                        </p:par>
                        <p:par>
                          <p:cTn id="28" fill="hold">
                            <p:stCondLst>
                              <p:cond delay="4000"/>
                            </p:stCondLst>
                            <p:childTnLst>
                              <p:par>
                                <p:cTn id="29" presetID="22" presetClass="entr" presetSubtype="8" fill="hold" nodeType="afterEffect">
                                  <p:stCondLst>
                                    <p:cond delay="0"/>
                                  </p:stCondLst>
                                  <p:childTnLst>
                                    <p:set>
                                      <p:cBhvr>
                                        <p:cTn id="30" dur="1" fill="hold">
                                          <p:stCondLst>
                                            <p:cond delay="0"/>
                                          </p:stCondLst>
                                        </p:cTn>
                                        <p:tgtEl>
                                          <p:spTgt spid="12">
                                            <p:txEl>
                                              <p:pRg st="4" end="4"/>
                                            </p:txEl>
                                          </p:spTgt>
                                        </p:tgtEl>
                                        <p:attrNameLst>
                                          <p:attrName>style.visibility</p:attrName>
                                        </p:attrNameLst>
                                      </p:cBhvr>
                                      <p:to>
                                        <p:strVal val="visible"/>
                                      </p:to>
                                    </p:set>
                                    <p:animEffect transition="in" filter="wipe(left)">
                                      <p:cBhvr>
                                        <p:cTn id="31" dur="750"/>
                                        <p:tgtEl>
                                          <p:spTgt spid="12">
                                            <p:txEl>
                                              <p:pRg st="4" end="4"/>
                                            </p:txEl>
                                          </p:spTgt>
                                        </p:tgtEl>
                                      </p:cBhvr>
                                    </p:animEffect>
                                  </p:childTnLst>
                                </p:cTn>
                              </p:par>
                            </p:childTnLst>
                          </p:cTn>
                        </p:par>
                        <p:par>
                          <p:cTn id="32" fill="hold">
                            <p:stCondLst>
                              <p:cond delay="4750"/>
                            </p:stCondLst>
                            <p:childTnLst>
                              <p:par>
                                <p:cTn id="33" presetID="22" presetClass="entr" presetSubtype="8" fill="hold" nodeType="afterEffect">
                                  <p:stCondLst>
                                    <p:cond delay="0"/>
                                  </p:stCondLst>
                                  <p:childTnLst>
                                    <p:set>
                                      <p:cBhvr>
                                        <p:cTn id="34" dur="1" fill="hold">
                                          <p:stCondLst>
                                            <p:cond delay="0"/>
                                          </p:stCondLst>
                                        </p:cTn>
                                        <p:tgtEl>
                                          <p:spTgt spid="12">
                                            <p:txEl>
                                              <p:pRg st="5" end="5"/>
                                            </p:txEl>
                                          </p:spTgt>
                                        </p:tgtEl>
                                        <p:attrNameLst>
                                          <p:attrName>style.visibility</p:attrName>
                                        </p:attrNameLst>
                                      </p:cBhvr>
                                      <p:to>
                                        <p:strVal val="visible"/>
                                      </p:to>
                                    </p:set>
                                    <p:animEffect transition="in" filter="wipe(left)">
                                      <p:cBhvr>
                                        <p:cTn id="35" dur="75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Nadpis 1"/>
          <p:cNvSpPr txBox="1">
            <a:spLocks/>
          </p:cNvSpPr>
          <p:nvPr/>
        </p:nvSpPr>
        <p:spPr>
          <a:xfrm>
            <a:off x="838200" y="2257425"/>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5000" smtClean="0">
                <a:solidFill>
                  <a:schemeClr val="bg1"/>
                </a:solidFill>
                <a:latin typeface="Calibri bold" panose="020F0702030404030204" pitchFamily="34" charset="0"/>
                <a:cs typeface="Calibri bold" panose="020F0702030404030204" pitchFamily="34" charset="0"/>
              </a:rPr>
              <a:t>PRVNÍ GENERACE</a:t>
            </a:r>
            <a:endParaRPr lang="cs-CZ" sz="5000" dirty="0">
              <a:solidFill>
                <a:schemeClr val="bg1"/>
              </a:solidFill>
              <a:latin typeface="Calibri bold" panose="020F0702030404030204" pitchFamily="34" charset="0"/>
              <a:cs typeface="Calibri bold" panose="020F0702030404030204" pitchFamily="34" charset="0"/>
            </a:endParaRPr>
          </a:p>
        </p:txBody>
      </p:sp>
      <p:sp>
        <p:nvSpPr>
          <p:cNvPr id="9" name="Obdélník 8"/>
          <p:cNvSpPr/>
          <p:nvPr/>
        </p:nvSpPr>
        <p:spPr>
          <a:xfrm>
            <a:off x="2488677" y="2056219"/>
            <a:ext cx="7239786" cy="1689873"/>
          </a:xfrm>
          <a:prstGeom prst="rect">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Nadpis 1"/>
          <p:cNvSpPr txBox="1">
            <a:spLocks/>
          </p:cNvSpPr>
          <p:nvPr/>
        </p:nvSpPr>
        <p:spPr>
          <a:xfrm>
            <a:off x="838200" y="3582988"/>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000" dirty="0" smtClean="0">
                <a:solidFill>
                  <a:schemeClr val="bg1"/>
                </a:solidFill>
                <a:latin typeface="Calibri bold" panose="020F0702030404030204" pitchFamily="34" charset="0"/>
                <a:cs typeface="Calibri bold" panose="020F0702030404030204" pitchFamily="34" charset="0"/>
              </a:rPr>
              <a:t>VÝVOJ A DŮLEŽITÉ TECHNOLOGIE</a:t>
            </a:r>
            <a:endParaRPr lang="cs-CZ" sz="3000" dirty="0">
              <a:solidFill>
                <a:schemeClr val="bg1"/>
              </a:solidFill>
              <a:latin typeface="Calibri bold" panose="020F0702030404030204" pitchFamily="34" charset="0"/>
              <a:cs typeface="Calibri bold" panose="020F0702030404030204" pitchFamily="34" charset="0"/>
            </a:endParaRPr>
          </a:p>
        </p:txBody>
      </p:sp>
    </p:spTree>
    <p:extLst>
      <p:ext uri="{BB962C8B-B14F-4D97-AF65-F5344CB8AC3E}">
        <p14:creationId xmlns:p14="http://schemas.microsoft.com/office/powerpoint/2010/main" val="3343149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outVertical)">
                                      <p:cBhvr>
                                        <p:cTn id="10" dur="500"/>
                                        <p:tgtEl>
                                          <p:spTgt spid="9"/>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outVertic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rázek 5"/>
          <p:cNvPicPr>
            <a:picLocks noChangeAspect="1"/>
          </p:cNvPicPr>
          <p:nvPr/>
        </p:nvPicPr>
        <p:blipFill rotWithShape="1">
          <a:blip r:embed="rId3" cstate="print">
            <a:extLst>
              <a:ext uri="{28A0092B-C50C-407E-A947-70E740481C1C}">
                <a14:useLocalDpi xmlns:a14="http://schemas.microsoft.com/office/drawing/2010/main" val="0"/>
              </a:ext>
            </a:extLst>
          </a:blip>
          <a:srcRect t="9274" b="10468"/>
          <a:stretch/>
        </p:blipFill>
        <p:spPr>
          <a:xfrm>
            <a:off x="2703850" y="184826"/>
            <a:ext cx="6826724" cy="2188723"/>
          </a:xfrm>
          <a:prstGeom prst="rect">
            <a:avLst/>
          </a:prstGeom>
        </p:spPr>
      </p:pic>
      <p:sp>
        <p:nvSpPr>
          <p:cNvPr id="10" name="Zástupný symbol pro obsah 2"/>
          <p:cNvSpPr txBox="1">
            <a:spLocks/>
          </p:cNvSpPr>
          <p:nvPr/>
        </p:nvSpPr>
        <p:spPr>
          <a:xfrm>
            <a:off x="1003370" y="2362200"/>
            <a:ext cx="10227685" cy="423680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s-CZ" sz="2600" dirty="0" smtClean="0"/>
              <a:t>První karty byly představeny v roce 1981 společností IBM</a:t>
            </a:r>
          </a:p>
          <a:p>
            <a:pPr algn="ctr"/>
            <a:r>
              <a:rPr lang="cs-CZ" sz="2600" dirty="0" smtClean="0"/>
              <a:t>Jednalo se o dvě dedikované karty MDA a CGA</a:t>
            </a:r>
          </a:p>
          <a:p>
            <a:pPr algn="ctr"/>
            <a:r>
              <a:rPr lang="cs-CZ" sz="2600" dirty="0" smtClean="0"/>
              <a:t>MDA (Monochrome Display Adapter) karta obsahovala 4 kB paměti </a:t>
            </a:r>
          </a:p>
          <a:p>
            <a:pPr algn="ctr"/>
            <a:r>
              <a:rPr lang="cs-CZ" sz="2600" dirty="0" smtClean="0"/>
              <a:t>Zobrazovala pouze text – textové fonty ukládány do ROM paměti</a:t>
            </a:r>
          </a:p>
          <a:p>
            <a:pPr algn="ctr"/>
            <a:r>
              <a:rPr lang="cs-CZ" sz="2600" dirty="0" smtClean="0"/>
              <a:t>Zobrazovala 80 x 25 znaků v rozlišení 720 x 350 pixelů</a:t>
            </a:r>
          </a:p>
          <a:p>
            <a:pPr algn="ctr"/>
            <a:r>
              <a:rPr lang="cs-CZ" sz="2600" dirty="0" smtClean="0"/>
              <a:t>CGA (</a:t>
            </a:r>
            <a:r>
              <a:rPr lang="cs-CZ" sz="2600" dirty="0" err="1" smtClean="0"/>
              <a:t>Color</a:t>
            </a:r>
            <a:r>
              <a:rPr lang="cs-CZ" sz="2600" dirty="0" smtClean="0"/>
              <a:t> </a:t>
            </a:r>
            <a:r>
              <a:rPr lang="cs-CZ" sz="2600" dirty="0" err="1" smtClean="0"/>
              <a:t>Graphic</a:t>
            </a:r>
            <a:r>
              <a:rPr lang="cs-CZ" sz="2600" dirty="0" smtClean="0"/>
              <a:t> Adapter) zobrazovala barevnou grafiku</a:t>
            </a:r>
          </a:p>
          <a:p>
            <a:pPr algn="ctr"/>
            <a:r>
              <a:rPr lang="cs-CZ" sz="2600" dirty="0" smtClean="0"/>
              <a:t>Měla dva textové režimy – 80 x 25 znaků v rozlišení 640 x 200 pixelů</a:t>
            </a:r>
          </a:p>
          <a:p>
            <a:pPr algn="ctr"/>
            <a:r>
              <a:rPr lang="cs-CZ" sz="2600" dirty="0" smtClean="0"/>
              <a:t>40 x 25 znaků v rozlišení 320 x 200 pixelů </a:t>
            </a:r>
          </a:p>
          <a:p>
            <a:pPr algn="ctr"/>
            <a:r>
              <a:rPr lang="cs-CZ" sz="2600" dirty="0" smtClean="0"/>
              <a:t>V roce 1992 vyvinul Van </a:t>
            </a:r>
            <a:r>
              <a:rPr lang="cs-CZ" sz="2600" dirty="0" err="1" smtClean="0"/>
              <a:t>Suwannukul</a:t>
            </a:r>
            <a:r>
              <a:rPr lang="cs-CZ" sz="2600" dirty="0" smtClean="0"/>
              <a:t> kartu HCG (</a:t>
            </a:r>
            <a:r>
              <a:rPr lang="cs-CZ" sz="2600" dirty="0" err="1" smtClean="0"/>
              <a:t>Hercules</a:t>
            </a:r>
            <a:r>
              <a:rPr lang="cs-CZ" sz="2600" dirty="0" smtClean="0"/>
              <a:t> </a:t>
            </a:r>
            <a:r>
              <a:rPr lang="cs-CZ" sz="2600" dirty="0" err="1" smtClean="0"/>
              <a:t>Graphics</a:t>
            </a:r>
            <a:r>
              <a:rPr lang="cs-CZ" sz="2600" dirty="0" smtClean="0"/>
              <a:t> </a:t>
            </a:r>
            <a:r>
              <a:rPr lang="cs-CZ" sz="2600" dirty="0" err="1" smtClean="0"/>
              <a:t>Card</a:t>
            </a:r>
            <a:r>
              <a:rPr lang="cs-CZ" sz="2600" dirty="0" smtClean="0"/>
              <a:t>)</a:t>
            </a:r>
          </a:p>
        </p:txBody>
      </p:sp>
      <p:sp>
        <p:nvSpPr>
          <p:cNvPr id="14" name="Zástupný symbol pro zápatí 13"/>
          <p:cNvSpPr>
            <a:spLocks noGrp="1"/>
          </p:cNvSpPr>
          <p:nvPr>
            <p:ph type="ftr" sz="quarter" idx="11"/>
          </p:nvPr>
        </p:nvSpPr>
        <p:spPr/>
        <p:txBody>
          <a:bodyPr/>
          <a:lstStyle/>
          <a:p>
            <a:r>
              <a:rPr lang="cs-CZ" dirty="0" smtClean="0"/>
              <a:t>FAKUTLA APLIKOVANÉ INFORMATIKY</a:t>
            </a:r>
          </a:p>
        </p:txBody>
      </p:sp>
      <p:sp>
        <p:nvSpPr>
          <p:cNvPr id="15" name="Zástupný symbol pro číslo snímku 14"/>
          <p:cNvSpPr>
            <a:spLocks noGrp="1"/>
          </p:cNvSpPr>
          <p:nvPr>
            <p:ph type="sldNum" sz="quarter" idx="12"/>
          </p:nvPr>
        </p:nvSpPr>
        <p:spPr/>
        <p:txBody>
          <a:bodyPr/>
          <a:lstStyle/>
          <a:p>
            <a:fld id="{52C407D0-5608-4F39-8F0F-7888F0D57A58}" type="slidenum">
              <a:rPr lang="cs-CZ" smtClean="0"/>
              <a:t>25</a:t>
            </a:fld>
            <a:r>
              <a:rPr lang="cs-CZ" dirty="0" smtClean="0"/>
              <a:t>/60</a:t>
            </a:r>
            <a:endParaRPr lang="cs-CZ" dirty="0"/>
          </a:p>
        </p:txBody>
      </p:sp>
    </p:spTree>
    <p:extLst>
      <p:ext uri="{BB962C8B-B14F-4D97-AF65-F5344CB8AC3E}">
        <p14:creationId xmlns:p14="http://schemas.microsoft.com/office/powerpoint/2010/main" val="2690370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wipe(left)">
                                      <p:cBhvr>
                                        <p:cTn id="11" dur="500"/>
                                        <p:tgtEl>
                                          <p:spTgt spid="10">
                                            <p:txEl>
                                              <p:pRg st="0" end="0"/>
                                            </p:txEl>
                                          </p:spTgt>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animEffect transition="in" filter="wipe(left)">
                                      <p:cBhvr>
                                        <p:cTn id="15" dur="750"/>
                                        <p:tgtEl>
                                          <p:spTgt spid="10">
                                            <p:txEl>
                                              <p:pRg st="1" end="1"/>
                                            </p:txEl>
                                          </p:spTgt>
                                        </p:tgtEl>
                                      </p:cBhvr>
                                    </p:animEffect>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animEffect transition="in" filter="wipe(left)">
                                      <p:cBhvr>
                                        <p:cTn id="19" dur="750"/>
                                        <p:tgtEl>
                                          <p:spTgt spid="10">
                                            <p:txEl>
                                              <p:pRg st="2" end="2"/>
                                            </p:txEl>
                                          </p:spTgt>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0">
                                            <p:txEl>
                                              <p:pRg st="3" end="3"/>
                                            </p:txEl>
                                          </p:spTgt>
                                        </p:tgtEl>
                                        <p:attrNameLst>
                                          <p:attrName>style.visibility</p:attrName>
                                        </p:attrNameLst>
                                      </p:cBhvr>
                                      <p:to>
                                        <p:strVal val="visible"/>
                                      </p:to>
                                    </p:set>
                                    <p:animEffect transition="in" filter="wipe(left)">
                                      <p:cBhvr>
                                        <p:cTn id="23" dur="750"/>
                                        <p:tgtEl>
                                          <p:spTgt spid="10">
                                            <p:txEl>
                                              <p:pRg st="3" end="3"/>
                                            </p:txEl>
                                          </p:spTgt>
                                        </p:tgtEl>
                                      </p:cBhvr>
                                    </p:animEffect>
                                  </p:childTnLst>
                                </p:cTn>
                              </p:par>
                            </p:childTnLst>
                          </p:cTn>
                        </p:par>
                        <p:par>
                          <p:cTn id="24" fill="hold">
                            <p:stCondLst>
                              <p:cond delay="3250"/>
                            </p:stCondLst>
                            <p:childTnLst>
                              <p:par>
                                <p:cTn id="25" presetID="22" presetClass="entr" presetSubtype="8" fill="hold" nodeType="after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animEffect transition="in" filter="wipe(left)">
                                      <p:cBhvr>
                                        <p:cTn id="27" dur="750"/>
                                        <p:tgtEl>
                                          <p:spTgt spid="10">
                                            <p:txEl>
                                              <p:pRg st="4" end="4"/>
                                            </p:txEl>
                                          </p:spTgt>
                                        </p:tgtEl>
                                      </p:cBhvr>
                                    </p:animEffect>
                                  </p:childTnLst>
                                </p:cTn>
                              </p:par>
                            </p:childTnLst>
                          </p:cTn>
                        </p:par>
                        <p:par>
                          <p:cTn id="28" fill="hold">
                            <p:stCondLst>
                              <p:cond delay="4000"/>
                            </p:stCondLst>
                            <p:childTnLst>
                              <p:par>
                                <p:cTn id="29" presetID="22" presetClass="entr" presetSubtype="8" fill="hold" nodeType="afterEffect">
                                  <p:stCondLst>
                                    <p:cond delay="0"/>
                                  </p:stCondLst>
                                  <p:childTnLst>
                                    <p:set>
                                      <p:cBhvr>
                                        <p:cTn id="30" dur="1" fill="hold">
                                          <p:stCondLst>
                                            <p:cond delay="0"/>
                                          </p:stCondLst>
                                        </p:cTn>
                                        <p:tgtEl>
                                          <p:spTgt spid="10">
                                            <p:txEl>
                                              <p:pRg st="5" end="5"/>
                                            </p:txEl>
                                          </p:spTgt>
                                        </p:tgtEl>
                                        <p:attrNameLst>
                                          <p:attrName>style.visibility</p:attrName>
                                        </p:attrNameLst>
                                      </p:cBhvr>
                                      <p:to>
                                        <p:strVal val="visible"/>
                                      </p:to>
                                    </p:set>
                                    <p:animEffect transition="in" filter="wipe(left)">
                                      <p:cBhvr>
                                        <p:cTn id="31" dur="750"/>
                                        <p:tgtEl>
                                          <p:spTgt spid="10">
                                            <p:txEl>
                                              <p:pRg st="5" end="5"/>
                                            </p:txEl>
                                          </p:spTgt>
                                        </p:tgtEl>
                                      </p:cBhvr>
                                    </p:animEffect>
                                  </p:childTnLst>
                                </p:cTn>
                              </p:par>
                            </p:childTnLst>
                          </p:cTn>
                        </p:par>
                        <p:par>
                          <p:cTn id="32" fill="hold">
                            <p:stCondLst>
                              <p:cond delay="4750"/>
                            </p:stCondLst>
                            <p:childTnLst>
                              <p:par>
                                <p:cTn id="33" presetID="22" presetClass="entr" presetSubtype="8" fill="hold" nodeType="afterEffect">
                                  <p:stCondLst>
                                    <p:cond delay="0"/>
                                  </p:stCondLst>
                                  <p:childTnLst>
                                    <p:set>
                                      <p:cBhvr>
                                        <p:cTn id="34" dur="1" fill="hold">
                                          <p:stCondLst>
                                            <p:cond delay="0"/>
                                          </p:stCondLst>
                                        </p:cTn>
                                        <p:tgtEl>
                                          <p:spTgt spid="10">
                                            <p:txEl>
                                              <p:pRg st="6" end="6"/>
                                            </p:txEl>
                                          </p:spTgt>
                                        </p:tgtEl>
                                        <p:attrNameLst>
                                          <p:attrName>style.visibility</p:attrName>
                                        </p:attrNameLst>
                                      </p:cBhvr>
                                      <p:to>
                                        <p:strVal val="visible"/>
                                      </p:to>
                                    </p:set>
                                    <p:animEffect transition="in" filter="wipe(left)">
                                      <p:cBhvr>
                                        <p:cTn id="35" dur="750"/>
                                        <p:tgtEl>
                                          <p:spTgt spid="10">
                                            <p:txEl>
                                              <p:pRg st="6" end="6"/>
                                            </p:txEl>
                                          </p:spTgt>
                                        </p:tgtEl>
                                      </p:cBhvr>
                                    </p:animEffect>
                                  </p:childTnLst>
                                </p:cTn>
                              </p:par>
                            </p:childTnLst>
                          </p:cTn>
                        </p:par>
                        <p:par>
                          <p:cTn id="36" fill="hold">
                            <p:stCondLst>
                              <p:cond delay="5500"/>
                            </p:stCondLst>
                            <p:childTnLst>
                              <p:par>
                                <p:cTn id="37" presetID="22" presetClass="entr" presetSubtype="8" fill="hold" nodeType="afterEffect">
                                  <p:stCondLst>
                                    <p:cond delay="0"/>
                                  </p:stCondLst>
                                  <p:childTnLst>
                                    <p:set>
                                      <p:cBhvr>
                                        <p:cTn id="38" dur="1" fill="hold">
                                          <p:stCondLst>
                                            <p:cond delay="0"/>
                                          </p:stCondLst>
                                        </p:cTn>
                                        <p:tgtEl>
                                          <p:spTgt spid="10">
                                            <p:txEl>
                                              <p:pRg st="7" end="7"/>
                                            </p:txEl>
                                          </p:spTgt>
                                        </p:tgtEl>
                                        <p:attrNameLst>
                                          <p:attrName>style.visibility</p:attrName>
                                        </p:attrNameLst>
                                      </p:cBhvr>
                                      <p:to>
                                        <p:strVal val="visible"/>
                                      </p:to>
                                    </p:set>
                                    <p:animEffect transition="in" filter="wipe(left)">
                                      <p:cBhvr>
                                        <p:cTn id="39" dur="750"/>
                                        <p:tgtEl>
                                          <p:spTgt spid="10">
                                            <p:txEl>
                                              <p:pRg st="7" end="7"/>
                                            </p:txEl>
                                          </p:spTgt>
                                        </p:tgtEl>
                                      </p:cBhvr>
                                    </p:animEffect>
                                  </p:childTnLst>
                                </p:cTn>
                              </p:par>
                            </p:childTnLst>
                          </p:cTn>
                        </p:par>
                        <p:par>
                          <p:cTn id="40" fill="hold">
                            <p:stCondLst>
                              <p:cond delay="6250"/>
                            </p:stCondLst>
                            <p:childTnLst>
                              <p:par>
                                <p:cTn id="41" presetID="22" presetClass="entr" presetSubtype="8" fill="hold" nodeType="afterEffect">
                                  <p:stCondLst>
                                    <p:cond delay="0"/>
                                  </p:stCondLst>
                                  <p:childTnLst>
                                    <p:set>
                                      <p:cBhvr>
                                        <p:cTn id="42" dur="1" fill="hold">
                                          <p:stCondLst>
                                            <p:cond delay="0"/>
                                          </p:stCondLst>
                                        </p:cTn>
                                        <p:tgtEl>
                                          <p:spTgt spid="10">
                                            <p:txEl>
                                              <p:pRg st="8" end="8"/>
                                            </p:txEl>
                                          </p:spTgt>
                                        </p:tgtEl>
                                        <p:attrNameLst>
                                          <p:attrName>style.visibility</p:attrName>
                                        </p:attrNameLst>
                                      </p:cBhvr>
                                      <p:to>
                                        <p:strVal val="visible"/>
                                      </p:to>
                                    </p:set>
                                    <p:animEffect transition="in" filter="wipe(left)">
                                      <p:cBhvr>
                                        <p:cTn id="43" dur="750"/>
                                        <p:tgtEl>
                                          <p:spTgt spid="1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Zástupný symbol pro obsah 2"/>
          <p:cNvSpPr txBox="1">
            <a:spLocks/>
          </p:cNvSpPr>
          <p:nvPr/>
        </p:nvSpPr>
        <p:spPr>
          <a:xfrm>
            <a:off x="4124326" y="765445"/>
            <a:ext cx="7404100" cy="52863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600" dirty="0" smtClean="0"/>
              <a:t>EGA (</a:t>
            </a:r>
            <a:r>
              <a:rPr lang="cs-CZ" sz="2600" dirty="0" err="1" smtClean="0"/>
              <a:t>Enhanced</a:t>
            </a:r>
            <a:r>
              <a:rPr lang="cs-CZ" sz="2600" dirty="0" smtClean="0"/>
              <a:t> </a:t>
            </a:r>
            <a:r>
              <a:rPr lang="cs-CZ" sz="2600" dirty="0" err="1" smtClean="0"/>
              <a:t>Graphics</a:t>
            </a:r>
            <a:r>
              <a:rPr lang="cs-CZ" sz="2600" dirty="0" smtClean="0"/>
              <a:t> Adapter) byla další karta společnosti IBM – sloužila jako náhrada za CGA</a:t>
            </a:r>
          </a:p>
          <a:p>
            <a:r>
              <a:rPr lang="cs-CZ" sz="2600" dirty="0" smtClean="0"/>
              <a:t>Obsahovala textový režim 80 x 43 znaků </a:t>
            </a:r>
          </a:p>
          <a:p>
            <a:r>
              <a:rPr lang="cs-CZ" sz="2600" dirty="0" smtClean="0"/>
              <a:t>Měla také grafický režim umožňující 16 barev v rozlišení 640 x 200 pixelů, nebo 4 barvy v rozlišení 640 x 350 pixelů </a:t>
            </a:r>
          </a:p>
          <a:p>
            <a:r>
              <a:rPr lang="cs-CZ" sz="2600" dirty="0" smtClean="0"/>
              <a:t>VGA (Video </a:t>
            </a:r>
            <a:r>
              <a:rPr lang="cs-CZ" sz="2600" dirty="0" err="1" smtClean="0"/>
              <a:t>Graphics</a:t>
            </a:r>
            <a:r>
              <a:rPr lang="cs-CZ" sz="2600" dirty="0" smtClean="0"/>
              <a:t> </a:t>
            </a:r>
            <a:r>
              <a:rPr lang="cs-CZ" sz="2600" dirty="0" err="1" smtClean="0"/>
              <a:t>Array</a:t>
            </a:r>
            <a:r>
              <a:rPr lang="cs-CZ" sz="2600" dirty="0" smtClean="0"/>
              <a:t>) – poslední úspěšná karta od IBM</a:t>
            </a:r>
          </a:p>
          <a:p>
            <a:r>
              <a:rPr lang="cs-CZ" sz="2600" dirty="0" smtClean="0"/>
              <a:t>Obsahovala 256 kB paměti a novou sběrnici MCA</a:t>
            </a:r>
          </a:p>
          <a:p>
            <a:r>
              <a:rPr lang="cs-CZ" sz="2600" dirty="0" smtClean="0"/>
              <a:t>Díky nepopulárnosti MCA se později začala vyrábět s ISA sběrnicí</a:t>
            </a:r>
          </a:p>
          <a:p>
            <a:r>
              <a:rPr lang="cs-CZ" sz="2600" dirty="0" smtClean="0"/>
              <a:t>Karta obsahovala D-Sub konektor</a:t>
            </a:r>
          </a:p>
        </p:txBody>
      </p:sp>
      <p:pic>
        <p:nvPicPr>
          <p:cNvPr id="3" name="Obráze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215612" y="1736993"/>
            <a:ext cx="4038600" cy="3028950"/>
          </a:xfrm>
          <a:prstGeom prst="rect">
            <a:avLst/>
          </a:prstGeom>
        </p:spPr>
      </p:pic>
      <p:sp>
        <p:nvSpPr>
          <p:cNvPr id="4" name="Zástupný symbol pro zápatí 3"/>
          <p:cNvSpPr>
            <a:spLocks noGrp="1"/>
          </p:cNvSpPr>
          <p:nvPr>
            <p:ph type="ftr" sz="quarter" idx="11"/>
          </p:nvPr>
        </p:nvSpPr>
        <p:spPr/>
        <p:txBody>
          <a:bodyPr/>
          <a:lstStyle/>
          <a:p>
            <a:r>
              <a:rPr lang="cs-CZ" dirty="0" smtClean="0"/>
              <a:t>FAKUTLA APLIKOVANÉ INFORMATIKY</a:t>
            </a:r>
          </a:p>
        </p:txBody>
      </p:sp>
      <p:sp>
        <p:nvSpPr>
          <p:cNvPr id="5" name="Zástupný symbol pro číslo snímku 4"/>
          <p:cNvSpPr>
            <a:spLocks noGrp="1"/>
          </p:cNvSpPr>
          <p:nvPr>
            <p:ph type="sldNum" sz="quarter" idx="12"/>
          </p:nvPr>
        </p:nvSpPr>
        <p:spPr/>
        <p:txBody>
          <a:bodyPr/>
          <a:lstStyle/>
          <a:p>
            <a:fld id="{52C407D0-5608-4F39-8F0F-7888F0D57A58}" type="slidenum">
              <a:rPr lang="cs-CZ" smtClean="0"/>
              <a:t>26</a:t>
            </a:fld>
            <a:r>
              <a:rPr lang="cs-CZ" dirty="0" smtClean="0"/>
              <a:t>/60</a:t>
            </a:r>
            <a:endParaRPr lang="cs-CZ" dirty="0"/>
          </a:p>
        </p:txBody>
      </p:sp>
    </p:spTree>
    <p:extLst>
      <p:ext uri="{BB962C8B-B14F-4D97-AF65-F5344CB8AC3E}">
        <p14:creationId xmlns:p14="http://schemas.microsoft.com/office/powerpoint/2010/main" val="2046923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wipe(left)">
                                      <p:cBhvr>
                                        <p:cTn id="11" dur="750"/>
                                        <p:tgtEl>
                                          <p:spTgt spid="12">
                                            <p:txEl>
                                              <p:pRg st="0" end="0"/>
                                            </p:txEl>
                                          </p:spTgt>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12">
                                            <p:txEl>
                                              <p:pRg st="1" end="1"/>
                                            </p:txEl>
                                          </p:spTgt>
                                        </p:tgtEl>
                                        <p:attrNameLst>
                                          <p:attrName>style.visibility</p:attrName>
                                        </p:attrNameLst>
                                      </p:cBhvr>
                                      <p:to>
                                        <p:strVal val="visible"/>
                                      </p:to>
                                    </p:set>
                                    <p:animEffect transition="in" filter="wipe(left)">
                                      <p:cBhvr>
                                        <p:cTn id="15" dur="750"/>
                                        <p:tgtEl>
                                          <p:spTgt spid="12">
                                            <p:txEl>
                                              <p:pRg st="1" end="1"/>
                                            </p:txEl>
                                          </p:spTgt>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animEffect transition="in" filter="wipe(left)">
                                      <p:cBhvr>
                                        <p:cTn id="19" dur="750"/>
                                        <p:tgtEl>
                                          <p:spTgt spid="12">
                                            <p:txEl>
                                              <p:pRg st="2" end="2"/>
                                            </p:txEl>
                                          </p:spTgt>
                                        </p:tgtEl>
                                      </p:cBhvr>
                                    </p:animEffect>
                                  </p:childTnLst>
                                </p:cTn>
                              </p:par>
                            </p:childTnLst>
                          </p:cTn>
                        </p:par>
                        <p:par>
                          <p:cTn id="20" fill="hold">
                            <p:stCondLst>
                              <p:cond delay="2750"/>
                            </p:stCondLst>
                            <p:childTnLst>
                              <p:par>
                                <p:cTn id="21" presetID="22" presetClass="entr" presetSubtype="8" fill="hold" nodeType="afterEffect">
                                  <p:stCondLst>
                                    <p:cond delay="0"/>
                                  </p:stCondLst>
                                  <p:childTnLst>
                                    <p:set>
                                      <p:cBhvr>
                                        <p:cTn id="22" dur="1" fill="hold">
                                          <p:stCondLst>
                                            <p:cond delay="0"/>
                                          </p:stCondLst>
                                        </p:cTn>
                                        <p:tgtEl>
                                          <p:spTgt spid="12">
                                            <p:txEl>
                                              <p:pRg st="3" end="3"/>
                                            </p:txEl>
                                          </p:spTgt>
                                        </p:tgtEl>
                                        <p:attrNameLst>
                                          <p:attrName>style.visibility</p:attrName>
                                        </p:attrNameLst>
                                      </p:cBhvr>
                                      <p:to>
                                        <p:strVal val="visible"/>
                                      </p:to>
                                    </p:set>
                                    <p:animEffect transition="in" filter="wipe(left)">
                                      <p:cBhvr>
                                        <p:cTn id="23" dur="750"/>
                                        <p:tgtEl>
                                          <p:spTgt spid="12">
                                            <p:txEl>
                                              <p:pRg st="3" end="3"/>
                                            </p:txEl>
                                          </p:spTgt>
                                        </p:tgtEl>
                                      </p:cBhvr>
                                    </p:animEffect>
                                  </p:childTnLst>
                                </p:cTn>
                              </p:par>
                            </p:childTnLst>
                          </p:cTn>
                        </p:par>
                        <p:par>
                          <p:cTn id="24" fill="hold">
                            <p:stCondLst>
                              <p:cond delay="3500"/>
                            </p:stCondLst>
                            <p:childTnLst>
                              <p:par>
                                <p:cTn id="25" presetID="22" presetClass="entr" presetSubtype="8" fill="hold" nodeType="afterEffect">
                                  <p:stCondLst>
                                    <p:cond delay="0"/>
                                  </p:stCondLst>
                                  <p:childTnLst>
                                    <p:set>
                                      <p:cBhvr>
                                        <p:cTn id="26" dur="1" fill="hold">
                                          <p:stCondLst>
                                            <p:cond delay="0"/>
                                          </p:stCondLst>
                                        </p:cTn>
                                        <p:tgtEl>
                                          <p:spTgt spid="12">
                                            <p:txEl>
                                              <p:pRg st="4" end="4"/>
                                            </p:txEl>
                                          </p:spTgt>
                                        </p:tgtEl>
                                        <p:attrNameLst>
                                          <p:attrName>style.visibility</p:attrName>
                                        </p:attrNameLst>
                                      </p:cBhvr>
                                      <p:to>
                                        <p:strVal val="visible"/>
                                      </p:to>
                                    </p:set>
                                    <p:animEffect transition="in" filter="wipe(left)">
                                      <p:cBhvr>
                                        <p:cTn id="27" dur="750"/>
                                        <p:tgtEl>
                                          <p:spTgt spid="12">
                                            <p:txEl>
                                              <p:pRg st="4" end="4"/>
                                            </p:txEl>
                                          </p:spTgt>
                                        </p:tgtEl>
                                      </p:cBhvr>
                                    </p:animEffect>
                                  </p:childTnLst>
                                </p:cTn>
                              </p:par>
                            </p:childTnLst>
                          </p:cTn>
                        </p:par>
                        <p:par>
                          <p:cTn id="28" fill="hold">
                            <p:stCondLst>
                              <p:cond delay="4250"/>
                            </p:stCondLst>
                            <p:childTnLst>
                              <p:par>
                                <p:cTn id="29" presetID="22" presetClass="entr" presetSubtype="8" fill="hold" nodeType="afterEffect">
                                  <p:stCondLst>
                                    <p:cond delay="0"/>
                                  </p:stCondLst>
                                  <p:childTnLst>
                                    <p:set>
                                      <p:cBhvr>
                                        <p:cTn id="30" dur="1" fill="hold">
                                          <p:stCondLst>
                                            <p:cond delay="0"/>
                                          </p:stCondLst>
                                        </p:cTn>
                                        <p:tgtEl>
                                          <p:spTgt spid="12">
                                            <p:txEl>
                                              <p:pRg st="5" end="5"/>
                                            </p:txEl>
                                          </p:spTgt>
                                        </p:tgtEl>
                                        <p:attrNameLst>
                                          <p:attrName>style.visibility</p:attrName>
                                        </p:attrNameLst>
                                      </p:cBhvr>
                                      <p:to>
                                        <p:strVal val="visible"/>
                                      </p:to>
                                    </p:set>
                                    <p:animEffect transition="in" filter="wipe(left)">
                                      <p:cBhvr>
                                        <p:cTn id="31" dur="750"/>
                                        <p:tgtEl>
                                          <p:spTgt spid="12">
                                            <p:txEl>
                                              <p:pRg st="5" end="5"/>
                                            </p:txEl>
                                          </p:spTgt>
                                        </p:tgtEl>
                                      </p:cBhvr>
                                    </p:animEffect>
                                  </p:childTnLst>
                                </p:cTn>
                              </p:par>
                            </p:childTnLst>
                          </p:cTn>
                        </p:par>
                        <p:par>
                          <p:cTn id="32" fill="hold">
                            <p:stCondLst>
                              <p:cond delay="5000"/>
                            </p:stCondLst>
                            <p:childTnLst>
                              <p:par>
                                <p:cTn id="33" presetID="22" presetClass="entr" presetSubtype="8" fill="hold" nodeType="afterEffect">
                                  <p:stCondLst>
                                    <p:cond delay="0"/>
                                  </p:stCondLst>
                                  <p:childTnLst>
                                    <p:set>
                                      <p:cBhvr>
                                        <p:cTn id="34" dur="1" fill="hold">
                                          <p:stCondLst>
                                            <p:cond delay="0"/>
                                          </p:stCondLst>
                                        </p:cTn>
                                        <p:tgtEl>
                                          <p:spTgt spid="12">
                                            <p:txEl>
                                              <p:pRg st="6" end="6"/>
                                            </p:txEl>
                                          </p:spTgt>
                                        </p:tgtEl>
                                        <p:attrNameLst>
                                          <p:attrName>style.visibility</p:attrName>
                                        </p:attrNameLst>
                                      </p:cBhvr>
                                      <p:to>
                                        <p:strVal val="visible"/>
                                      </p:to>
                                    </p:set>
                                    <p:animEffect transition="in" filter="wipe(left)">
                                      <p:cBhvr>
                                        <p:cTn id="35" dur="750"/>
                                        <p:tgtEl>
                                          <p:spTgt spid="1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Nadpis 1"/>
          <p:cNvSpPr txBox="1">
            <a:spLocks/>
          </p:cNvSpPr>
          <p:nvPr/>
        </p:nvSpPr>
        <p:spPr>
          <a:xfrm>
            <a:off x="857250" y="219323"/>
            <a:ext cx="10515600" cy="7762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err="1" smtClean="0">
                <a:latin typeface="Calibri bold" panose="020F0702030404030204" pitchFamily="34" charset="0"/>
                <a:cs typeface="Calibri bold" panose="020F0702030404030204" pitchFamily="34" charset="0"/>
              </a:rPr>
              <a:t>Matrox</a:t>
            </a:r>
            <a:endParaRPr lang="en-US" sz="3800" dirty="0" smtClean="0">
              <a:latin typeface="Calibri bold" panose="020F0702030404030204" pitchFamily="34" charset="0"/>
              <a:cs typeface="Calibri bold" panose="020F0702030404030204" pitchFamily="34" charset="0"/>
            </a:endParaRPr>
          </a:p>
        </p:txBody>
      </p:sp>
      <p:sp>
        <p:nvSpPr>
          <p:cNvPr id="12" name="Zástupný symbol pro obsah 2"/>
          <p:cNvSpPr txBox="1">
            <a:spLocks/>
          </p:cNvSpPr>
          <p:nvPr/>
        </p:nvSpPr>
        <p:spPr>
          <a:xfrm>
            <a:off x="4295589" y="866775"/>
            <a:ext cx="7486835" cy="26955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400" dirty="0" smtClean="0"/>
              <a:t>V roce 1996 představila řadu </a:t>
            </a:r>
            <a:r>
              <a:rPr lang="cs-CZ" sz="2400" dirty="0" err="1" smtClean="0"/>
              <a:t>Mystique</a:t>
            </a:r>
            <a:r>
              <a:rPr lang="cs-CZ" sz="2400" dirty="0" smtClean="0"/>
              <a:t> do osobních počítačů </a:t>
            </a:r>
          </a:p>
          <a:p>
            <a:r>
              <a:rPr lang="cs-CZ" sz="2400" dirty="0" err="1" smtClean="0"/>
              <a:t>Mystique</a:t>
            </a:r>
            <a:r>
              <a:rPr lang="cs-CZ" sz="2400" dirty="0" smtClean="0"/>
              <a:t> karty podporovaly 3D akceleraci a Direct3D</a:t>
            </a:r>
          </a:p>
          <a:p>
            <a:r>
              <a:rPr lang="cs-CZ" sz="2400" dirty="0" smtClean="0"/>
              <a:t>nový grafický procesor G100 – nebyl moc úspěšný, proto v tom samém roce byl vydán čip G200</a:t>
            </a:r>
          </a:p>
          <a:p>
            <a:r>
              <a:rPr lang="cs-CZ" sz="2400" dirty="0" smtClean="0"/>
              <a:t>Velký úspěch sklidily karty s čipem G400</a:t>
            </a:r>
          </a:p>
          <a:p>
            <a:endParaRPr lang="cs-CZ" dirty="0"/>
          </a:p>
        </p:txBody>
      </p:sp>
      <p:sp>
        <p:nvSpPr>
          <p:cNvPr id="13" name="Nadpis 1"/>
          <p:cNvSpPr txBox="1">
            <a:spLocks/>
          </p:cNvSpPr>
          <p:nvPr/>
        </p:nvSpPr>
        <p:spPr>
          <a:xfrm>
            <a:off x="2095500" y="3350847"/>
            <a:ext cx="8039100" cy="58056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smtClean="0">
                <a:latin typeface="Calibri bold" panose="020F0702030404030204" pitchFamily="34" charset="0"/>
                <a:cs typeface="Calibri bold" panose="020F0702030404030204" pitchFamily="34" charset="0"/>
              </a:rPr>
              <a:t>3Dfx</a:t>
            </a:r>
          </a:p>
        </p:txBody>
      </p:sp>
      <p:sp>
        <p:nvSpPr>
          <p:cNvPr id="14" name="Zástupný symbol pro obsah 2"/>
          <p:cNvSpPr txBox="1">
            <a:spLocks/>
          </p:cNvSpPr>
          <p:nvPr/>
        </p:nvSpPr>
        <p:spPr>
          <a:xfrm>
            <a:off x="4390655" y="3931411"/>
            <a:ext cx="7391769" cy="2412239"/>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400" dirty="0" smtClean="0"/>
              <a:t>Voodoo 1 – Absence jádra VGA, vyžadovaly navíc 2D kartu</a:t>
            </a:r>
          </a:p>
          <a:p>
            <a:r>
              <a:rPr lang="cs-CZ" sz="2400" dirty="0" smtClean="0"/>
              <a:t>Voodoo </a:t>
            </a:r>
            <a:r>
              <a:rPr lang="cs-CZ" sz="2400" dirty="0" err="1" smtClean="0"/>
              <a:t>Rush</a:t>
            </a:r>
            <a:r>
              <a:rPr lang="cs-CZ" sz="2400" dirty="0" smtClean="0"/>
              <a:t> obsahovala 2D čip</a:t>
            </a:r>
          </a:p>
          <a:p>
            <a:r>
              <a:rPr lang="cs-CZ" sz="2400" dirty="0" smtClean="0"/>
              <a:t>Voodoo 2  – paměť 12 MB – opět chyběl 2D čip</a:t>
            </a:r>
          </a:p>
          <a:p>
            <a:r>
              <a:rPr lang="cs-CZ" sz="2400" dirty="0" smtClean="0"/>
              <a:t>Voodoo 3 – paměť 16 MB – neuměla 32bitové </a:t>
            </a:r>
            <a:r>
              <a:rPr lang="cs-CZ" sz="2400" dirty="0" err="1" smtClean="0"/>
              <a:t>renderování</a:t>
            </a:r>
            <a:endParaRPr lang="cs-CZ" sz="2400" dirty="0" smtClean="0"/>
          </a:p>
          <a:p>
            <a:r>
              <a:rPr lang="cs-CZ" sz="2400" dirty="0" smtClean="0"/>
              <a:t>Vylepšená verze Voodoo 550 obsahovala 64 MB paměti – 32bitové </a:t>
            </a:r>
            <a:r>
              <a:rPr lang="cs-CZ" sz="2400" dirty="0" err="1" smtClean="0"/>
              <a:t>renderování</a:t>
            </a:r>
            <a:r>
              <a:rPr lang="cs-CZ" sz="2400" dirty="0" smtClean="0"/>
              <a:t>  </a:t>
            </a:r>
          </a:p>
        </p:txBody>
      </p:sp>
      <p:pic>
        <p:nvPicPr>
          <p:cNvPr id="4" name="Obráze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4168" y="866775"/>
            <a:ext cx="3680244" cy="2633675"/>
          </a:xfrm>
          <a:prstGeom prst="rect">
            <a:avLst/>
          </a:prstGeom>
        </p:spPr>
      </p:pic>
      <p:pic>
        <p:nvPicPr>
          <p:cNvPr id="5" name="Obrázek 4"/>
          <p:cNvPicPr>
            <a:picLocks noChangeAspect="1"/>
          </p:cNvPicPr>
          <p:nvPr/>
        </p:nvPicPr>
        <p:blipFill rotWithShape="1">
          <a:blip r:embed="rId4" cstate="print">
            <a:extLst>
              <a:ext uri="{28A0092B-C50C-407E-A947-70E740481C1C}">
                <a14:useLocalDpi xmlns:a14="http://schemas.microsoft.com/office/drawing/2010/main" val="0"/>
              </a:ext>
            </a:extLst>
          </a:blip>
          <a:srcRect b="7583"/>
          <a:stretch/>
        </p:blipFill>
        <p:spPr>
          <a:xfrm>
            <a:off x="640491" y="4147902"/>
            <a:ext cx="3563921" cy="2184804"/>
          </a:xfrm>
          <a:prstGeom prst="rect">
            <a:avLst/>
          </a:prstGeom>
        </p:spPr>
      </p:pic>
      <p:sp>
        <p:nvSpPr>
          <p:cNvPr id="6" name="Zástupný symbol pro zápatí 5"/>
          <p:cNvSpPr>
            <a:spLocks noGrp="1"/>
          </p:cNvSpPr>
          <p:nvPr>
            <p:ph type="ftr" sz="quarter" idx="11"/>
          </p:nvPr>
        </p:nvSpPr>
        <p:spPr/>
        <p:txBody>
          <a:bodyPr/>
          <a:lstStyle/>
          <a:p>
            <a:r>
              <a:rPr lang="cs-CZ" dirty="0" smtClean="0"/>
              <a:t>FAKUTLA APLIKOVANÉ INFORMATIKY</a:t>
            </a:r>
          </a:p>
        </p:txBody>
      </p:sp>
      <p:sp>
        <p:nvSpPr>
          <p:cNvPr id="7" name="Zástupný symbol pro číslo snímku 6"/>
          <p:cNvSpPr>
            <a:spLocks noGrp="1"/>
          </p:cNvSpPr>
          <p:nvPr>
            <p:ph type="sldNum" sz="quarter" idx="12"/>
          </p:nvPr>
        </p:nvSpPr>
        <p:spPr/>
        <p:txBody>
          <a:bodyPr/>
          <a:lstStyle/>
          <a:p>
            <a:fld id="{52C407D0-5608-4F39-8F0F-7888F0D57A58}" type="slidenum">
              <a:rPr lang="cs-CZ" smtClean="0"/>
              <a:t>27</a:t>
            </a:fld>
            <a:r>
              <a:rPr lang="cs-CZ" dirty="0" smtClean="0"/>
              <a:t>/60</a:t>
            </a:r>
            <a:endParaRPr lang="cs-CZ" dirty="0"/>
          </a:p>
        </p:txBody>
      </p:sp>
    </p:spTree>
    <p:extLst>
      <p:ext uri="{BB962C8B-B14F-4D97-AF65-F5344CB8AC3E}">
        <p14:creationId xmlns:p14="http://schemas.microsoft.com/office/powerpoint/2010/main" val="1987964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wipe(left)">
                                      <p:cBhvr>
                                        <p:cTn id="14" dur="750"/>
                                        <p:tgtEl>
                                          <p:spTgt spid="12">
                                            <p:txEl>
                                              <p:pRg st="0" end="0"/>
                                            </p:txEl>
                                          </p:spTgt>
                                        </p:tgtEl>
                                      </p:cBhvr>
                                    </p:animEffect>
                                  </p:childTnLst>
                                </p:cTn>
                              </p:par>
                            </p:childTnLst>
                          </p:cTn>
                        </p:par>
                        <p:par>
                          <p:cTn id="15" fill="hold">
                            <p:stCondLst>
                              <p:cond delay="1250"/>
                            </p:stCondLst>
                            <p:childTnLst>
                              <p:par>
                                <p:cTn id="16" presetID="22" presetClass="entr" presetSubtype="8" fill="hold" nodeType="afterEffect">
                                  <p:stCondLst>
                                    <p:cond delay="0"/>
                                  </p:stCondLst>
                                  <p:childTnLst>
                                    <p:set>
                                      <p:cBhvr>
                                        <p:cTn id="17" dur="1" fill="hold">
                                          <p:stCondLst>
                                            <p:cond delay="0"/>
                                          </p:stCondLst>
                                        </p:cTn>
                                        <p:tgtEl>
                                          <p:spTgt spid="12">
                                            <p:txEl>
                                              <p:pRg st="1" end="1"/>
                                            </p:txEl>
                                          </p:spTgt>
                                        </p:tgtEl>
                                        <p:attrNameLst>
                                          <p:attrName>style.visibility</p:attrName>
                                        </p:attrNameLst>
                                      </p:cBhvr>
                                      <p:to>
                                        <p:strVal val="visible"/>
                                      </p:to>
                                    </p:set>
                                    <p:animEffect transition="in" filter="wipe(left)">
                                      <p:cBhvr>
                                        <p:cTn id="18" dur="750"/>
                                        <p:tgtEl>
                                          <p:spTgt spid="12">
                                            <p:txEl>
                                              <p:pRg st="1" end="1"/>
                                            </p:txEl>
                                          </p:spTgt>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12">
                                            <p:txEl>
                                              <p:pRg st="2" end="2"/>
                                            </p:txEl>
                                          </p:spTgt>
                                        </p:tgtEl>
                                        <p:attrNameLst>
                                          <p:attrName>style.visibility</p:attrName>
                                        </p:attrNameLst>
                                      </p:cBhvr>
                                      <p:to>
                                        <p:strVal val="visible"/>
                                      </p:to>
                                    </p:set>
                                    <p:animEffect transition="in" filter="wipe(left)">
                                      <p:cBhvr>
                                        <p:cTn id="22" dur="750"/>
                                        <p:tgtEl>
                                          <p:spTgt spid="12">
                                            <p:txEl>
                                              <p:pRg st="2" end="2"/>
                                            </p:txEl>
                                          </p:spTgt>
                                        </p:tgtEl>
                                      </p:cBhvr>
                                    </p:animEffect>
                                  </p:childTnLst>
                                </p:cTn>
                              </p:par>
                            </p:childTnLst>
                          </p:cTn>
                        </p:par>
                        <p:par>
                          <p:cTn id="23" fill="hold">
                            <p:stCondLst>
                              <p:cond delay="2750"/>
                            </p:stCondLst>
                            <p:childTnLst>
                              <p:par>
                                <p:cTn id="24" presetID="22" presetClass="entr" presetSubtype="8" fill="hold" nodeType="afterEffect">
                                  <p:stCondLst>
                                    <p:cond delay="0"/>
                                  </p:stCondLst>
                                  <p:childTnLst>
                                    <p:set>
                                      <p:cBhvr>
                                        <p:cTn id="25" dur="1" fill="hold">
                                          <p:stCondLst>
                                            <p:cond delay="0"/>
                                          </p:stCondLst>
                                        </p:cTn>
                                        <p:tgtEl>
                                          <p:spTgt spid="12">
                                            <p:txEl>
                                              <p:pRg st="3" end="3"/>
                                            </p:txEl>
                                          </p:spTgt>
                                        </p:tgtEl>
                                        <p:attrNameLst>
                                          <p:attrName>style.visibility</p:attrName>
                                        </p:attrNameLst>
                                      </p:cBhvr>
                                      <p:to>
                                        <p:strVal val="visible"/>
                                      </p:to>
                                    </p:set>
                                    <p:animEffect transition="in" filter="wipe(left)">
                                      <p:cBhvr>
                                        <p:cTn id="26" dur="750"/>
                                        <p:tgtEl>
                                          <p:spTgt spid="12">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14">
                                            <p:txEl>
                                              <p:pRg st="0" end="0"/>
                                            </p:txEl>
                                          </p:spTgt>
                                        </p:tgtEl>
                                        <p:attrNameLst>
                                          <p:attrName>style.visibility</p:attrName>
                                        </p:attrNameLst>
                                      </p:cBhvr>
                                      <p:to>
                                        <p:strVal val="visible"/>
                                      </p:to>
                                    </p:set>
                                    <p:animEffect transition="in" filter="wipe(left)">
                                      <p:cBhvr>
                                        <p:cTn id="38" dur="750"/>
                                        <p:tgtEl>
                                          <p:spTgt spid="14">
                                            <p:txEl>
                                              <p:pRg st="0" end="0"/>
                                            </p:txEl>
                                          </p:spTgt>
                                        </p:tgtEl>
                                      </p:cBhvr>
                                    </p:animEffect>
                                  </p:childTnLst>
                                </p:cTn>
                              </p:par>
                            </p:childTnLst>
                          </p:cTn>
                        </p:par>
                        <p:par>
                          <p:cTn id="39" fill="hold">
                            <p:stCondLst>
                              <p:cond delay="1250"/>
                            </p:stCondLst>
                            <p:childTnLst>
                              <p:par>
                                <p:cTn id="40" presetID="22" presetClass="entr" presetSubtype="8" fill="hold" nodeType="afterEffect">
                                  <p:stCondLst>
                                    <p:cond delay="0"/>
                                  </p:stCondLst>
                                  <p:childTnLst>
                                    <p:set>
                                      <p:cBhvr>
                                        <p:cTn id="41" dur="1" fill="hold">
                                          <p:stCondLst>
                                            <p:cond delay="0"/>
                                          </p:stCondLst>
                                        </p:cTn>
                                        <p:tgtEl>
                                          <p:spTgt spid="14">
                                            <p:txEl>
                                              <p:pRg st="1" end="1"/>
                                            </p:txEl>
                                          </p:spTgt>
                                        </p:tgtEl>
                                        <p:attrNameLst>
                                          <p:attrName>style.visibility</p:attrName>
                                        </p:attrNameLst>
                                      </p:cBhvr>
                                      <p:to>
                                        <p:strVal val="visible"/>
                                      </p:to>
                                    </p:set>
                                    <p:animEffect transition="in" filter="wipe(left)">
                                      <p:cBhvr>
                                        <p:cTn id="42" dur="750"/>
                                        <p:tgtEl>
                                          <p:spTgt spid="14">
                                            <p:txEl>
                                              <p:pRg st="1" end="1"/>
                                            </p:txEl>
                                          </p:spTgt>
                                        </p:tgtEl>
                                      </p:cBhvr>
                                    </p:animEffect>
                                  </p:childTnLst>
                                </p:cTn>
                              </p:par>
                            </p:childTnLst>
                          </p:cTn>
                        </p:par>
                        <p:par>
                          <p:cTn id="43" fill="hold">
                            <p:stCondLst>
                              <p:cond delay="2000"/>
                            </p:stCondLst>
                            <p:childTnLst>
                              <p:par>
                                <p:cTn id="44" presetID="22" presetClass="entr" presetSubtype="8" fill="hold" nodeType="afterEffect">
                                  <p:stCondLst>
                                    <p:cond delay="0"/>
                                  </p:stCondLst>
                                  <p:childTnLst>
                                    <p:set>
                                      <p:cBhvr>
                                        <p:cTn id="45" dur="1" fill="hold">
                                          <p:stCondLst>
                                            <p:cond delay="0"/>
                                          </p:stCondLst>
                                        </p:cTn>
                                        <p:tgtEl>
                                          <p:spTgt spid="14">
                                            <p:txEl>
                                              <p:pRg st="2" end="2"/>
                                            </p:txEl>
                                          </p:spTgt>
                                        </p:tgtEl>
                                        <p:attrNameLst>
                                          <p:attrName>style.visibility</p:attrName>
                                        </p:attrNameLst>
                                      </p:cBhvr>
                                      <p:to>
                                        <p:strVal val="visible"/>
                                      </p:to>
                                    </p:set>
                                    <p:animEffect transition="in" filter="wipe(left)">
                                      <p:cBhvr>
                                        <p:cTn id="46" dur="750"/>
                                        <p:tgtEl>
                                          <p:spTgt spid="14">
                                            <p:txEl>
                                              <p:pRg st="2" end="2"/>
                                            </p:txEl>
                                          </p:spTgt>
                                        </p:tgtEl>
                                      </p:cBhvr>
                                    </p:animEffect>
                                  </p:childTnLst>
                                </p:cTn>
                              </p:par>
                            </p:childTnLst>
                          </p:cTn>
                        </p:par>
                        <p:par>
                          <p:cTn id="47" fill="hold">
                            <p:stCondLst>
                              <p:cond delay="2750"/>
                            </p:stCondLst>
                            <p:childTnLst>
                              <p:par>
                                <p:cTn id="48" presetID="22" presetClass="entr" presetSubtype="8" fill="hold" nodeType="afterEffect">
                                  <p:stCondLst>
                                    <p:cond delay="0"/>
                                  </p:stCondLst>
                                  <p:childTnLst>
                                    <p:set>
                                      <p:cBhvr>
                                        <p:cTn id="49" dur="1" fill="hold">
                                          <p:stCondLst>
                                            <p:cond delay="0"/>
                                          </p:stCondLst>
                                        </p:cTn>
                                        <p:tgtEl>
                                          <p:spTgt spid="14">
                                            <p:txEl>
                                              <p:pRg st="3" end="3"/>
                                            </p:txEl>
                                          </p:spTgt>
                                        </p:tgtEl>
                                        <p:attrNameLst>
                                          <p:attrName>style.visibility</p:attrName>
                                        </p:attrNameLst>
                                      </p:cBhvr>
                                      <p:to>
                                        <p:strVal val="visible"/>
                                      </p:to>
                                    </p:set>
                                    <p:animEffect transition="in" filter="wipe(left)">
                                      <p:cBhvr>
                                        <p:cTn id="50" dur="750"/>
                                        <p:tgtEl>
                                          <p:spTgt spid="14">
                                            <p:txEl>
                                              <p:pRg st="3" end="3"/>
                                            </p:txEl>
                                          </p:spTgt>
                                        </p:tgtEl>
                                      </p:cBhvr>
                                    </p:animEffect>
                                  </p:childTnLst>
                                </p:cTn>
                              </p:par>
                            </p:childTnLst>
                          </p:cTn>
                        </p:par>
                        <p:par>
                          <p:cTn id="51" fill="hold">
                            <p:stCondLst>
                              <p:cond delay="3500"/>
                            </p:stCondLst>
                            <p:childTnLst>
                              <p:par>
                                <p:cTn id="52" presetID="22" presetClass="entr" presetSubtype="8" fill="hold" nodeType="afterEffect">
                                  <p:stCondLst>
                                    <p:cond delay="0"/>
                                  </p:stCondLst>
                                  <p:childTnLst>
                                    <p:set>
                                      <p:cBhvr>
                                        <p:cTn id="53" dur="1" fill="hold">
                                          <p:stCondLst>
                                            <p:cond delay="0"/>
                                          </p:stCondLst>
                                        </p:cTn>
                                        <p:tgtEl>
                                          <p:spTgt spid="14">
                                            <p:txEl>
                                              <p:pRg st="4" end="4"/>
                                            </p:txEl>
                                          </p:spTgt>
                                        </p:tgtEl>
                                        <p:attrNameLst>
                                          <p:attrName>style.visibility</p:attrName>
                                        </p:attrNameLst>
                                      </p:cBhvr>
                                      <p:to>
                                        <p:strVal val="visible"/>
                                      </p:to>
                                    </p:set>
                                    <p:animEffect transition="in" filter="wipe(left)">
                                      <p:cBhvr>
                                        <p:cTn id="54" dur="750"/>
                                        <p:tgtEl>
                                          <p:spTgt spid="1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Nadpis 1"/>
          <p:cNvSpPr txBox="1">
            <a:spLocks/>
          </p:cNvSpPr>
          <p:nvPr/>
        </p:nvSpPr>
        <p:spPr>
          <a:xfrm>
            <a:off x="857250" y="352425"/>
            <a:ext cx="10515600" cy="7762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smtClean="0">
                <a:latin typeface="Calibri bold" panose="020F0702030404030204" pitchFamily="34" charset="0"/>
                <a:cs typeface="Calibri bold" panose="020F0702030404030204" pitchFamily="34" charset="0"/>
              </a:rPr>
              <a:t>NVIDIA</a:t>
            </a:r>
            <a:endParaRPr lang="en-US" sz="3800" dirty="0" smtClean="0">
              <a:latin typeface="Calibri bold" panose="020F0702030404030204" pitchFamily="34" charset="0"/>
              <a:cs typeface="Calibri bold" panose="020F0702030404030204" pitchFamily="34" charset="0"/>
            </a:endParaRPr>
          </a:p>
        </p:txBody>
      </p:sp>
      <p:sp>
        <p:nvSpPr>
          <p:cNvPr id="12" name="Zástupný symbol pro obsah 2"/>
          <p:cNvSpPr txBox="1">
            <a:spLocks/>
          </p:cNvSpPr>
          <p:nvPr/>
        </p:nvSpPr>
        <p:spPr>
          <a:xfrm>
            <a:off x="4124326" y="1128713"/>
            <a:ext cx="7404100" cy="45593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600" dirty="0" smtClean="0"/>
              <a:t>V roce 1997 uvedla na trh kartu </a:t>
            </a:r>
            <a:r>
              <a:rPr lang="cs-CZ" sz="2600" dirty="0" err="1" smtClean="0"/>
              <a:t>Riva</a:t>
            </a:r>
            <a:r>
              <a:rPr lang="cs-CZ" sz="2600" dirty="0" smtClean="0"/>
              <a:t> 128, která byla pro PCI sběrnici a AGP pakety </a:t>
            </a:r>
          </a:p>
          <a:p>
            <a:r>
              <a:rPr lang="cs-CZ" sz="2600" dirty="0" smtClean="0"/>
              <a:t>Obsahovala pouze 4 MB paměti – vydána nová verze </a:t>
            </a:r>
            <a:r>
              <a:rPr lang="cs-CZ" sz="2600" dirty="0" err="1" smtClean="0"/>
              <a:t>Riva</a:t>
            </a:r>
            <a:r>
              <a:rPr lang="cs-CZ" sz="2600" dirty="0" smtClean="0"/>
              <a:t> 128ZX s 8 MB</a:t>
            </a:r>
          </a:p>
          <a:p>
            <a:r>
              <a:rPr lang="cs-CZ" sz="2600" dirty="0" smtClean="0"/>
              <a:t>Pozdější </a:t>
            </a:r>
            <a:r>
              <a:rPr lang="cs-CZ" sz="2600" dirty="0" err="1" smtClean="0"/>
              <a:t>Riva</a:t>
            </a:r>
            <a:r>
              <a:rPr lang="cs-CZ" sz="2600" dirty="0" smtClean="0"/>
              <a:t> TNT obsahovala 16 MB a vylepšená </a:t>
            </a:r>
            <a:r>
              <a:rPr lang="cs-CZ" sz="2600" dirty="0" err="1" smtClean="0"/>
              <a:t>Riva</a:t>
            </a:r>
            <a:r>
              <a:rPr lang="cs-CZ" sz="2600" dirty="0" smtClean="0"/>
              <a:t> TNT2 obsahovala 32 MB paměti</a:t>
            </a:r>
          </a:p>
          <a:p>
            <a:r>
              <a:rPr lang="cs-CZ" sz="2600" dirty="0" smtClean="0"/>
              <a:t>Nejvíce společnost proslavila karta </a:t>
            </a:r>
            <a:r>
              <a:rPr lang="cs-CZ" sz="2600" dirty="0" err="1" smtClean="0"/>
              <a:t>GeForce</a:t>
            </a:r>
            <a:r>
              <a:rPr lang="cs-CZ" sz="2600" dirty="0" smtClean="0"/>
              <a:t> 256 s podporou DirectX 7 a 64 MB paměti</a:t>
            </a:r>
          </a:p>
          <a:p>
            <a:r>
              <a:rPr lang="cs-CZ" sz="2600" dirty="0" smtClean="0"/>
              <a:t>Po vydání GeForce4 Ti4200 se 128 MB paměti a podporou DDR pamětí se v té době stala jedinou konkurencí tehdejší společnosti ATI</a:t>
            </a:r>
          </a:p>
        </p:txBody>
      </p:sp>
      <p:pic>
        <p:nvPicPr>
          <p:cNvPr id="3" name="Obrázek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361409" y="1988519"/>
            <a:ext cx="5277006" cy="2839689"/>
          </a:xfrm>
          <a:prstGeom prst="rect">
            <a:avLst/>
          </a:prstGeom>
        </p:spPr>
      </p:pic>
      <p:sp>
        <p:nvSpPr>
          <p:cNvPr id="4" name="Zástupný symbol pro zápatí 3"/>
          <p:cNvSpPr>
            <a:spLocks noGrp="1"/>
          </p:cNvSpPr>
          <p:nvPr>
            <p:ph type="ftr" sz="quarter" idx="11"/>
          </p:nvPr>
        </p:nvSpPr>
        <p:spPr/>
        <p:txBody>
          <a:bodyPr/>
          <a:lstStyle/>
          <a:p>
            <a:r>
              <a:rPr lang="cs-CZ" dirty="0" smtClean="0"/>
              <a:t>FAKUTLA APLIKOVANÉ INFORMATIKY</a:t>
            </a:r>
          </a:p>
        </p:txBody>
      </p:sp>
      <p:sp>
        <p:nvSpPr>
          <p:cNvPr id="5" name="Zástupný symbol pro číslo snímku 4"/>
          <p:cNvSpPr>
            <a:spLocks noGrp="1"/>
          </p:cNvSpPr>
          <p:nvPr>
            <p:ph type="sldNum" sz="quarter" idx="12"/>
          </p:nvPr>
        </p:nvSpPr>
        <p:spPr/>
        <p:txBody>
          <a:bodyPr/>
          <a:lstStyle/>
          <a:p>
            <a:fld id="{52C407D0-5608-4F39-8F0F-7888F0D57A58}" type="slidenum">
              <a:rPr lang="cs-CZ" smtClean="0"/>
              <a:t>28</a:t>
            </a:fld>
            <a:r>
              <a:rPr lang="cs-CZ" dirty="0" smtClean="0"/>
              <a:t>/60</a:t>
            </a:r>
            <a:endParaRPr lang="cs-CZ" dirty="0"/>
          </a:p>
        </p:txBody>
      </p:sp>
    </p:spTree>
    <p:extLst>
      <p:ext uri="{BB962C8B-B14F-4D97-AF65-F5344CB8AC3E}">
        <p14:creationId xmlns:p14="http://schemas.microsoft.com/office/powerpoint/2010/main" val="3283314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wipe(left)">
                                      <p:cBhvr>
                                        <p:cTn id="14" dur="750"/>
                                        <p:tgtEl>
                                          <p:spTgt spid="12">
                                            <p:txEl>
                                              <p:pRg st="0" end="0"/>
                                            </p:txEl>
                                          </p:spTgt>
                                        </p:tgtEl>
                                      </p:cBhvr>
                                    </p:animEffect>
                                  </p:childTnLst>
                                </p:cTn>
                              </p:par>
                            </p:childTnLst>
                          </p:cTn>
                        </p:par>
                        <p:par>
                          <p:cTn id="15" fill="hold">
                            <p:stCondLst>
                              <p:cond delay="1250"/>
                            </p:stCondLst>
                            <p:childTnLst>
                              <p:par>
                                <p:cTn id="16" presetID="22" presetClass="entr" presetSubtype="8" fill="hold" nodeType="afterEffect">
                                  <p:stCondLst>
                                    <p:cond delay="0"/>
                                  </p:stCondLst>
                                  <p:childTnLst>
                                    <p:set>
                                      <p:cBhvr>
                                        <p:cTn id="17" dur="1" fill="hold">
                                          <p:stCondLst>
                                            <p:cond delay="0"/>
                                          </p:stCondLst>
                                        </p:cTn>
                                        <p:tgtEl>
                                          <p:spTgt spid="12">
                                            <p:txEl>
                                              <p:pRg st="1" end="1"/>
                                            </p:txEl>
                                          </p:spTgt>
                                        </p:tgtEl>
                                        <p:attrNameLst>
                                          <p:attrName>style.visibility</p:attrName>
                                        </p:attrNameLst>
                                      </p:cBhvr>
                                      <p:to>
                                        <p:strVal val="visible"/>
                                      </p:to>
                                    </p:set>
                                    <p:animEffect transition="in" filter="wipe(left)">
                                      <p:cBhvr>
                                        <p:cTn id="18" dur="750"/>
                                        <p:tgtEl>
                                          <p:spTgt spid="12">
                                            <p:txEl>
                                              <p:pRg st="1" end="1"/>
                                            </p:txEl>
                                          </p:spTgt>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12">
                                            <p:txEl>
                                              <p:pRg st="2" end="2"/>
                                            </p:txEl>
                                          </p:spTgt>
                                        </p:tgtEl>
                                        <p:attrNameLst>
                                          <p:attrName>style.visibility</p:attrName>
                                        </p:attrNameLst>
                                      </p:cBhvr>
                                      <p:to>
                                        <p:strVal val="visible"/>
                                      </p:to>
                                    </p:set>
                                    <p:animEffect transition="in" filter="wipe(left)">
                                      <p:cBhvr>
                                        <p:cTn id="22" dur="750"/>
                                        <p:tgtEl>
                                          <p:spTgt spid="12">
                                            <p:txEl>
                                              <p:pRg st="2" end="2"/>
                                            </p:txEl>
                                          </p:spTgt>
                                        </p:tgtEl>
                                      </p:cBhvr>
                                    </p:animEffect>
                                  </p:childTnLst>
                                </p:cTn>
                              </p:par>
                            </p:childTnLst>
                          </p:cTn>
                        </p:par>
                        <p:par>
                          <p:cTn id="23" fill="hold">
                            <p:stCondLst>
                              <p:cond delay="2750"/>
                            </p:stCondLst>
                            <p:childTnLst>
                              <p:par>
                                <p:cTn id="24" presetID="22" presetClass="entr" presetSubtype="8" fill="hold" nodeType="afterEffect">
                                  <p:stCondLst>
                                    <p:cond delay="0"/>
                                  </p:stCondLst>
                                  <p:childTnLst>
                                    <p:set>
                                      <p:cBhvr>
                                        <p:cTn id="25" dur="1" fill="hold">
                                          <p:stCondLst>
                                            <p:cond delay="0"/>
                                          </p:stCondLst>
                                        </p:cTn>
                                        <p:tgtEl>
                                          <p:spTgt spid="12">
                                            <p:txEl>
                                              <p:pRg st="3" end="3"/>
                                            </p:txEl>
                                          </p:spTgt>
                                        </p:tgtEl>
                                        <p:attrNameLst>
                                          <p:attrName>style.visibility</p:attrName>
                                        </p:attrNameLst>
                                      </p:cBhvr>
                                      <p:to>
                                        <p:strVal val="visible"/>
                                      </p:to>
                                    </p:set>
                                    <p:animEffect transition="in" filter="wipe(left)">
                                      <p:cBhvr>
                                        <p:cTn id="26" dur="750"/>
                                        <p:tgtEl>
                                          <p:spTgt spid="12">
                                            <p:txEl>
                                              <p:pRg st="3" end="3"/>
                                            </p:txEl>
                                          </p:spTgt>
                                        </p:tgtEl>
                                      </p:cBhvr>
                                    </p:animEffect>
                                  </p:childTnLst>
                                </p:cTn>
                              </p:par>
                            </p:childTnLst>
                          </p:cTn>
                        </p:par>
                        <p:par>
                          <p:cTn id="27" fill="hold">
                            <p:stCondLst>
                              <p:cond delay="3500"/>
                            </p:stCondLst>
                            <p:childTnLst>
                              <p:par>
                                <p:cTn id="28" presetID="22" presetClass="entr" presetSubtype="8" fill="hold" nodeType="afterEffect">
                                  <p:stCondLst>
                                    <p:cond delay="0"/>
                                  </p:stCondLst>
                                  <p:childTnLst>
                                    <p:set>
                                      <p:cBhvr>
                                        <p:cTn id="29" dur="1" fill="hold">
                                          <p:stCondLst>
                                            <p:cond delay="0"/>
                                          </p:stCondLst>
                                        </p:cTn>
                                        <p:tgtEl>
                                          <p:spTgt spid="12">
                                            <p:txEl>
                                              <p:pRg st="4" end="4"/>
                                            </p:txEl>
                                          </p:spTgt>
                                        </p:tgtEl>
                                        <p:attrNameLst>
                                          <p:attrName>style.visibility</p:attrName>
                                        </p:attrNameLst>
                                      </p:cBhvr>
                                      <p:to>
                                        <p:strVal val="visible"/>
                                      </p:to>
                                    </p:set>
                                    <p:animEffect transition="in" filter="wipe(left)">
                                      <p:cBhvr>
                                        <p:cTn id="30" dur="75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Nadpis 1"/>
          <p:cNvSpPr txBox="1">
            <a:spLocks/>
          </p:cNvSpPr>
          <p:nvPr/>
        </p:nvSpPr>
        <p:spPr>
          <a:xfrm>
            <a:off x="857250" y="352425"/>
            <a:ext cx="10515600" cy="7762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smtClean="0">
                <a:latin typeface="Calibri bold" panose="020F0702030404030204" pitchFamily="34" charset="0"/>
                <a:cs typeface="Calibri bold" panose="020F0702030404030204" pitchFamily="34" charset="0"/>
              </a:rPr>
              <a:t>ATI</a:t>
            </a:r>
            <a:endParaRPr lang="en-US" sz="3800" dirty="0" smtClean="0">
              <a:latin typeface="Calibri bold" panose="020F0702030404030204" pitchFamily="34" charset="0"/>
              <a:cs typeface="Calibri bold" panose="020F0702030404030204" pitchFamily="34" charset="0"/>
            </a:endParaRPr>
          </a:p>
        </p:txBody>
      </p:sp>
      <p:sp>
        <p:nvSpPr>
          <p:cNvPr id="12" name="Zástupný symbol pro obsah 2"/>
          <p:cNvSpPr txBox="1">
            <a:spLocks/>
          </p:cNvSpPr>
          <p:nvPr/>
        </p:nvSpPr>
        <p:spPr>
          <a:xfrm>
            <a:off x="4191968" y="1128712"/>
            <a:ext cx="7404100" cy="47196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600" dirty="0" smtClean="0"/>
              <a:t>Společnost měla svoji řadu karet s názvem 3D </a:t>
            </a:r>
            <a:r>
              <a:rPr lang="cs-CZ" sz="2600" dirty="0" err="1" smtClean="0"/>
              <a:t>Rage</a:t>
            </a:r>
            <a:r>
              <a:rPr lang="cs-CZ" sz="2600" dirty="0" smtClean="0"/>
              <a:t> s podporou Direct3D</a:t>
            </a:r>
          </a:p>
          <a:p>
            <a:r>
              <a:rPr lang="cs-CZ" sz="2600" dirty="0" err="1" smtClean="0"/>
              <a:t>Rage</a:t>
            </a:r>
            <a:r>
              <a:rPr lang="cs-CZ" sz="2600" dirty="0" smtClean="0"/>
              <a:t> 128 GL a </a:t>
            </a:r>
            <a:r>
              <a:rPr lang="cs-CZ" sz="2600" dirty="0" err="1" smtClean="0"/>
              <a:t>Rage</a:t>
            </a:r>
            <a:r>
              <a:rPr lang="cs-CZ" sz="2600" dirty="0" smtClean="0"/>
              <a:t> 128 VR měly 16 MB paměti a podporu přehrávání DVD</a:t>
            </a:r>
          </a:p>
          <a:p>
            <a:r>
              <a:rPr lang="cs-CZ" sz="2600" dirty="0" smtClean="0"/>
              <a:t>ATI se nejvíce proslavila svými kartami </a:t>
            </a:r>
            <a:r>
              <a:rPr lang="cs-CZ" sz="2600" dirty="0" err="1" smtClean="0"/>
              <a:t>Radeon</a:t>
            </a:r>
            <a:endParaRPr lang="cs-CZ" sz="2600" dirty="0" smtClean="0"/>
          </a:p>
          <a:p>
            <a:r>
              <a:rPr lang="cs-CZ" sz="2600" dirty="0" err="1" smtClean="0"/>
              <a:t>Radeon</a:t>
            </a:r>
            <a:r>
              <a:rPr lang="cs-CZ" sz="2600" dirty="0" smtClean="0"/>
              <a:t> VE/7000 obsahovala 64 MB paměti a podporovala DDR paměti</a:t>
            </a:r>
          </a:p>
          <a:p>
            <a:r>
              <a:rPr lang="cs-CZ" sz="2600" dirty="0" err="1" smtClean="0"/>
              <a:t>Radeon</a:t>
            </a:r>
            <a:r>
              <a:rPr lang="cs-CZ" sz="2600" dirty="0" smtClean="0"/>
              <a:t> 9500 a </a:t>
            </a:r>
            <a:r>
              <a:rPr lang="cs-CZ" sz="2600" dirty="0" err="1" smtClean="0"/>
              <a:t>Radeon</a:t>
            </a:r>
            <a:r>
              <a:rPr lang="cs-CZ" sz="2600" dirty="0" smtClean="0"/>
              <a:t> 9700 obsahovaly 128 MB paměti a podporu DDR pamětí</a:t>
            </a:r>
          </a:p>
          <a:p>
            <a:r>
              <a:rPr lang="cs-CZ" sz="2600" dirty="0" smtClean="0"/>
              <a:t>V roce 2006 došlo ke sloučení ATI a společnosti AMD věnující se převážně vývoji procesorů</a:t>
            </a:r>
          </a:p>
        </p:txBody>
      </p:sp>
      <p:pic>
        <p:nvPicPr>
          <p:cNvPr id="2" name="Obrázek 1"/>
          <p:cNvPicPr>
            <a:picLocks noChangeAspect="1"/>
          </p:cNvPicPr>
          <p:nvPr/>
        </p:nvPicPr>
        <p:blipFill rotWithShape="1">
          <a:blip r:embed="rId3" cstate="print">
            <a:extLst>
              <a:ext uri="{28A0092B-C50C-407E-A947-70E740481C1C}">
                <a14:useLocalDpi xmlns:a14="http://schemas.microsoft.com/office/drawing/2010/main" val="0"/>
              </a:ext>
            </a:extLst>
          </a:blip>
          <a:srcRect b="2620"/>
          <a:stretch/>
        </p:blipFill>
        <p:spPr>
          <a:xfrm rot="16200000">
            <a:off x="-221786" y="1625677"/>
            <a:ext cx="5318867" cy="3607230"/>
          </a:xfrm>
          <a:prstGeom prst="rect">
            <a:avLst/>
          </a:prstGeom>
        </p:spPr>
      </p:pic>
      <p:sp>
        <p:nvSpPr>
          <p:cNvPr id="4" name="Zástupný symbol pro zápatí 3"/>
          <p:cNvSpPr>
            <a:spLocks noGrp="1"/>
          </p:cNvSpPr>
          <p:nvPr>
            <p:ph type="ftr" sz="quarter" idx="11"/>
          </p:nvPr>
        </p:nvSpPr>
        <p:spPr/>
        <p:txBody>
          <a:bodyPr/>
          <a:lstStyle/>
          <a:p>
            <a:r>
              <a:rPr lang="cs-CZ" dirty="0" smtClean="0"/>
              <a:t>FAKUTLA APLIKOVANÉ INFORMATIKY</a:t>
            </a:r>
          </a:p>
        </p:txBody>
      </p:sp>
      <p:sp>
        <p:nvSpPr>
          <p:cNvPr id="5" name="Zástupný symbol pro číslo snímku 4"/>
          <p:cNvSpPr>
            <a:spLocks noGrp="1"/>
          </p:cNvSpPr>
          <p:nvPr>
            <p:ph type="sldNum" sz="quarter" idx="12"/>
          </p:nvPr>
        </p:nvSpPr>
        <p:spPr/>
        <p:txBody>
          <a:bodyPr/>
          <a:lstStyle/>
          <a:p>
            <a:fld id="{52C407D0-5608-4F39-8F0F-7888F0D57A58}" type="slidenum">
              <a:rPr lang="cs-CZ" smtClean="0"/>
              <a:t>29</a:t>
            </a:fld>
            <a:r>
              <a:rPr lang="cs-CZ" dirty="0" smtClean="0"/>
              <a:t>/60</a:t>
            </a:r>
            <a:endParaRPr lang="cs-CZ" dirty="0"/>
          </a:p>
        </p:txBody>
      </p:sp>
    </p:spTree>
    <p:extLst>
      <p:ext uri="{BB962C8B-B14F-4D97-AF65-F5344CB8AC3E}">
        <p14:creationId xmlns:p14="http://schemas.microsoft.com/office/powerpoint/2010/main" val="109531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wipe(left)">
                                      <p:cBhvr>
                                        <p:cTn id="14" dur="750"/>
                                        <p:tgtEl>
                                          <p:spTgt spid="12">
                                            <p:txEl>
                                              <p:pRg st="0" end="0"/>
                                            </p:txEl>
                                          </p:spTgt>
                                        </p:tgtEl>
                                      </p:cBhvr>
                                    </p:animEffect>
                                  </p:childTnLst>
                                </p:cTn>
                              </p:par>
                            </p:childTnLst>
                          </p:cTn>
                        </p:par>
                        <p:par>
                          <p:cTn id="15" fill="hold">
                            <p:stCondLst>
                              <p:cond delay="1250"/>
                            </p:stCondLst>
                            <p:childTnLst>
                              <p:par>
                                <p:cTn id="16" presetID="22" presetClass="entr" presetSubtype="8" fill="hold" nodeType="afterEffect">
                                  <p:stCondLst>
                                    <p:cond delay="0"/>
                                  </p:stCondLst>
                                  <p:childTnLst>
                                    <p:set>
                                      <p:cBhvr>
                                        <p:cTn id="17" dur="1" fill="hold">
                                          <p:stCondLst>
                                            <p:cond delay="0"/>
                                          </p:stCondLst>
                                        </p:cTn>
                                        <p:tgtEl>
                                          <p:spTgt spid="12">
                                            <p:txEl>
                                              <p:pRg st="1" end="1"/>
                                            </p:txEl>
                                          </p:spTgt>
                                        </p:tgtEl>
                                        <p:attrNameLst>
                                          <p:attrName>style.visibility</p:attrName>
                                        </p:attrNameLst>
                                      </p:cBhvr>
                                      <p:to>
                                        <p:strVal val="visible"/>
                                      </p:to>
                                    </p:set>
                                    <p:animEffect transition="in" filter="wipe(left)">
                                      <p:cBhvr>
                                        <p:cTn id="18" dur="750"/>
                                        <p:tgtEl>
                                          <p:spTgt spid="12">
                                            <p:txEl>
                                              <p:pRg st="1" end="1"/>
                                            </p:txEl>
                                          </p:spTgt>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12">
                                            <p:txEl>
                                              <p:pRg st="2" end="2"/>
                                            </p:txEl>
                                          </p:spTgt>
                                        </p:tgtEl>
                                        <p:attrNameLst>
                                          <p:attrName>style.visibility</p:attrName>
                                        </p:attrNameLst>
                                      </p:cBhvr>
                                      <p:to>
                                        <p:strVal val="visible"/>
                                      </p:to>
                                    </p:set>
                                    <p:animEffect transition="in" filter="wipe(left)">
                                      <p:cBhvr>
                                        <p:cTn id="22" dur="750"/>
                                        <p:tgtEl>
                                          <p:spTgt spid="12">
                                            <p:txEl>
                                              <p:pRg st="2" end="2"/>
                                            </p:txEl>
                                          </p:spTgt>
                                        </p:tgtEl>
                                      </p:cBhvr>
                                    </p:animEffect>
                                  </p:childTnLst>
                                </p:cTn>
                              </p:par>
                            </p:childTnLst>
                          </p:cTn>
                        </p:par>
                        <p:par>
                          <p:cTn id="23" fill="hold">
                            <p:stCondLst>
                              <p:cond delay="2750"/>
                            </p:stCondLst>
                            <p:childTnLst>
                              <p:par>
                                <p:cTn id="24" presetID="22" presetClass="entr" presetSubtype="8" fill="hold" nodeType="afterEffect">
                                  <p:stCondLst>
                                    <p:cond delay="0"/>
                                  </p:stCondLst>
                                  <p:childTnLst>
                                    <p:set>
                                      <p:cBhvr>
                                        <p:cTn id="25" dur="1" fill="hold">
                                          <p:stCondLst>
                                            <p:cond delay="0"/>
                                          </p:stCondLst>
                                        </p:cTn>
                                        <p:tgtEl>
                                          <p:spTgt spid="12">
                                            <p:txEl>
                                              <p:pRg st="3" end="3"/>
                                            </p:txEl>
                                          </p:spTgt>
                                        </p:tgtEl>
                                        <p:attrNameLst>
                                          <p:attrName>style.visibility</p:attrName>
                                        </p:attrNameLst>
                                      </p:cBhvr>
                                      <p:to>
                                        <p:strVal val="visible"/>
                                      </p:to>
                                    </p:set>
                                    <p:animEffect transition="in" filter="wipe(left)">
                                      <p:cBhvr>
                                        <p:cTn id="26" dur="750"/>
                                        <p:tgtEl>
                                          <p:spTgt spid="12">
                                            <p:txEl>
                                              <p:pRg st="3" end="3"/>
                                            </p:txEl>
                                          </p:spTgt>
                                        </p:tgtEl>
                                      </p:cBhvr>
                                    </p:animEffect>
                                  </p:childTnLst>
                                </p:cTn>
                              </p:par>
                            </p:childTnLst>
                          </p:cTn>
                        </p:par>
                        <p:par>
                          <p:cTn id="27" fill="hold">
                            <p:stCondLst>
                              <p:cond delay="3500"/>
                            </p:stCondLst>
                            <p:childTnLst>
                              <p:par>
                                <p:cTn id="28" presetID="22" presetClass="entr" presetSubtype="8" fill="hold" nodeType="afterEffect">
                                  <p:stCondLst>
                                    <p:cond delay="0"/>
                                  </p:stCondLst>
                                  <p:childTnLst>
                                    <p:set>
                                      <p:cBhvr>
                                        <p:cTn id="29" dur="1" fill="hold">
                                          <p:stCondLst>
                                            <p:cond delay="0"/>
                                          </p:stCondLst>
                                        </p:cTn>
                                        <p:tgtEl>
                                          <p:spTgt spid="12">
                                            <p:txEl>
                                              <p:pRg st="4" end="4"/>
                                            </p:txEl>
                                          </p:spTgt>
                                        </p:tgtEl>
                                        <p:attrNameLst>
                                          <p:attrName>style.visibility</p:attrName>
                                        </p:attrNameLst>
                                      </p:cBhvr>
                                      <p:to>
                                        <p:strVal val="visible"/>
                                      </p:to>
                                    </p:set>
                                    <p:animEffect transition="in" filter="wipe(left)">
                                      <p:cBhvr>
                                        <p:cTn id="30" dur="750"/>
                                        <p:tgtEl>
                                          <p:spTgt spid="12">
                                            <p:txEl>
                                              <p:pRg st="4" end="4"/>
                                            </p:txEl>
                                          </p:spTgt>
                                        </p:tgtEl>
                                      </p:cBhvr>
                                    </p:animEffect>
                                  </p:childTnLst>
                                </p:cTn>
                              </p:par>
                            </p:childTnLst>
                          </p:cTn>
                        </p:par>
                        <p:par>
                          <p:cTn id="31" fill="hold">
                            <p:stCondLst>
                              <p:cond delay="4250"/>
                            </p:stCondLst>
                            <p:childTnLst>
                              <p:par>
                                <p:cTn id="32" presetID="22" presetClass="entr" presetSubtype="8" fill="hold" nodeType="afterEffect">
                                  <p:stCondLst>
                                    <p:cond delay="0"/>
                                  </p:stCondLst>
                                  <p:childTnLst>
                                    <p:set>
                                      <p:cBhvr>
                                        <p:cTn id="33" dur="1" fill="hold">
                                          <p:stCondLst>
                                            <p:cond delay="0"/>
                                          </p:stCondLst>
                                        </p:cTn>
                                        <p:tgtEl>
                                          <p:spTgt spid="12">
                                            <p:txEl>
                                              <p:pRg st="5" end="5"/>
                                            </p:txEl>
                                          </p:spTgt>
                                        </p:tgtEl>
                                        <p:attrNameLst>
                                          <p:attrName>style.visibility</p:attrName>
                                        </p:attrNameLst>
                                      </p:cBhvr>
                                      <p:to>
                                        <p:strVal val="visible"/>
                                      </p:to>
                                    </p:set>
                                    <p:animEffect transition="in" filter="wipe(left)">
                                      <p:cBhvr>
                                        <p:cTn id="34" dur="75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0" y="447002"/>
            <a:ext cx="4015818" cy="1325563"/>
          </a:xfrm>
        </p:spPr>
        <p:txBody>
          <a:bodyPr>
            <a:normAutofit/>
          </a:bodyPr>
          <a:lstStyle/>
          <a:p>
            <a:pPr algn="ctr"/>
            <a:r>
              <a:rPr lang="cs-CZ" sz="3800" dirty="0" smtClean="0">
                <a:solidFill>
                  <a:schemeClr val="bg1"/>
                </a:solidFill>
                <a:latin typeface="Calibri bold" panose="020F0702030404030204" pitchFamily="34" charset="0"/>
                <a:cs typeface="Calibri bold" panose="020F0702030404030204" pitchFamily="34" charset="0"/>
              </a:rPr>
              <a:t>SKLÁDÁ ZE:</a:t>
            </a:r>
            <a:endParaRPr lang="cs-CZ" sz="3800" dirty="0">
              <a:solidFill>
                <a:schemeClr val="bg1"/>
              </a:solidFill>
              <a:latin typeface="Calibri bold" panose="020F0702030404030204" pitchFamily="34" charset="0"/>
              <a:cs typeface="Calibri bold" panose="020F0702030404030204" pitchFamily="34" charset="0"/>
            </a:endParaRPr>
          </a:p>
        </p:txBody>
      </p:sp>
      <p:pic>
        <p:nvPicPr>
          <p:cNvPr id="4" name="Obráze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9928" y="1599052"/>
            <a:ext cx="6349466" cy="4227536"/>
          </a:xfrm>
          <a:prstGeom prst="rect">
            <a:avLst/>
          </a:prstGeom>
        </p:spPr>
      </p:pic>
      <p:pic>
        <p:nvPicPr>
          <p:cNvPr id="5" name="Obrázek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5803" y="1618012"/>
            <a:ext cx="6292510" cy="4189615"/>
          </a:xfrm>
          <a:prstGeom prst="rect">
            <a:avLst/>
          </a:prstGeom>
        </p:spPr>
      </p:pic>
      <p:pic>
        <p:nvPicPr>
          <p:cNvPr id="6" name="Obrázek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31947" y="1590739"/>
            <a:ext cx="5937815" cy="3210079"/>
          </a:xfrm>
          <a:prstGeom prst="rect">
            <a:avLst/>
          </a:prstGeom>
        </p:spPr>
      </p:pic>
      <p:pic>
        <p:nvPicPr>
          <p:cNvPr id="7" name="Obrázek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41967" y="1599052"/>
            <a:ext cx="5917773" cy="3199244"/>
          </a:xfrm>
          <a:prstGeom prst="rect">
            <a:avLst/>
          </a:prstGeom>
        </p:spPr>
      </p:pic>
      <p:pic>
        <p:nvPicPr>
          <p:cNvPr id="8" name="Obrázek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54558" y="1719506"/>
            <a:ext cx="4724442" cy="2874418"/>
          </a:xfrm>
          <a:prstGeom prst="rect">
            <a:avLst/>
          </a:prstGeom>
        </p:spPr>
      </p:pic>
      <p:pic>
        <p:nvPicPr>
          <p:cNvPr id="9" name="Obrázek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70841" y="1716026"/>
            <a:ext cx="4770803" cy="2902625"/>
          </a:xfrm>
          <a:prstGeom prst="rect">
            <a:avLst/>
          </a:prstGeom>
        </p:spPr>
      </p:pic>
      <p:pic>
        <p:nvPicPr>
          <p:cNvPr id="10" name="Obrázek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54558" y="1775576"/>
            <a:ext cx="4923351" cy="2918366"/>
          </a:xfrm>
          <a:prstGeom prst="rect">
            <a:avLst/>
          </a:prstGeom>
        </p:spPr>
      </p:pic>
      <p:pic>
        <p:nvPicPr>
          <p:cNvPr id="11" name="Obrázek 1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036153" y="1599704"/>
            <a:ext cx="6359859" cy="4224015"/>
          </a:xfrm>
          <a:prstGeom prst="rect">
            <a:avLst/>
          </a:prstGeom>
        </p:spPr>
      </p:pic>
      <p:pic>
        <p:nvPicPr>
          <p:cNvPr id="14" name="Obrázek 1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931498" y="1516809"/>
            <a:ext cx="6598276" cy="4382364"/>
          </a:xfrm>
          <a:prstGeom prst="rect">
            <a:avLst/>
          </a:prstGeom>
        </p:spPr>
      </p:pic>
      <p:pic>
        <p:nvPicPr>
          <p:cNvPr id="17" name="Obrázek 1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031826" y="1609790"/>
            <a:ext cx="6339568" cy="4210538"/>
          </a:xfrm>
          <a:prstGeom prst="rect">
            <a:avLst/>
          </a:prstGeom>
        </p:spPr>
      </p:pic>
      <p:pic>
        <p:nvPicPr>
          <p:cNvPr id="20" name="Obrázek 1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033099" y="1642676"/>
            <a:ext cx="6268708" cy="4163474"/>
          </a:xfrm>
          <a:prstGeom prst="rect">
            <a:avLst/>
          </a:prstGeom>
        </p:spPr>
      </p:pic>
      <p:sp>
        <p:nvSpPr>
          <p:cNvPr id="24" name="Zástupný symbol pro obsah 2"/>
          <p:cNvSpPr txBox="1">
            <a:spLocks/>
          </p:cNvSpPr>
          <p:nvPr/>
        </p:nvSpPr>
        <p:spPr>
          <a:xfrm>
            <a:off x="1008045" y="1842900"/>
            <a:ext cx="3421930" cy="84512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cs-CZ" dirty="0" smtClean="0">
                <a:solidFill>
                  <a:schemeClr val="bg1"/>
                </a:solidFill>
                <a:latin typeface="+mj-lt"/>
              </a:rPr>
              <a:t>Systémového </a:t>
            </a:r>
            <a:br>
              <a:rPr lang="cs-CZ" dirty="0" smtClean="0">
                <a:solidFill>
                  <a:schemeClr val="bg1"/>
                </a:solidFill>
                <a:latin typeface="+mj-lt"/>
              </a:rPr>
            </a:br>
            <a:r>
              <a:rPr lang="cs-CZ" dirty="0" smtClean="0">
                <a:solidFill>
                  <a:schemeClr val="bg1"/>
                </a:solidFill>
                <a:latin typeface="+mj-lt"/>
              </a:rPr>
              <a:t>rozhraní (sběrnice)</a:t>
            </a:r>
          </a:p>
        </p:txBody>
      </p:sp>
      <p:sp>
        <p:nvSpPr>
          <p:cNvPr id="30" name="Arc 3">
            <a:extLst>
              <a:ext uri="{FF2B5EF4-FFF2-40B4-BE49-F238E27FC236}">
                <a16:creationId xmlns:a16="http://schemas.microsoft.com/office/drawing/2014/main" id="{DD2B9B42-99C0-4E40-AE80-9C692D1E892D}"/>
              </a:ext>
            </a:extLst>
          </p:cNvPr>
          <p:cNvSpPr/>
          <p:nvPr/>
        </p:nvSpPr>
        <p:spPr>
          <a:xfrm>
            <a:off x="333725" y="1833442"/>
            <a:ext cx="637438" cy="637438"/>
          </a:xfrm>
          <a:prstGeom prst="arc">
            <a:avLst>
              <a:gd name="adj1" fmla="val 5614108"/>
              <a:gd name="adj2" fmla="val 16174202"/>
            </a:avLst>
          </a:prstGeom>
          <a:ln w="25400">
            <a:solidFill>
              <a:srgbClr val="D7A94D"/>
            </a:solidFill>
            <a:headEnd type="oval"/>
            <a:tailEnd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p>
        </p:txBody>
      </p:sp>
      <p:sp>
        <p:nvSpPr>
          <p:cNvPr id="31" name="Oval 207">
            <a:extLst>
              <a:ext uri="{FF2B5EF4-FFF2-40B4-BE49-F238E27FC236}">
                <a16:creationId xmlns:a16="http://schemas.microsoft.com/office/drawing/2014/main" id="{408F43A7-3A2D-4CC8-971C-84B89E8765C1}"/>
              </a:ext>
            </a:extLst>
          </p:cNvPr>
          <p:cNvSpPr/>
          <p:nvPr/>
        </p:nvSpPr>
        <p:spPr>
          <a:xfrm>
            <a:off x="417574" y="1904453"/>
            <a:ext cx="520137" cy="520136"/>
          </a:xfrm>
          <a:prstGeom prst="ellipse">
            <a:avLst/>
          </a:prstGeom>
          <a:solidFill>
            <a:srgbClr val="D7A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32" name="TextBox 193">
            <a:extLst>
              <a:ext uri="{FF2B5EF4-FFF2-40B4-BE49-F238E27FC236}">
                <a16:creationId xmlns:a16="http://schemas.microsoft.com/office/drawing/2014/main" id="{04384981-AA2F-4B6E-88E7-270911F064CC}"/>
              </a:ext>
            </a:extLst>
          </p:cNvPr>
          <p:cNvSpPr txBox="1"/>
          <p:nvPr/>
        </p:nvSpPr>
        <p:spPr>
          <a:xfrm>
            <a:off x="399434" y="1933309"/>
            <a:ext cx="567926" cy="446276"/>
          </a:xfrm>
          <a:prstGeom prst="rect">
            <a:avLst/>
          </a:prstGeom>
          <a:noFill/>
        </p:spPr>
        <p:txBody>
          <a:bodyPr wrap="square" rtlCol="0">
            <a:spAutoFit/>
          </a:bodyPr>
          <a:lstStyle/>
          <a:p>
            <a:pPr algn="ctr"/>
            <a:r>
              <a:rPr lang="en-US" altLang="ko-KR" sz="2300" b="1" dirty="0">
                <a:solidFill>
                  <a:srgbClr val="21292F"/>
                </a:solidFill>
                <a:cs typeface="Arial" pitchFamily="34" charset="0"/>
              </a:rPr>
              <a:t>01</a:t>
            </a:r>
            <a:endParaRPr lang="ko-KR" altLang="en-US" sz="2300" b="1" dirty="0">
              <a:solidFill>
                <a:srgbClr val="21292F"/>
              </a:solidFill>
              <a:cs typeface="Arial" pitchFamily="34" charset="0"/>
            </a:endParaRPr>
          </a:p>
        </p:txBody>
      </p:sp>
      <p:sp>
        <p:nvSpPr>
          <p:cNvPr id="36" name="Arc 3">
            <a:extLst>
              <a:ext uri="{FF2B5EF4-FFF2-40B4-BE49-F238E27FC236}">
                <a16:creationId xmlns:a16="http://schemas.microsoft.com/office/drawing/2014/main" id="{DD2B9B42-99C0-4E40-AE80-9C692D1E892D}"/>
              </a:ext>
            </a:extLst>
          </p:cNvPr>
          <p:cNvSpPr/>
          <p:nvPr/>
        </p:nvSpPr>
        <p:spPr>
          <a:xfrm>
            <a:off x="338127" y="2721115"/>
            <a:ext cx="637438" cy="637438"/>
          </a:xfrm>
          <a:prstGeom prst="arc">
            <a:avLst>
              <a:gd name="adj1" fmla="val 5614108"/>
              <a:gd name="adj2" fmla="val 16174202"/>
            </a:avLst>
          </a:prstGeom>
          <a:ln w="25400">
            <a:solidFill>
              <a:srgbClr val="D7A94D"/>
            </a:solidFill>
            <a:headEnd type="oval"/>
            <a:tailEnd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p>
        </p:txBody>
      </p:sp>
      <p:sp>
        <p:nvSpPr>
          <p:cNvPr id="37" name="Oval 207">
            <a:extLst>
              <a:ext uri="{FF2B5EF4-FFF2-40B4-BE49-F238E27FC236}">
                <a16:creationId xmlns:a16="http://schemas.microsoft.com/office/drawing/2014/main" id="{408F43A7-3A2D-4CC8-971C-84B89E8765C1}"/>
              </a:ext>
            </a:extLst>
          </p:cNvPr>
          <p:cNvSpPr/>
          <p:nvPr/>
        </p:nvSpPr>
        <p:spPr>
          <a:xfrm>
            <a:off x="421976" y="2783161"/>
            <a:ext cx="520137" cy="520136"/>
          </a:xfrm>
          <a:prstGeom prst="ellipse">
            <a:avLst/>
          </a:prstGeom>
          <a:solidFill>
            <a:srgbClr val="D7A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38" name="TextBox 193">
            <a:extLst>
              <a:ext uri="{FF2B5EF4-FFF2-40B4-BE49-F238E27FC236}">
                <a16:creationId xmlns:a16="http://schemas.microsoft.com/office/drawing/2014/main" id="{04384981-AA2F-4B6E-88E7-270911F064CC}"/>
              </a:ext>
            </a:extLst>
          </p:cNvPr>
          <p:cNvSpPr txBox="1"/>
          <p:nvPr/>
        </p:nvSpPr>
        <p:spPr>
          <a:xfrm>
            <a:off x="403836" y="2812017"/>
            <a:ext cx="567926" cy="446276"/>
          </a:xfrm>
          <a:prstGeom prst="rect">
            <a:avLst/>
          </a:prstGeom>
          <a:noFill/>
        </p:spPr>
        <p:txBody>
          <a:bodyPr wrap="square" rtlCol="0">
            <a:spAutoFit/>
          </a:bodyPr>
          <a:lstStyle/>
          <a:p>
            <a:pPr algn="ctr"/>
            <a:r>
              <a:rPr lang="en-US" altLang="ko-KR" sz="2300" b="1" dirty="0" smtClean="0">
                <a:solidFill>
                  <a:srgbClr val="21292F"/>
                </a:solidFill>
                <a:cs typeface="Arial" pitchFamily="34" charset="0"/>
              </a:rPr>
              <a:t>0</a:t>
            </a:r>
            <a:r>
              <a:rPr lang="cs-CZ" altLang="ko-KR" sz="2300" b="1" dirty="0" smtClean="0">
                <a:solidFill>
                  <a:srgbClr val="21292F"/>
                </a:solidFill>
                <a:cs typeface="Arial" pitchFamily="34" charset="0"/>
              </a:rPr>
              <a:t>2</a:t>
            </a:r>
            <a:endParaRPr lang="ko-KR" altLang="en-US" sz="2300" b="1" dirty="0">
              <a:solidFill>
                <a:srgbClr val="21292F"/>
              </a:solidFill>
              <a:cs typeface="Arial" pitchFamily="34" charset="0"/>
            </a:endParaRPr>
          </a:p>
        </p:txBody>
      </p:sp>
      <p:sp>
        <p:nvSpPr>
          <p:cNvPr id="39" name="Arc 3">
            <a:extLst>
              <a:ext uri="{FF2B5EF4-FFF2-40B4-BE49-F238E27FC236}">
                <a16:creationId xmlns:a16="http://schemas.microsoft.com/office/drawing/2014/main" id="{DD2B9B42-99C0-4E40-AE80-9C692D1E892D}"/>
              </a:ext>
            </a:extLst>
          </p:cNvPr>
          <p:cNvSpPr/>
          <p:nvPr/>
        </p:nvSpPr>
        <p:spPr>
          <a:xfrm>
            <a:off x="372973" y="3603179"/>
            <a:ext cx="637438" cy="637438"/>
          </a:xfrm>
          <a:prstGeom prst="arc">
            <a:avLst>
              <a:gd name="adj1" fmla="val 5614108"/>
              <a:gd name="adj2" fmla="val 16174202"/>
            </a:avLst>
          </a:prstGeom>
          <a:ln w="25400">
            <a:solidFill>
              <a:srgbClr val="D7A94D"/>
            </a:solidFill>
            <a:headEnd type="oval"/>
            <a:tailEnd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p>
        </p:txBody>
      </p:sp>
      <p:sp>
        <p:nvSpPr>
          <p:cNvPr id="40" name="Oval 207">
            <a:extLst>
              <a:ext uri="{FF2B5EF4-FFF2-40B4-BE49-F238E27FC236}">
                <a16:creationId xmlns:a16="http://schemas.microsoft.com/office/drawing/2014/main" id="{408F43A7-3A2D-4CC8-971C-84B89E8765C1}"/>
              </a:ext>
            </a:extLst>
          </p:cNvPr>
          <p:cNvSpPr/>
          <p:nvPr/>
        </p:nvSpPr>
        <p:spPr>
          <a:xfrm>
            <a:off x="456822" y="3665225"/>
            <a:ext cx="520137" cy="520136"/>
          </a:xfrm>
          <a:prstGeom prst="ellipse">
            <a:avLst/>
          </a:prstGeom>
          <a:solidFill>
            <a:srgbClr val="D7A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41" name="TextBox 193">
            <a:extLst>
              <a:ext uri="{FF2B5EF4-FFF2-40B4-BE49-F238E27FC236}">
                <a16:creationId xmlns:a16="http://schemas.microsoft.com/office/drawing/2014/main" id="{04384981-AA2F-4B6E-88E7-270911F064CC}"/>
              </a:ext>
            </a:extLst>
          </p:cNvPr>
          <p:cNvSpPr txBox="1"/>
          <p:nvPr/>
        </p:nvSpPr>
        <p:spPr>
          <a:xfrm>
            <a:off x="438682" y="3694081"/>
            <a:ext cx="567926" cy="446276"/>
          </a:xfrm>
          <a:prstGeom prst="rect">
            <a:avLst/>
          </a:prstGeom>
          <a:noFill/>
        </p:spPr>
        <p:txBody>
          <a:bodyPr wrap="square" rtlCol="0">
            <a:spAutoFit/>
          </a:bodyPr>
          <a:lstStyle/>
          <a:p>
            <a:pPr algn="ctr"/>
            <a:r>
              <a:rPr lang="en-US" altLang="ko-KR" sz="2300" b="1" dirty="0" smtClean="0">
                <a:solidFill>
                  <a:srgbClr val="21292F"/>
                </a:solidFill>
                <a:cs typeface="Arial" pitchFamily="34" charset="0"/>
              </a:rPr>
              <a:t>0</a:t>
            </a:r>
            <a:r>
              <a:rPr lang="cs-CZ" altLang="ko-KR" sz="2300" b="1" dirty="0" smtClean="0">
                <a:solidFill>
                  <a:srgbClr val="21292F"/>
                </a:solidFill>
                <a:cs typeface="Arial" pitchFamily="34" charset="0"/>
              </a:rPr>
              <a:t>3</a:t>
            </a:r>
            <a:endParaRPr lang="ko-KR" altLang="en-US" sz="2300" b="1" dirty="0">
              <a:solidFill>
                <a:srgbClr val="21292F"/>
              </a:solidFill>
              <a:cs typeface="Arial" pitchFamily="34" charset="0"/>
            </a:endParaRPr>
          </a:p>
        </p:txBody>
      </p:sp>
      <p:sp>
        <p:nvSpPr>
          <p:cNvPr id="42" name="Arc 3">
            <a:extLst>
              <a:ext uri="{FF2B5EF4-FFF2-40B4-BE49-F238E27FC236}">
                <a16:creationId xmlns:a16="http://schemas.microsoft.com/office/drawing/2014/main" id="{DD2B9B42-99C0-4E40-AE80-9C692D1E892D}"/>
              </a:ext>
            </a:extLst>
          </p:cNvPr>
          <p:cNvSpPr/>
          <p:nvPr/>
        </p:nvSpPr>
        <p:spPr>
          <a:xfrm>
            <a:off x="372778" y="4484256"/>
            <a:ext cx="637438" cy="637438"/>
          </a:xfrm>
          <a:prstGeom prst="arc">
            <a:avLst>
              <a:gd name="adj1" fmla="val 5614108"/>
              <a:gd name="adj2" fmla="val 16174202"/>
            </a:avLst>
          </a:prstGeom>
          <a:ln w="25400">
            <a:solidFill>
              <a:srgbClr val="D7A94D"/>
            </a:solidFill>
            <a:headEnd type="oval"/>
            <a:tailEnd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p>
        </p:txBody>
      </p:sp>
      <p:sp>
        <p:nvSpPr>
          <p:cNvPr id="43" name="Oval 207">
            <a:extLst>
              <a:ext uri="{FF2B5EF4-FFF2-40B4-BE49-F238E27FC236}">
                <a16:creationId xmlns:a16="http://schemas.microsoft.com/office/drawing/2014/main" id="{408F43A7-3A2D-4CC8-971C-84B89E8765C1}"/>
              </a:ext>
            </a:extLst>
          </p:cNvPr>
          <p:cNvSpPr/>
          <p:nvPr/>
        </p:nvSpPr>
        <p:spPr>
          <a:xfrm>
            <a:off x="456627" y="4546302"/>
            <a:ext cx="520137" cy="520136"/>
          </a:xfrm>
          <a:prstGeom prst="ellipse">
            <a:avLst/>
          </a:prstGeom>
          <a:solidFill>
            <a:srgbClr val="D7A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44" name="TextBox 193">
            <a:extLst>
              <a:ext uri="{FF2B5EF4-FFF2-40B4-BE49-F238E27FC236}">
                <a16:creationId xmlns:a16="http://schemas.microsoft.com/office/drawing/2014/main" id="{04384981-AA2F-4B6E-88E7-270911F064CC}"/>
              </a:ext>
            </a:extLst>
          </p:cNvPr>
          <p:cNvSpPr txBox="1"/>
          <p:nvPr/>
        </p:nvSpPr>
        <p:spPr>
          <a:xfrm>
            <a:off x="438487" y="4575158"/>
            <a:ext cx="567926" cy="446276"/>
          </a:xfrm>
          <a:prstGeom prst="rect">
            <a:avLst/>
          </a:prstGeom>
          <a:noFill/>
        </p:spPr>
        <p:txBody>
          <a:bodyPr wrap="square" rtlCol="0">
            <a:spAutoFit/>
          </a:bodyPr>
          <a:lstStyle/>
          <a:p>
            <a:pPr algn="ctr"/>
            <a:r>
              <a:rPr lang="en-US" altLang="ko-KR" sz="2300" b="1" dirty="0" smtClean="0">
                <a:solidFill>
                  <a:srgbClr val="21292F"/>
                </a:solidFill>
                <a:cs typeface="Arial" pitchFamily="34" charset="0"/>
              </a:rPr>
              <a:t>0</a:t>
            </a:r>
            <a:r>
              <a:rPr lang="cs-CZ" altLang="ko-KR" sz="2300" b="1" dirty="0" smtClean="0">
                <a:solidFill>
                  <a:srgbClr val="21292F"/>
                </a:solidFill>
                <a:cs typeface="Arial" pitchFamily="34" charset="0"/>
              </a:rPr>
              <a:t>4</a:t>
            </a:r>
            <a:endParaRPr lang="ko-KR" altLang="en-US" sz="2300" b="1" dirty="0">
              <a:solidFill>
                <a:srgbClr val="21292F"/>
              </a:solidFill>
              <a:cs typeface="Arial" pitchFamily="34" charset="0"/>
            </a:endParaRPr>
          </a:p>
        </p:txBody>
      </p:sp>
      <p:sp>
        <p:nvSpPr>
          <p:cNvPr id="45" name="Zástupný symbol pro obsah 2"/>
          <p:cNvSpPr txBox="1">
            <a:spLocks/>
          </p:cNvSpPr>
          <p:nvPr/>
        </p:nvSpPr>
        <p:spPr>
          <a:xfrm>
            <a:off x="1028551" y="2890467"/>
            <a:ext cx="3421930" cy="45912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cs-CZ" dirty="0" smtClean="0">
                <a:solidFill>
                  <a:schemeClr val="bg1"/>
                </a:solidFill>
                <a:latin typeface="+mj-lt"/>
              </a:rPr>
              <a:t>GPU</a:t>
            </a:r>
          </a:p>
        </p:txBody>
      </p:sp>
      <p:sp>
        <p:nvSpPr>
          <p:cNvPr id="46" name="Zástupný symbol pro obsah 2"/>
          <p:cNvSpPr txBox="1">
            <a:spLocks/>
          </p:cNvSpPr>
          <p:nvPr/>
        </p:nvSpPr>
        <p:spPr>
          <a:xfrm>
            <a:off x="1033798" y="3684003"/>
            <a:ext cx="3421930" cy="5041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cs-CZ" dirty="0" smtClean="0">
                <a:solidFill>
                  <a:schemeClr val="bg1"/>
                </a:solidFill>
                <a:latin typeface="+mj-lt"/>
              </a:rPr>
              <a:t>Grafické paměti</a:t>
            </a:r>
          </a:p>
        </p:txBody>
      </p:sp>
      <p:sp>
        <p:nvSpPr>
          <p:cNvPr id="47" name="Zástupný symbol pro obsah 2"/>
          <p:cNvSpPr txBox="1">
            <a:spLocks/>
          </p:cNvSpPr>
          <p:nvPr/>
        </p:nvSpPr>
        <p:spPr>
          <a:xfrm>
            <a:off x="1063367" y="4575158"/>
            <a:ext cx="3421930" cy="5041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cs-CZ" dirty="0" smtClean="0">
                <a:solidFill>
                  <a:schemeClr val="bg1"/>
                </a:solidFill>
                <a:latin typeface="+mj-lt"/>
              </a:rPr>
              <a:t>Výstupního zařízení</a:t>
            </a:r>
          </a:p>
        </p:txBody>
      </p:sp>
      <p:cxnSp>
        <p:nvCxnSpPr>
          <p:cNvPr id="49" name="Pravoúhlá spojnice 48"/>
          <p:cNvCxnSpPr/>
          <p:nvPr/>
        </p:nvCxnSpPr>
        <p:spPr>
          <a:xfrm>
            <a:off x="8420019" y="4715263"/>
            <a:ext cx="1954306" cy="1205231"/>
          </a:xfrm>
          <a:prstGeom prst="bentConnector3">
            <a:avLst/>
          </a:prstGeom>
          <a:ln w="25400">
            <a:solidFill>
              <a:srgbClr val="21292F"/>
            </a:solidFill>
          </a:ln>
        </p:spPr>
        <p:style>
          <a:lnRef idx="1">
            <a:schemeClr val="accent1"/>
          </a:lnRef>
          <a:fillRef idx="0">
            <a:schemeClr val="accent1"/>
          </a:fillRef>
          <a:effectRef idx="0">
            <a:schemeClr val="accent1"/>
          </a:effectRef>
          <a:fontRef idx="minor">
            <a:schemeClr val="tx1"/>
          </a:fontRef>
        </p:style>
      </p:cxnSp>
      <p:sp>
        <p:nvSpPr>
          <p:cNvPr id="51" name="Oval 207">
            <a:extLst>
              <a:ext uri="{FF2B5EF4-FFF2-40B4-BE49-F238E27FC236}">
                <a16:creationId xmlns:a16="http://schemas.microsoft.com/office/drawing/2014/main" id="{408F43A7-3A2D-4CC8-971C-84B89E8765C1}"/>
              </a:ext>
            </a:extLst>
          </p:cNvPr>
          <p:cNvSpPr/>
          <p:nvPr/>
        </p:nvSpPr>
        <p:spPr>
          <a:xfrm>
            <a:off x="10533324" y="5704531"/>
            <a:ext cx="418087" cy="418087"/>
          </a:xfrm>
          <a:prstGeom prst="ellipse">
            <a:avLst/>
          </a:prstGeom>
          <a:solidFill>
            <a:srgbClr val="2129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52" name="TextBox 193">
            <a:extLst>
              <a:ext uri="{FF2B5EF4-FFF2-40B4-BE49-F238E27FC236}">
                <a16:creationId xmlns:a16="http://schemas.microsoft.com/office/drawing/2014/main" id="{04384981-AA2F-4B6E-88E7-270911F064CC}"/>
              </a:ext>
            </a:extLst>
          </p:cNvPr>
          <p:cNvSpPr txBox="1"/>
          <p:nvPr/>
        </p:nvSpPr>
        <p:spPr>
          <a:xfrm>
            <a:off x="10471851" y="5723290"/>
            <a:ext cx="550176" cy="369332"/>
          </a:xfrm>
          <a:prstGeom prst="rect">
            <a:avLst/>
          </a:prstGeom>
          <a:noFill/>
          <a:ln>
            <a:noFill/>
          </a:ln>
        </p:spPr>
        <p:txBody>
          <a:bodyPr wrap="square" rtlCol="0">
            <a:spAutoFit/>
          </a:bodyPr>
          <a:lstStyle/>
          <a:p>
            <a:pPr algn="ctr"/>
            <a:r>
              <a:rPr lang="en-US" altLang="ko-KR" b="1" dirty="0">
                <a:solidFill>
                  <a:schemeClr val="bg1"/>
                </a:solidFill>
                <a:cs typeface="Arial" pitchFamily="34" charset="0"/>
              </a:rPr>
              <a:t>01</a:t>
            </a:r>
            <a:endParaRPr lang="ko-KR" altLang="en-US" b="1" dirty="0">
              <a:solidFill>
                <a:schemeClr val="bg1"/>
              </a:solidFill>
              <a:cs typeface="Arial" pitchFamily="34" charset="0"/>
            </a:endParaRPr>
          </a:p>
        </p:txBody>
      </p:sp>
      <p:cxnSp>
        <p:nvCxnSpPr>
          <p:cNvPr id="54" name="Přímá spojnice 53"/>
          <p:cNvCxnSpPr/>
          <p:nvPr/>
        </p:nvCxnSpPr>
        <p:spPr>
          <a:xfrm>
            <a:off x="7915275" y="3925293"/>
            <a:ext cx="0" cy="1992188"/>
          </a:xfrm>
          <a:prstGeom prst="line">
            <a:avLst/>
          </a:prstGeom>
          <a:ln w="25400">
            <a:solidFill>
              <a:srgbClr val="21292F"/>
            </a:solidFill>
          </a:ln>
        </p:spPr>
        <p:style>
          <a:lnRef idx="1">
            <a:schemeClr val="accent1"/>
          </a:lnRef>
          <a:fillRef idx="0">
            <a:schemeClr val="accent1"/>
          </a:fillRef>
          <a:effectRef idx="0">
            <a:schemeClr val="accent1"/>
          </a:effectRef>
          <a:fontRef idx="minor">
            <a:schemeClr val="tx1"/>
          </a:fontRef>
        </p:style>
      </p:cxnSp>
      <p:sp>
        <p:nvSpPr>
          <p:cNvPr id="58" name="Oval 207">
            <a:extLst>
              <a:ext uri="{FF2B5EF4-FFF2-40B4-BE49-F238E27FC236}">
                <a16:creationId xmlns:a16="http://schemas.microsoft.com/office/drawing/2014/main" id="{408F43A7-3A2D-4CC8-971C-84B89E8765C1}"/>
              </a:ext>
            </a:extLst>
          </p:cNvPr>
          <p:cNvSpPr/>
          <p:nvPr/>
        </p:nvSpPr>
        <p:spPr>
          <a:xfrm>
            <a:off x="7711185" y="6041119"/>
            <a:ext cx="418087" cy="418087"/>
          </a:xfrm>
          <a:prstGeom prst="ellipse">
            <a:avLst/>
          </a:prstGeom>
          <a:solidFill>
            <a:srgbClr val="2129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59" name="TextBox 193">
            <a:extLst>
              <a:ext uri="{FF2B5EF4-FFF2-40B4-BE49-F238E27FC236}">
                <a16:creationId xmlns:a16="http://schemas.microsoft.com/office/drawing/2014/main" id="{04384981-AA2F-4B6E-88E7-270911F064CC}"/>
              </a:ext>
            </a:extLst>
          </p:cNvPr>
          <p:cNvSpPr txBox="1"/>
          <p:nvPr/>
        </p:nvSpPr>
        <p:spPr>
          <a:xfrm>
            <a:off x="7649712" y="6059878"/>
            <a:ext cx="550176" cy="369332"/>
          </a:xfrm>
          <a:prstGeom prst="rect">
            <a:avLst/>
          </a:prstGeom>
          <a:noFill/>
          <a:ln>
            <a:noFill/>
          </a:ln>
        </p:spPr>
        <p:txBody>
          <a:bodyPr wrap="square" rtlCol="0">
            <a:spAutoFit/>
          </a:bodyPr>
          <a:lstStyle/>
          <a:p>
            <a:pPr algn="ctr"/>
            <a:r>
              <a:rPr lang="en-US" altLang="ko-KR" b="1" dirty="0" smtClean="0">
                <a:solidFill>
                  <a:schemeClr val="bg1"/>
                </a:solidFill>
                <a:cs typeface="Arial" pitchFamily="34" charset="0"/>
              </a:rPr>
              <a:t>0</a:t>
            </a:r>
            <a:r>
              <a:rPr lang="cs-CZ" altLang="ko-KR" b="1" dirty="0" smtClean="0">
                <a:solidFill>
                  <a:schemeClr val="bg1"/>
                </a:solidFill>
                <a:cs typeface="Arial" pitchFamily="34" charset="0"/>
              </a:rPr>
              <a:t>2</a:t>
            </a:r>
            <a:endParaRPr lang="ko-KR" altLang="en-US" b="1" dirty="0">
              <a:solidFill>
                <a:schemeClr val="bg1"/>
              </a:solidFill>
              <a:cs typeface="Arial" pitchFamily="34" charset="0"/>
            </a:endParaRPr>
          </a:p>
        </p:txBody>
      </p:sp>
      <p:cxnSp>
        <p:nvCxnSpPr>
          <p:cNvPr id="60" name="Přímá spojnice 59"/>
          <p:cNvCxnSpPr/>
          <p:nvPr/>
        </p:nvCxnSpPr>
        <p:spPr>
          <a:xfrm>
            <a:off x="8486775" y="1009650"/>
            <a:ext cx="0" cy="1273657"/>
          </a:xfrm>
          <a:prstGeom prst="line">
            <a:avLst/>
          </a:prstGeom>
          <a:ln w="25400">
            <a:solidFill>
              <a:srgbClr val="21292F"/>
            </a:solidFill>
          </a:ln>
        </p:spPr>
        <p:style>
          <a:lnRef idx="1">
            <a:schemeClr val="accent1"/>
          </a:lnRef>
          <a:fillRef idx="0">
            <a:schemeClr val="accent1"/>
          </a:fillRef>
          <a:effectRef idx="0">
            <a:schemeClr val="accent1"/>
          </a:effectRef>
          <a:fontRef idx="minor">
            <a:schemeClr val="tx1"/>
          </a:fontRef>
        </p:style>
      </p:cxnSp>
      <p:sp>
        <p:nvSpPr>
          <p:cNvPr id="63" name="Oval 207">
            <a:extLst>
              <a:ext uri="{FF2B5EF4-FFF2-40B4-BE49-F238E27FC236}">
                <a16:creationId xmlns:a16="http://schemas.microsoft.com/office/drawing/2014/main" id="{408F43A7-3A2D-4CC8-971C-84B89E8765C1}"/>
              </a:ext>
            </a:extLst>
          </p:cNvPr>
          <p:cNvSpPr/>
          <p:nvPr/>
        </p:nvSpPr>
        <p:spPr>
          <a:xfrm>
            <a:off x="8282685" y="441804"/>
            <a:ext cx="418087" cy="418087"/>
          </a:xfrm>
          <a:prstGeom prst="ellipse">
            <a:avLst/>
          </a:prstGeom>
          <a:solidFill>
            <a:srgbClr val="2129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64" name="TextBox 193">
            <a:extLst>
              <a:ext uri="{FF2B5EF4-FFF2-40B4-BE49-F238E27FC236}">
                <a16:creationId xmlns:a16="http://schemas.microsoft.com/office/drawing/2014/main" id="{04384981-AA2F-4B6E-88E7-270911F064CC}"/>
              </a:ext>
            </a:extLst>
          </p:cNvPr>
          <p:cNvSpPr txBox="1"/>
          <p:nvPr/>
        </p:nvSpPr>
        <p:spPr>
          <a:xfrm>
            <a:off x="8221212" y="460563"/>
            <a:ext cx="550176" cy="369332"/>
          </a:xfrm>
          <a:prstGeom prst="rect">
            <a:avLst/>
          </a:prstGeom>
          <a:noFill/>
          <a:ln>
            <a:noFill/>
          </a:ln>
        </p:spPr>
        <p:txBody>
          <a:bodyPr wrap="square" rtlCol="0">
            <a:spAutoFit/>
          </a:bodyPr>
          <a:lstStyle/>
          <a:p>
            <a:pPr algn="ctr"/>
            <a:r>
              <a:rPr lang="en-US" altLang="ko-KR" b="1" dirty="0" smtClean="0">
                <a:solidFill>
                  <a:schemeClr val="bg1"/>
                </a:solidFill>
                <a:cs typeface="Arial" pitchFamily="34" charset="0"/>
              </a:rPr>
              <a:t>0</a:t>
            </a:r>
            <a:r>
              <a:rPr lang="cs-CZ" altLang="ko-KR" b="1" dirty="0">
                <a:solidFill>
                  <a:schemeClr val="bg1"/>
                </a:solidFill>
                <a:cs typeface="Arial" pitchFamily="34" charset="0"/>
              </a:rPr>
              <a:t>3</a:t>
            </a:r>
            <a:endParaRPr lang="ko-KR" altLang="en-US" b="1" dirty="0">
              <a:solidFill>
                <a:schemeClr val="bg1"/>
              </a:solidFill>
              <a:cs typeface="Arial" pitchFamily="34" charset="0"/>
            </a:endParaRPr>
          </a:p>
        </p:txBody>
      </p:sp>
      <p:cxnSp>
        <p:nvCxnSpPr>
          <p:cNvPr id="68" name="Pravoúhlá spojnice 67"/>
          <p:cNvCxnSpPr/>
          <p:nvPr/>
        </p:nvCxnSpPr>
        <p:spPr>
          <a:xfrm rot="16200000" flipH="1">
            <a:off x="5140481" y="4845718"/>
            <a:ext cx="1119099" cy="891968"/>
          </a:xfrm>
          <a:prstGeom prst="bentConnector3">
            <a:avLst/>
          </a:prstGeom>
          <a:ln w="25400">
            <a:solidFill>
              <a:srgbClr val="21292F"/>
            </a:solidFill>
          </a:ln>
        </p:spPr>
        <p:style>
          <a:lnRef idx="1">
            <a:schemeClr val="accent1"/>
          </a:lnRef>
          <a:fillRef idx="0">
            <a:schemeClr val="accent1"/>
          </a:fillRef>
          <a:effectRef idx="0">
            <a:schemeClr val="accent1"/>
          </a:effectRef>
          <a:fontRef idx="minor">
            <a:schemeClr val="tx1"/>
          </a:fontRef>
        </p:style>
      </p:cxnSp>
      <p:sp>
        <p:nvSpPr>
          <p:cNvPr id="73" name="Oval 207">
            <a:extLst>
              <a:ext uri="{FF2B5EF4-FFF2-40B4-BE49-F238E27FC236}">
                <a16:creationId xmlns:a16="http://schemas.microsoft.com/office/drawing/2014/main" id="{408F43A7-3A2D-4CC8-971C-84B89E8765C1}"/>
              </a:ext>
            </a:extLst>
          </p:cNvPr>
          <p:cNvSpPr/>
          <p:nvPr/>
        </p:nvSpPr>
        <p:spPr>
          <a:xfrm>
            <a:off x="5957566" y="5903775"/>
            <a:ext cx="418087" cy="418087"/>
          </a:xfrm>
          <a:prstGeom prst="ellipse">
            <a:avLst/>
          </a:prstGeom>
          <a:solidFill>
            <a:srgbClr val="2129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74" name="TextBox 193">
            <a:extLst>
              <a:ext uri="{FF2B5EF4-FFF2-40B4-BE49-F238E27FC236}">
                <a16:creationId xmlns:a16="http://schemas.microsoft.com/office/drawing/2014/main" id="{04384981-AA2F-4B6E-88E7-270911F064CC}"/>
              </a:ext>
            </a:extLst>
          </p:cNvPr>
          <p:cNvSpPr txBox="1"/>
          <p:nvPr/>
        </p:nvSpPr>
        <p:spPr>
          <a:xfrm>
            <a:off x="5896093" y="5922534"/>
            <a:ext cx="550176" cy="369332"/>
          </a:xfrm>
          <a:prstGeom prst="rect">
            <a:avLst/>
          </a:prstGeom>
          <a:noFill/>
          <a:ln>
            <a:noFill/>
          </a:ln>
        </p:spPr>
        <p:txBody>
          <a:bodyPr wrap="square" rtlCol="0">
            <a:spAutoFit/>
          </a:bodyPr>
          <a:lstStyle/>
          <a:p>
            <a:pPr algn="ctr"/>
            <a:r>
              <a:rPr lang="en-US" altLang="ko-KR" b="1" dirty="0" smtClean="0">
                <a:solidFill>
                  <a:schemeClr val="bg1"/>
                </a:solidFill>
                <a:cs typeface="Arial" pitchFamily="34" charset="0"/>
              </a:rPr>
              <a:t>0</a:t>
            </a:r>
            <a:r>
              <a:rPr lang="cs-CZ" altLang="ko-KR" b="1" dirty="0">
                <a:solidFill>
                  <a:schemeClr val="bg1"/>
                </a:solidFill>
                <a:cs typeface="Arial" pitchFamily="34" charset="0"/>
              </a:rPr>
              <a:t>4</a:t>
            </a:r>
            <a:endParaRPr lang="ko-KR" altLang="en-US" b="1" dirty="0">
              <a:solidFill>
                <a:schemeClr val="bg1"/>
              </a:solidFill>
              <a:cs typeface="Arial" pitchFamily="34" charset="0"/>
            </a:endParaRPr>
          </a:p>
        </p:txBody>
      </p:sp>
    </p:spTree>
    <p:extLst>
      <p:ext uri="{BB962C8B-B14F-4D97-AF65-F5344CB8AC3E}">
        <p14:creationId xmlns:p14="http://schemas.microsoft.com/office/powerpoint/2010/main" val="1487303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750"/>
                                        <p:tgtEl>
                                          <p:spTgt spid="10"/>
                                        </p:tgtEl>
                                      </p:cBhvr>
                                    </p:animEffect>
                                    <p:set>
                                      <p:cBhvr>
                                        <p:cTn id="7" dur="1" fill="hold">
                                          <p:stCondLst>
                                            <p:cond delay="749"/>
                                          </p:stCondLst>
                                        </p:cTn>
                                        <p:tgtEl>
                                          <p:spTgt spid="10"/>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750"/>
                                        <p:tgtEl>
                                          <p:spTgt spid="9"/>
                                        </p:tgtEl>
                                      </p:cBhvr>
                                    </p:animEffect>
                                    <p:set>
                                      <p:cBhvr>
                                        <p:cTn id="10" dur="1" fill="hold">
                                          <p:stCondLst>
                                            <p:cond delay="749"/>
                                          </p:stCondLst>
                                        </p:cTn>
                                        <p:tgtEl>
                                          <p:spTgt spid="9"/>
                                        </p:tgtEl>
                                        <p:attrNameLst>
                                          <p:attrName>style.visibility</p:attrName>
                                        </p:attrNameLst>
                                      </p:cBhvr>
                                      <p:to>
                                        <p:strVal val="hidden"/>
                                      </p:to>
                                    </p:set>
                                  </p:childTnLst>
                                </p:cTn>
                              </p:par>
                            </p:childTnLst>
                          </p:cTn>
                        </p:par>
                        <p:par>
                          <p:cTn id="11" fill="hold">
                            <p:stCondLst>
                              <p:cond delay="750"/>
                            </p:stCondLst>
                            <p:childTnLst>
                              <p:par>
                                <p:cTn id="12" presetID="10" presetClass="exit" presetSubtype="0" fill="hold" nodeType="afterEffect">
                                  <p:stCondLst>
                                    <p:cond delay="0"/>
                                  </p:stCondLst>
                                  <p:childTnLst>
                                    <p:animEffect transition="out" filter="fade">
                                      <p:cBhvr>
                                        <p:cTn id="13" dur="750"/>
                                        <p:tgtEl>
                                          <p:spTgt spid="8"/>
                                        </p:tgtEl>
                                      </p:cBhvr>
                                    </p:animEffect>
                                    <p:set>
                                      <p:cBhvr>
                                        <p:cTn id="14" dur="1" fill="hold">
                                          <p:stCondLst>
                                            <p:cond delay="749"/>
                                          </p:stCondLst>
                                        </p:cTn>
                                        <p:tgtEl>
                                          <p:spTgt spid="8"/>
                                        </p:tgtEl>
                                        <p:attrNameLst>
                                          <p:attrName>style.visibility</p:attrName>
                                        </p:attrNameLst>
                                      </p:cBhvr>
                                      <p:to>
                                        <p:strVal val="hidden"/>
                                      </p:to>
                                    </p:set>
                                  </p:childTnLst>
                                </p:cTn>
                              </p:par>
                              <p:par>
                                <p:cTn id="15" presetID="10" presetClass="exit" presetSubtype="0" fill="hold" nodeType="withEffect">
                                  <p:stCondLst>
                                    <p:cond delay="0"/>
                                  </p:stCondLst>
                                  <p:childTnLst>
                                    <p:animEffect transition="out" filter="fade">
                                      <p:cBhvr>
                                        <p:cTn id="16" dur="750"/>
                                        <p:tgtEl>
                                          <p:spTgt spid="7"/>
                                        </p:tgtEl>
                                      </p:cBhvr>
                                    </p:animEffect>
                                    <p:set>
                                      <p:cBhvr>
                                        <p:cTn id="17" dur="1" fill="hold">
                                          <p:stCondLst>
                                            <p:cond delay="749"/>
                                          </p:stCondLst>
                                        </p:cTn>
                                        <p:tgtEl>
                                          <p:spTgt spid="7"/>
                                        </p:tgtEl>
                                        <p:attrNameLst>
                                          <p:attrName>style.visibility</p:attrName>
                                        </p:attrNameLst>
                                      </p:cBhvr>
                                      <p:to>
                                        <p:strVal val="hidden"/>
                                      </p:to>
                                    </p:set>
                                  </p:childTnLst>
                                </p:cTn>
                              </p:par>
                            </p:childTnLst>
                          </p:cTn>
                        </p:par>
                        <p:par>
                          <p:cTn id="18" fill="hold">
                            <p:stCondLst>
                              <p:cond delay="1500"/>
                            </p:stCondLst>
                            <p:childTnLst>
                              <p:par>
                                <p:cTn id="19" presetID="10" presetClass="exit" presetSubtype="0" fill="hold" nodeType="afterEffect">
                                  <p:stCondLst>
                                    <p:cond delay="0"/>
                                  </p:stCondLst>
                                  <p:childTnLst>
                                    <p:animEffect transition="out" filter="fade">
                                      <p:cBhvr>
                                        <p:cTn id="20" dur="750"/>
                                        <p:tgtEl>
                                          <p:spTgt spid="6"/>
                                        </p:tgtEl>
                                      </p:cBhvr>
                                    </p:animEffect>
                                    <p:set>
                                      <p:cBhvr>
                                        <p:cTn id="21" dur="1" fill="hold">
                                          <p:stCondLst>
                                            <p:cond delay="749"/>
                                          </p:stCondLst>
                                        </p:cTn>
                                        <p:tgtEl>
                                          <p:spTgt spid="6"/>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750"/>
                                        <p:tgtEl>
                                          <p:spTgt spid="5"/>
                                        </p:tgtEl>
                                      </p:cBhvr>
                                    </p:animEffect>
                                    <p:set>
                                      <p:cBhvr>
                                        <p:cTn id="24" dur="1" fill="hold">
                                          <p:stCondLst>
                                            <p:cond delay="749"/>
                                          </p:stCondLst>
                                        </p:cTn>
                                        <p:tgtEl>
                                          <p:spTgt spid="5"/>
                                        </p:tgtEl>
                                        <p:attrNameLst>
                                          <p:attrName>style.visibility</p:attrName>
                                        </p:attrNameLst>
                                      </p:cBhvr>
                                      <p:to>
                                        <p:strVal val="hidden"/>
                                      </p:to>
                                    </p:set>
                                  </p:childTnLst>
                                </p:cTn>
                              </p:par>
                            </p:childTnLst>
                          </p:cTn>
                        </p:par>
                        <p:par>
                          <p:cTn id="25" fill="hold">
                            <p:stCondLst>
                              <p:cond delay="2250"/>
                            </p:stCondLst>
                            <p:childTnLst>
                              <p:par>
                                <p:cTn id="26" presetID="10"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childTnLst>
                          </p:cTn>
                        </p:par>
                        <p:par>
                          <p:cTn id="29" fill="hold">
                            <p:stCondLst>
                              <p:cond delay="2750"/>
                            </p:stCondLst>
                            <p:childTnLst>
                              <p:par>
                                <p:cTn id="30" presetID="10" presetClass="entr" presetSubtype="0" fill="hold" nodeType="afterEffect">
                                  <p:stCondLst>
                                    <p:cond delay="0"/>
                                  </p:stCondLst>
                                  <p:childTnLst>
                                    <p:set>
                                      <p:cBhvr>
                                        <p:cTn id="31" dur="1" fill="hold">
                                          <p:stCondLst>
                                            <p:cond delay="0"/>
                                          </p:stCondLst>
                                        </p:cTn>
                                        <p:tgtEl>
                                          <p:spTgt spid="24">
                                            <p:txEl>
                                              <p:pRg st="0" end="0"/>
                                            </p:txEl>
                                          </p:spTgt>
                                        </p:tgtEl>
                                        <p:attrNameLst>
                                          <p:attrName>style.visibility</p:attrName>
                                        </p:attrNameLst>
                                      </p:cBhvr>
                                      <p:to>
                                        <p:strVal val="visible"/>
                                      </p:to>
                                    </p:set>
                                    <p:animEffect transition="in" filter="fade">
                                      <p:cBhvr>
                                        <p:cTn id="32" dur="500"/>
                                        <p:tgtEl>
                                          <p:spTgt spid="24">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childTnLst>
                          </p:cTn>
                        </p:par>
                        <p:par>
                          <p:cTn id="42" fill="hold">
                            <p:stCondLst>
                              <p:cond delay="3250"/>
                            </p:stCondLst>
                            <p:childTnLst>
                              <p:par>
                                <p:cTn id="43" presetID="10" presetClass="entr" presetSubtype="0"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childTnLst>
                                </p:cTn>
                              </p:par>
                              <p:par>
                                <p:cTn id="46" presetID="22" presetClass="entr" presetSubtype="8" fill="hold" nodeType="with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wipe(left)">
                                      <p:cBhvr>
                                        <p:cTn id="48" dur="500"/>
                                        <p:tgtEl>
                                          <p:spTgt spid="4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fade">
                                      <p:cBhvr>
                                        <p:cTn id="51" dur="500"/>
                                        <p:tgtEl>
                                          <p:spTgt spid="5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fade">
                                      <p:cBhvr>
                                        <p:cTn id="54" dur="500"/>
                                        <p:tgtEl>
                                          <p:spTgt spid="52"/>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xit" presetSubtype="0" fill="hold" nodeType="clickEffect">
                                  <p:stCondLst>
                                    <p:cond delay="0"/>
                                  </p:stCondLst>
                                  <p:childTnLst>
                                    <p:animEffect transition="out" filter="fade">
                                      <p:cBhvr>
                                        <p:cTn id="58" dur="500"/>
                                        <p:tgtEl>
                                          <p:spTgt spid="11"/>
                                        </p:tgtEl>
                                      </p:cBhvr>
                                    </p:animEffect>
                                    <p:set>
                                      <p:cBhvr>
                                        <p:cTn id="59" dur="1" fill="hold">
                                          <p:stCondLst>
                                            <p:cond delay="499"/>
                                          </p:stCondLst>
                                        </p:cTn>
                                        <p:tgtEl>
                                          <p:spTgt spid="11"/>
                                        </p:tgtEl>
                                        <p:attrNameLst>
                                          <p:attrName>style.visibility</p:attrName>
                                        </p:attrNameLst>
                                      </p:cBhvr>
                                      <p:to>
                                        <p:strVal val="hidden"/>
                                      </p:to>
                                    </p:set>
                                  </p:childTnLst>
                                </p:cTn>
                              </p:par>
                              <p:par>
                                <p:cTn id="60" presetID="10" presetClass="entr" presetSubtype="0" fill="hold" nodeType="withEffect">
                                  <p:stCondLst>
                                    <p:cond delay="0"/>
                                  </p:stCondLst>
                                  <p:childTnLst>
                                    <p:set>
                                      <p:cBhvr>
                                        <p:cTn id="61" dur="1" fill="hold">
                                          <p:stCondLst>
                                            <p:cond delay="0"/>
                                          </p:stCondLst>
                                        </p:cTn>
                                        <p:tgtEl>
                                          <p:spTgt spid="45">
                                            <p:txEl>
                                              <p:pRg st="0" end="0"/>
                                            </p:txEl>
                                          </p:spTgt>
                                        </p:tgtEl>
                                        <p:attrNameLst>
                                          <p:attrName>style.visibility</p:attrName>
                                        </p:attrNameLst>
                                      </p:cBhvr>
                                      <p:to>
                                        <p:strVal val="visible"/>
                                      </p:to>
                                    </p:set>
                                    <p:animEffect transition="in" filter="fade">
                                      <p:cBhvr>
                                        <p:cTn id="62" dur="500"/>
                                        <p:tgtEl>
                                          <p:spTgt spid="45">
                                            <p:txEl>
                                              <p:pRg st="0" end="0"/>
                                            </p:txEl>
                                          </p:spTgt>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500"/>
                                        <p:tgtEl>
                                          <p:spTgt spid="37"/>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500"/>
                                        <p:tgtEl>
                                          <p:spTgt spid="38"/>
                                        </p:tgtEl>
                                      </p:cBhvr>
                                    </p:animEffect>
                                  </p:childTnLst>
                                </p:cTn>
                              </p:par>
                            </p:childTnLst>
                          </p:cTn>
                        </p:par>
                        <p:par>
                          <p:cTn id="72" fill="hold">
                            <p:stCondLst>
                              <p:cond delay="500"/>
                            </p:stCondLst>
                            <p:childTnLst>
                              <p:par>
                                <p:cTn id="73" presetID="10" presetClass="entr" presetSubtype="0" fill="hold" nodeType="after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fade">
                                      <p:cBhvr>
                                        <p:cTn id="75" dur="1000"/>
                                        <p:tgtEl>
                                          <p:spTgt spid="14"/>
                                        </p:tgtEl>
                                      </p:cBhvr>
                                    </p:animEffect>
                                  </p:childTnLst>
                                </p:cTn>
                              </p:par>
                              <p:par>
                                <p:cTn id="76" presetID="22" presetClass="entr" presetSubtype="1" fill="hold" nodeType="withEffect">
                                  <p:stCondLst>
                                    <p:cond delay="0"/>
                                  </p:stCondLst>
                                  <p:childTnLst>
                                    <p:set>
                                      <p:cBhvr>
                                        <p:cTn id="77" dur="1" fill="hold">
                                          <p:stCondLst>
                                            <p:cond delay="0"/>
                                          </p:stCondLst>
                                        </p:cTn>
                                        <p:tgtEl>
                                          <p:spTgt spid="54"/>
                                        </p:tgtEl>
                                        <p:attrNameLst>
                                          <p:attrName>style.visibility</p:attrName>
                                        </p:attrNameLst>
                                      </p:cBhvr>
                                      <p:to>
                                        <p:strVal val="visible"/>
                                      </p:to>
                                    </p:set>
                                    <p:animEffect transition="in" filter="wipe(up)">
                                      <p:cBhvr>
                                        <p:cTn id="78" dur="500"/>
                                        <p:tgtEl>
                                          <p:spTgt spid="5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fade">
                                      <p:cBhvr>
                                        <p:cTn id="81" dur="500"/>
                                        <p:tgtEl>
                                          <p:spTgt spid="58"/>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fade">
                                      <p:cBhvr>
                                        <p:cTn id="84" dur="500"/>
                                        <p:tgtEl>
                                          <p:spTgt spid="59"/>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xit" presetSubtype="0" fill="hold" nodeType="clickEffect">
                                  <p:stCondLst>
                                    <p:cond delay="0"/>
                                  </p:stCondLst>
                                  <p:childTnLst>
                                    <p:animEffect transition="out" filter="fade">
                                      <p:cBhvr>
                                        <p:cTn id="88" dur="500"/>
                                        <p:tgtEl>
                                          <p:spTgt spid="14"/>
                                        </p:tgtEl>
                                      </p:cBhvr>
                                    </p:animEffect>
                                    <p:set>
                                      <p:cBhvr>
                                        <p:cTn id="89" dur="1" fill="hold">
                                          <p:stCondLst>
                                            <p:cond delay="499"/>
                                          </p:stCondLst>
                                        </p:cTn>
                                        <p:tgtEl>
                                          <p:spTgt spid="14"/>
                                        </p:tgtEl>
                                        <p:attrNameLst>
                                          <p:attrName>style.visibility</p:attrName>
                                        </p:attrNameLst>
                                      </p:cBhvr>
                                      <p:to>
                                        <p:strVal val="hidden"/>
                                      </p:to>
                                    </p:set>
                                  </p:childTnLst>
                                </p:cTn>
                              </p:par>
                              <p:par>
                                <p:cTn id="90" presetID="10" presetClass="entr" presetSubtype="0" fill="hold" nodeType="withEffect">
                                  <p:stCondLst>
                                    <p:cond delay="0"/>
                                  </p:stCondLst>
                                  <p:childTnLst>
                                    <p:set>
                                      <p:cBhvr>
                                        <p:cTn id="91" dur="1" fill="hold">
                                          <p:stCondLst>
                                            <p:cond delay="0"/>
                                          </p:stCondLst>
                                        </p:cTn>
                                        <p:tgtEl>
                                          <p:spTgt spid="46">
                                            <p:txEl>
                                              <p:pRg st="0" end="0"/>
                                            </p:txEl>
                                          </p:spTgt>
                                        </p:tgtEl>
                                        <p:attrNameLst>
                                          <p:attrName>style.visibility</p:attrName>
                                        </p:attrNameLst>
                                      </p:cBhvr>
                                      <p:to>
                                        <p:strVal val="visible"/>
                                      </p:to>
                                    </p:set>
                                    <p:animEffect transition="in" filter="fade">
                                      <p:cBhvr>
                                        <p:cTn id="92" dur="500"/>
                                        <p:tgtEl>
                                          <p:spTgt spid="46">
                                            <p:txEl>
                                              <p:pRg st="0" end="0"/>
                                            </p:txEl>
                                          </p:spTgt>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9"/>
                                        </p:tgtEl>
                                        <p:attrNameLst>
                                          <p:attrName>style.visibility</p:attrName>
                                        </p:attrNameLst>
                                      </p:cBhvr>
                                      <p:to>
                                        <p:strVal val="visible"/>
                                      </p:to>
                                    </p:set>
                                    <p:animEffect transition="in" filter="fade">
                                      <p:cBhvr>
                                        <p:cTn id="95" dur="500"/>
                                        <p:tgtEl>
                                          <p:spTgt spid="39"/>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0"/>
                                        </p:tgtEl>
                                        <p:attrNameLst>
                                          <p:attrName>style.visibility</p:attrName>
                                        </p:attrNameLst>
                                      </p:cBhvr>
                                      <p:to>
                                        <p:strVal val="visible"/>
                                      </p:to>
                                    </p:set>
                                    <p:animEffect transition="in" filter="fade">
                                      <p:cBhvr>
                                        <p:cTn id="98" dur="500"/>
                                        <p:tgtEl>
                                          <p:spTgt spid="40"/>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41"/>
                                        </p:tgtEl>
                                        <p:attrNameLst>
                                          <p:attrName>style.visibility</p:attrName>
                                        </p:attrNameLst>
                                      </p:cBhvr>
                                      <p:to>
                                        <p:strVal val="visible"/>
                                      </p:to>
                                    </p:set>
                                    <p:animEffect transition="in" filter="fade">
                                      <p:cBhvr>
                                        <p:cTn id="101" dur="500"/>
                                        <p:tgtEl>
                                          <p:spTgt spid="41"/>
                                        </p:tgtEl>
                                      </p:cBhvr>
                                    </p:animEffect>
                                  </p:childTnLst>
                                </p:cTn>
                              </p:par>
                              <p:par>
                                <p:cTn id="102" presetID="22" presetClass="entr" presetSubtype="4" fill="hold" nodeType="withEffect">
                                  <p:stCondLst>
                                    <p:cond delay="0"/>
                                  </p:stCondLst>
                                  <p:childTnLst>
                                    <p:set>
                                      <p:cBhvr>
                                        <p:cTn id="103" dur="1" fill="hold">
                                          <p:stCondLst>
                                            <p:cond delay="0"/>
                                          </p:stCondLst>
                                        </p:cTn>
                                        <p:tgtEl>
                                          <p:spTgt spid="60"/>
                                        </p:tgtEl>
                                        <p:attrNameLst>
                                          <p:attrName>style.visibility</p:attrName>
                                        </p:attrNameLst>
                                      </p:cBhvr>
                                      <p:to>
                                        <p:strVal val="visible"/>
                                      </p:to>
                                    </p:set>
                                    <p:animEffect transition="in" filter="wipe(down)">
                                      <p:cBhvr>
                                        <p:cTn id="104" dur="500"/>
                                        <p:tgtEl>
                                          <p:spTgt spid="60"/>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63"/>
                                        </p:tgtEl>
                                        <p:attrNameLst>
                                          <p:attrName>style.visibility</p:attrName>
                                        </p:attrNameLst>
                                      </p:cBhvr>
                                      <p:to>
                                        <p:strVal val="visible"/>
                                      </p:to>
                                    </p:set>
                                    <p:animEffect transition="in" filter="fade">
                                      <p:cBhvr>
                                        <p:cTn id="107" dur="500"/>
                                        <p:tgtEl>
                                          <p:spTgt spid="63"/>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64"/>
                                        </p:tgtEl>
                                        <p:attrNameLst>
                                          <p:attrName>style.visibility</p:attrName>
                                        </p:attrNameLst>
                                      </p:cBhvr>
                                      <p:to>
                                        <p:strVal val="visible"/>
                                      </p:to>
                                    </p:set>
                                    <p:animEffect transition="in" filter="fade">
                                      <p:cBhvr>
                                        <p:cTn id="110" dur="500"/>
                                        <p:tgtEl>
                                          <p:spTgt spid="64"/>
                                        </p:tgtEl>
                                      </p:cBhvr>
                                    </p:animEffect>
                                  </p:childTnLst>
                                </p:cTn>
                              </p:par>
                            </p:childTnLst>
                          </p:cTn>
                        </p:par>
                        <p:par>
                          <p:cTn id="111" fill="hold">
                            <p:stCondLst>
                              <p:cond delay="500"/>
                            </p:stCondLst>
                            <p:childTnLst>
                              <p:par>
                                <p:cTn id="112" presetID="10" presetClass="entr" presetSubtype="0" fill="hold" nodeType="afterEffect">
                                  <p:stCondLst>
                                    <p:cond delay="0"/>
                                  </p:stCondLst>
                                  <p:childTnLst>
                                    <p:set>
                                      <p:cBhvr>
                                        <p:cTn id="113" dur="1" fill="hold">
                                          <p:stCondLst>
                                            <p:cond delay="0"/>
                                          </p:stCondLst>
                                        </p:cTn>
                                        <p:tgtEl>
                                          <p:spTgt spid="17"/>
                                        </p:tgtEl>
                                        <p:attrNameLst>
                                          <p:attrName>style.visibility</p:attrName>
                                        </p:attrNameLst>
                                      </p:cBhvr>
                                      <p:to>
                                        <p:strVal val="visible"/>
                                      </p:to>
                                    </p:set>
                                    <p:animEffect transition="in" filter="fade">
                                      <p:cBhvr>
                                        <p:cTn id="114" dur="1000"/>
                                        <p:tgtEl>
                                          <p:spTgt spid="17"/>
                                        </p:tgtEl>
                                      </p:cBhvr>
                                    </p:animEffect>
                                  </p:childTnLst>
                                </p:cTn>
                              </p:par>
                            </p:childTnLst>
                          </p:cTn>
                        </p:par>
                      </p:childTnLst>
                    </p:cTn>
                  </p:par>
                  <p:par>
                    <p:cTn id="115" fill="hold">
                      <p:stCondLst>
                        <p:cond delay="indefinite"/>
                      </p:stCondLst>
                      <p:childTnLst>
                        <p:par>
                          <p:cTn id="116" fill="hold">
                            <p:stCondLst>
                              <p:cond delay="0"/>
                            </p:stCondLst>
                            <p:childTnLst>
                              <p:par>
                                <p:cTn id="117" presetID="10" presetClass="exit" presetSubtype="0" fill="hold" nodeType="clickEffect">
                                  <p:stCondLst>
                                    <p:cond delay="0"/>
                                  </p:stCondLst>
                                  <p:childTnLst>
                                    <p:animEffect transition="out" filter="fade">
                                      <p:cBhvr>
                                        <p:cTn id="118" dur="500"/>
                                        <p:tgtEl>
                                          <p:spTgt spid="17"/>
                                        </p:tgtEl>
                                      </p:cBhvr>
                                    </p:animEffect>
                                    <p:set>
                                      <p:cBhvr>
                                        <p:cTn id="119" dur="1" fill="hold">
                                          <p:stCondLst>
                                            <p:cond delay="499"/>
                                          </p:stCondLst>
                                        </p:cTn>
                                        <p:tgtEl>
                                          <p:spTgt spid="17"/>
                                        </p:tgtEl>
                                        <p:attrNameLst>
                                          <p:attrName>style.visibility</p:attrName>
                                        </p:attrNameLst>
                                      </p:cBhvr>
                                      <p:to>
                                        <p:strVal val="hidden"/>
                                      </p:to>
                                    </p:set>
                                  </p:childTnLst>
                                </p:cTn>
                              </p:par>
                              <p:par>
                                <p:cTn id="120" presetID="10" presetClass="entr" presetSubtype="0" fill="hold" nodeType="withEffect">
                                  <p:stCondLst>
                                    <p:cond delay="0"/>
                                  </p:stCondLst>
                                  <p:childTnLst>
                                    <p:set>
                                      <p:cBhvr>
                                        <p:cTn id="121" dur="1" fill="hold">
                                          <p:stCondLst>
                                            <p:cond delay="0"/>
                                          </p:stCondLst>
                                        </p:cTn>
                                        <p:tgtEl>
                                          <p:spTgt spid="47">
                                            <p:txEl>
                                              <p:pRg st="0" end="0"/>
                                            </p:txEl>
                                          </p:spTgt>
                                        </p:tgtEl>
                                        <p:attrNameLst>
                                          <p:attrName>style.visibility</p:attrName>
                                        </p:attrNameLst>
                                      </p:cBhvr>
                                      <p:to>
                                        <p:strVal val="visible"/>
                                      </p:to>
                                    </p:set>
                                    <p:animEffect transition="in" filter="fade">
                                      <p:cBhvr>
                                        <p:cTn id="122" dur="500"/>
                                        <p:tgtEl>
                                          <p:spTgt spid="47">
                                            <p:txEl>
                                              <p:pRg st="0" end="0"/>
                                            </p:txEl>
                                          </p:spTgt>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42"/>
                                        </p:tgtEl>
                                        <p:attrNameLst>
                                          <p:attrName>style.visibility</p:attrName>
                                        </p:attrNameLst>
                                      </p:cBhvr>
                                      <p:to>
                                        <p:strVal val="visible"/>
                                      </p:to>
                                    </p:set>
                                    <p:animEffect transition="in" filter="fade">
                                      <p:cBhvr>
                                        <p:cTn id="125" dur="500"/>
                                        <p:tgtEl>
                                          <p:spTgt spid="42"/>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43"/>
                                        </p:tgtEl>
                                        <p:attrNameLst>
                                          <p:attrName>style.visibility</p:attrName>
                                        </p:attrNameLst>
                                      </p:cBhvr>
                                      <p:to>
                                        <p:strVal val="visible"/>
                                      </p:to>
                                    </p:set>
                                    <p:animEffect transition="in" filter="fade">
                                      <p:cBhvr>
                                        <p:cTn id="128" dur="500"/>
                                        <p:tgtEl>
                                          <p:spTgt spid="43"/>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44"/>
                                        </p:tgtEl>
                                        <p:attrNameLst>
                                          <p:attrName>style.visibility</p:attrName>
                                        </p:attrNameLst>
                                      </p:cBhvr>
                                      <p:to>
                                        <p:strVal val="visible"/>
                                      </p:to>
                                    </p:set>
                                    <p:animEffect transition="in" filter="fade">
                                      <p:cBhvr>
                                        <p:cTn id="131" dur="500"/>
                                        <p:tgtEl>
                                          <p:spTgt spid="44"/>
                                        </p:tgtEl>
                                      </p:cBhvr>
                                    </p:animEffect>
                                  </p:childTnLst>
                                </p:cTn>
                              </p:par>
                              <p:par>
                                <p:cTn id="132" presetID="22" presetClass="entr" presetSubtype="8" fill="hold" nodeType="withEffect">
                                  <p:stCondLst>
                                    <p:cond delay="0"/>
                                  </p:stCondLst>
                                  <p:childTnLst>
                                    <p:set>
                                      <p:cBhvr>
                                        <p:cTn id="133" dur="1" fill="hold">
                                          <p:stCondLst>
                                            <p:cond delay="0"/>
                                          </p:stCondLst>
                                        </p:cTn>
                                        <p:tgtEl>
                                          <p:spTgt spid="68"/>
                                        </p:tgtEl>
                                        <p:attrNameLst>
                                          <p:attrName>style.visibility</p:attrName>
                                        </p:attrNameLst>
                                      </p:cBhvr>
                                      <p:to>
                                        <p:strVal val="visible"/>
                                      </p:to>
                                    </p:set>
                                    <p:animEffect transition="in" filter="wipe(left)">
                                      <p:cBhvr>
                                        <p:cTn id="134" dur="500"/>
                                        <p:tgtEl>
                                          <p:spTgt spid="68"/>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73"/>
                                        </p:tgtEl>
                                        <p:attrNameLst>
                                          <p:attrName>style.visibility</p:attrName>
                                        </p:attrNameLst>
                                      </p:cBhvr>
                                      <p:to>
                                        <p:strVal val="visible"/>
                                      </p:to>
                                    </p:set>
                                    <p:animEffect transition="in" filter="fade">
                                      <p:cBhvr>
                                        <p:cTn id="137" dur="500"/>
                                        <p:tgtEl>
                                          <p:spTgt spid="73"/>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74"/>
                                        </p:tgtEl>
                                        <p:attrNameLst>
                                          <p:attrName>style.visibility</p:attrName>
                                        </p:attrNameLst>
                                      </p:cBhvr>
                                      <p:to>
                                        <p:strVal val="visible"/>
                                      </p:to>
                                    </p:set>
                                    <p:animEffect transition="in" filter="fade">
                                      <p:cBhvr>
                                        <p:cTn id="140" dur="500"/>
                                        <p:tgtEl>
                                          <p:spTgt spid="74"/>
                                        </p:tgtEl>
                                      </p:cBhvr>
                                    </p:animEffect>
                                  </p:childTnLst>
                                </p:cTn>
                              </p:par>
                            </p:childTnLst>
                          </p:cTn>
                        </p:par>
                        <p:par>
                          <p:cTn id="141" fill="hold">
                            <p:stCondLst>
                              <p:cond delay="500"/>
                            </p:stCondLst>
                            <p:childTnLst>
                              <p:par>
                                <p:cTn id="142" presetID="10" presetClass="entr" presetSubtype="0" fill="hold" nodeType="afterEffect">
                                  <p:stCondLst>
                                    <p:cond delay="0"/>
                                  </p:stCondLst>
                                  <p:childTnLst>
                                    <p:set>
                                      <p:cBhvr>
                                        <p:cTn id="143" dur="1" fill="hold">
                                          <p:stCondLst>
                                            <p:cond delay="0"/>
                                          </p:stCondLst>
                                        </p:cTn>
                                        <p:tgtEl>
                                          <p:spTgt spid="20"/>
                                        </p:tgtEl>
                                        <p:attrNameLst>
                                          <p:attrName>style.visibility</p:attrName>
                                        </p:attrNameLst>
                                      </p:cBhvr>
                                      <p:to>
                                        <p:strVal val="visible"/>
                                      </p:to>
                                    </p:set>
                                    <p:animEffect transition="in" filter="fade">
                                      <p:cBhvr>
                                        <p:cTn id="144" dur="1000"/>
                                        <p:tgtEl>
                                          <p:spTgt spid="20"/>
                                        </p:tgtEl>
                                      </p:cBhvr>
                                    </p:animEffect>
                                  </p:childTnLst>
                                </p:cTn>
                              </p:par>
                            </p:childTnLst>
                          </p:cTn>
                        </p:par>
                      </p:childTnLst>
                    </p:cTn>
                  </p:par>
                  <p:par>
                    <p:cTn id="145" fill="hold">
                      <p:stCondLst>
                        <p:cond delay="indefinite"/>
                      </p:stCondLst>
                      <p:childTnLst>
                        <p:par>
                          <p:cTn id="146" fill="hold">
                            <p:stCondLst>
                              <p:cond delay="0"/>
                            </p:stCondLst>
                            <p:childTnLst>
                              <p:par>
                                <p:cTn id="147" presetID="10" presetClass="exit" presetSubtype="0" fill="hold" nodeType="clickEffect">
                                  <p:stCondLst>
                                    <p:cond delay="0"/>
                                  </p:stCondLst>
                                  <p:childTnLst>
                                    <p:animEffect transition="out" filter="fade">
                                      <p:cBhvr>
                                        <p:cTn id="148" dur="500"/>
                                        <p:tgtEl>
                                          <p:spTgt spid="20"/>
                                        </p:tgtEl>
                                      </p:cBhvr>
                                    </p:animEffect>
                                    <p:set>
                                      <p:cBhvr>
                                        <p:cTn id="149" dur="1" fill="hold">
                                          <p:stCondLst>
                                            <p:cond delay="499"/>
                                          </p:stCondLst>
                                        </p:cTn>
                                        <p:tgtEl>
                                          <p:spTgt spid="20"/>
                                        </p:tgtEl>
                                        <p:attrNameLst>
                                          <p:attrName>style.visibility</p:attrName>
                                        </p:attrNameLst>
                                      </p:cBhvr>
                                      <p:to>
                                        <p:strVal val="hidden"/>
                                      </p:to>
                                    </p:set>
                                  </p:childTnLst>
                                </p:cTn>
                              </p:par>
                              <p:par>
                                <p:cTn id="150" presetID="10" presetClass="exit" presetSubtype="0" fill="hold" nodeType="withEffect">
                                  <p:stCondLst>
                                    <p:cond delay="0"/>
                                  </p:stCondLst>
                                  <p:childTnLst>
                                    <p:animEffect transition="out" filter="fade">
                                      <p:cBhvr>
                                        <p:cTn id="151" dur="500"/>
                                        <p:tgtEl>
                                          <p:spTgt spid="49"/>
                                        </p:tgtEl>
                                      </p:cBhvr>
                                    </p:animEffect>
                                    <p:set>
                                      <p:cBhvr>
                                        <p:cTn id="152" dur="1" fill="hold">
                                          <p:stCondLst>
                                            <p:cond delay="499"/>
                                          </p:stCondLst>
                                        </p:cTn>
                                        <p:tgtEl>
                                          <p:spTgt spid="49"/>
                                        </p:tgtEl>
                                        <p:attrNameLst>
                                          <p:attrName>style.visibility</p:attrName>
                                        </p:attrNameLst>
                                      </p:cBhvr>
                                      <p:to>
                                        <p:strVal val="hidden"/>
                                      </p:to>
                                    </p:set>
                                  </p:childTnLst>
                                </p:cTn>
                              </p:par>
                              <p:par>
                                <p:cTn id="153" presetID="10" presetClass="exit" presetSubtype="0" fill="hold" grpId="1" nodeType="withEffect">
                                  <p:stCondLst>
                                    <p:cond delay="0"/>
                                  </p:stCondLst>
                                  <p:childTnLst>
                                    <p:animEffect transition="out" filter="fade">
                                      <p:cBhvr>
                                        <p:cTn id="154" dur="500"/>
                                        <p:tgtEl>
                                          <p:spTgt spid="51"/>
                                        </p:tgtEl>
                                      </p:cBhvr>
                                    </p:animEffect>
                                    <p:set>
                                      <p:cBhvr>
                                        <p:cTn id="155" dur="1" fill="hold">
                                          <p:stCondLst>
                                            <p:cond delay="499"/>
                                          </p:stCondLst>
                                        </p:cTn>
                                        <p:tgtEl>
                                          <p:spTgt spid="51"/>
                                        </p:tgtEl>
                                        <p:attrNameLst>
                                          <p:attrName>style.visibility</p:attrName>
                                        </p:attrNameLst>
                                      </p:cBhvr>
                                      <p:to>
                                        <p:strVal val="hidden"/>
                                      </p:to>
                                    </p:set>
                                  </p:childTnLst>
                                </p:cTn>
                              </p:par>
                              <p:par>
                                <p:cTn id="156" presetID="10" presetClass="exit" presetSubtype="0" fill="hold" grpId="1" nodeType="withEffect">
                                  <p:stCondLst>
                                    <p:cond delay="0"/>
                                  </p:stCondLst>
                                  <p:childTnLst>
                                    <p:animEffect transition="out" filter="fade">
                                      <p:cBhvr>
                                        <p:cTn id="157" dur="500"/>
                                        <p:tgtEl>
                                          <p:spTgt spid="52"/>
                                        </p:tgtEl>
                                      </p:cBhvr>
                                    </p:animEffect>
                                    <p:set>
                                      <p:cBhvr>
                                        <p:cTn id="158" dur="1" fill="hold">
                                          <p:stCondLst>
                                            <p:cond delay="499"/>
                                          </p:stCondLst>
                                        </p:cTn>
                                        <p:tgtEl>
                                          <p:spTgt spid="52"/>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54"/>
                                        </p:tgtEl>
                                      </p:cBhvr>
                                    </p:animEffect>
                                    <p:set>
                                      <p:cBhvr>
                                        <p:cTn id="161" dur="1" fill="hold">
                                          <p:stCondLst>
                                            <p:cond delay="499"/>
                                          </p:stCondLst>
                                        </p:cTn>
                                        <p:tgtEl>
                                          <p:spTgt spid="54"/>
                                        </p:tgtEl>
                                        <p:attrNameLst>
                                          <p:attrName>style.visibility</p:attrName>
                                        </p:attrNameLst>
                                      </p:cBhvr>
                                      <p:to>
                                        <p:strVal val="hidden"/>
                                      </p:to>
                                    </p:set>
                                  </p:childTnLst>
                                </p:cTn>
                              </p:par>
                              <p:par>
                                <p:cTn id="162" presetID="10" presetClass="exit" presetSubtype="0" fill="hold" grpId="1" nodeType="withEffect">
                                  <p:stCondLst>
                                    <p:cond delay="0"/>
                                  </p:stCondLst>
                                  <p:childTnLst>
                                    <p:animEffect transition="out" filter="fade">
                                      <p:cBhvr>
                                        <p:cTn id="163" dur="500"/>
                                        <p:tgtEl>
                                          <p:spTgt spid="58"/>
                                        </p:tgtEl>
                                      </p:cBhvr>
                                    </p:animEffect>
                                    <p:set>
                                      <p:cBhvr>
                                        <p:cTn id="164" dur="1" fill="hold">
                                          <p:stCondLst>
                                            <p:cond delay="499"/>
                                          </p:stCondLst>
                                        </p:cTn>
                                        <p:tgtEl>
                                          <p:spTgt spid="58"/>
                                        </p:tgtEl>
                                        <p:attrNameLst>
                                          <p:attrName>style.visibility</p:attrName>
                                        </p:attrNameLst>
                                      </p:cBhvr>
                                      <p:to>
                                        <p:strVal val="hidden"/>
                                      </p:to>
                                    </p:set>
                                  </p:childTnLst>
                                </p:cTn>
                              </p:par>
                              <p:par>
                                <p:cTn id="165" presetID="10" presetClass="exit" presetSubtype="0" fill="hold" grpId="1" nodeType="withEffect">
                                  <p:stCondLst>
                                    <p:cond delay="0"/>
                                  </p:stCondLst>
                                  <p:childTnLst>
                                    <p:animEffect transition="out" filter="fade">
                                      <p:cBhvr>
                                        <p:cTn id="166" dur="500"/>
                                        <p:tgtEl>
                                          <p:spTgt spid="59"/>
                                        </p:tgtEl>
                                      </p:cBhvr>
                                    </p:animEffect>
                                    <p:set>
                                      <p:cBhvr>
                                        <p:cTn id="167" dur="1" fill="hold">
                                          <p:stCondLst>
                                            <p:cond delay="499"/>
                                          </p:stCondLst>
                                        </p:cTn>
                                        <p:tgtEl>
                                          <p:spTgt spid="59"/>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60"/>
                                        </p:tgtEl>
                                      </p:cBhvr>
                                    </p:animEffect>
                                    <p:set>
                                      <p:cBhvr>
                                        <p:cTn id="170" dur="1" fill="hold">
                                          <p:stCondLst>
                                            <p:cond delay="499"/>
                                          </p:stCondLst>
                                        </p:cTn>
                                        <p:tgtEl>
                                          <p:spTgt spid="60"/>
                                        </p:tgtEl>
                                        <p:attrNameLst>
                                          <p:attrName>style.visibility</p:attrName>
                                        </p:attrNameLst>
                                      </p:cBhvr>
                                      <p:to>
                                        <p:strVal val="hidden"/>
                                      </p:to>
                                    </p:set>
                                  </p:childTnLst>
                                </p:cTn>
                              </p:par>
                              <p:par>
                                <p:cTn id="171" presetID="10" presetClass="exit" presetSubtype="0" fill="hold" grpId="1" nodeType="withEffect">
                                  <p:stCondLst>
                                    <p:cond delay="0"/>
                                  </p:stCondLst>
                                  <p:childTnLst>
                                    <p:animEffect transition="out" filter="fade">
                                      <p:cBhvr>
                                        <p:cTn id="172" dur="500"/>
                                        <p:tgtEl>
                                          <p:spTgt spid="63"/>
                                        </p:tgtEl>
                                      </p:cBhvr>
                                    </p:animEffect>
                                    <p:set>
                                      <p:cBhvr>
                                        <p:cTn id="173" dur="1" fill="hold">
                                          <p:stCondLst>
                                            <p:cond delay="499"/>
                                          </p:stCondLst>
                                        </p:cTn>
                                        <p:tgtEl>
                                          <p:spTgt spid="63"/>
                                        </p:tgtEl>
                                        <p:attrNameLst>
                                          <p:attrName>style.visibility</p:attrName>
                                        </p:attrNameLst>
                                      </p:cBhvr>
                                      <p:to>
                                        <p:strVal val="hidden"/>
                                      </p:to>
                                    </p:set>
                                  </p:childTnLst>
                                </p:cTn>
                              </p:par>
                              <p:par>
                                <p:cTn id="174" presetID="10" presetClass="exit" presetSubtype="0" fill="hold" grpId="1" nodeType="withEffect">
                                  <p:stCondLst>
                                    <p:cond delay="0"/>
                                  </p:stCondLst>
                                  <p:childTnLst>
                                    <p:animEffect transition="out" filter="fade">
                                      <p:cBhvr>
                                        <p:cTn id="175" dur="500"/>
                                        <p:tgtEl>
                                          <p:spTgt spid="64"/>
                                        </p:tgtEl>
                                      </p:cBhvr>
                                    </p:animEffect>
                                    <p:set>
                                      <p:cBhvr>
                                        <p:cTn id="176" dur="1" fill="hold">
                                          <p:stCondLst>
                                            <p:cond delay="499"/>
                                          </p:stCondLst>
                                        </p:cTn>
                                        <p:tgtEl>
                                          <p:spTgt spid="64"/>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500"/>
                                        <p:tgtEl>
                                          <p:spTgt spid="68"/>
                                        </p:tgtEl>
                                      </p:cBhvr>
                                    </p:animEffect>
                                    <p:set>
                                      <p:cBhvr>
                                        <p:cTn id="179" dur="1" fill="hold">
                                          <p:stCondLst>
                                            <p:cond delay="499"/>
                                          </p:stCondLst>
                                        </p:cTn>
                                        <p:tgtEl>
                                          <p:spTgt spid="68"/>
                                        </p:tgtEl>
                                        <p:attrNameLst>
                                          <p:attrName>style.visibility</p:attrName>
                                        </p:attrNameLst>
                                      </p:cBhvr>
                                      <p:to>
                                        <p:strVal val="hidden"/>
                                      </p:to>
                                    </p:set>
                                  </p:childTnLst>
                                </p:cTn>
                              </p:par>
                              <p:par>
                                <p:cTn id="180" presetID="10" presetClass="exit" presetSubtype="0" fill="hold" grpId="1" nodeType="withEffect">
                                  <p:stCondLst>
                                    <p:cond delay="0"/>
                                  </p:stCondLst>
                                  <p:childTnLst>
                                    <p:animEffect transition="out" filter="fade">
                                      <p:cBhvr>
                                        <p:cTn id="181" dur="500"/>
                                        <p:tgtEl>
                                          <p:spTgt spid="73"/>
                                        </p:tgtEl>
                                      </p:cBhvr>
                                    </p:animEffect>
                                    <p:set>
                                      <p:cBhvr>
                                        <p:cTn id="182" dur="1" fill="hold">
                                          <p:stCondLst>
                                            <p:cond delay="499"/>
                                          </p:stCondLst>
                                        </p:cTn>
                                        <p:tgtEl>
                                          <p:spTgt spid="73"/>
                                        </p:tgtEl>
                                        <p:attrNameLst>
                                          <p:attrName>style.visibility</p:attrName>
                                        </p:attrNameLst>
                                      </p:cBhvr>
                                      <p:to>
                                        <p:strVal val="hidden"/>
                                      </p:to>
                                    </p:set>
                                  </p:childTnLst>
                                </p:cTn>
                              </p:par>
                              <p:par>
                                <p:cTn id="183" presetID="10" presetClass="exit" presetSubtype="0" fill="hold" grpId="1" nodeType="withEffect">
                                  <p:stCondLst>
                                    <p:cond delay="0"/>
                                  </p:stCondLst>
                                  <p:childTnLst>
                                    <p:animEffect transition="out" filter="fade">
                                      <p:cBhvr>
                                        <p:cTn id="184" dur="500"/>
                                        <p:tgtEl>
                                          <p:spTgt spid="74"/>
                                        </p:tgtEl>
                                      </p:cBhvr>
                                    </p:animEffect>
                                    <p:set>
                                      <p:cBhvr>
                                        <p:cTn id="185" dur="1" fill="hold">
                                          <p:stCondLst>
                                            <p:cond delay="499"/>
                                          </p:stCondLst>
                                        </p:cTn>
                                        <p:tgtEl>
                                          <p:spTgt spid="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0" grpId="0" animBg="1"/>
      <p:bldP spid="31" grpId="0" animBg="1"/>
      <p:bldP spid="32" grpId="0"/>
      <p:bldP spid="36" grpId="0" animBg="1"/>
      <p:bldP spid="37" grpId="0" animBg="1"/>
      <p:bldP spid="38" grpId="0"/>
      <p:bldP spid="39" grpId="0" animBg="1"/>
      <p:bldP spid="40" grpId="0" animBg="1"/>
      <p:bldP spid="41" grpId="0"/>
      <p:bldP spid="42" grpId="0" animBg="1"/>
      <p:bldP spid="43" grpId="0" animBg="1"/>
      <p:bldP spid="44" grpId="0"/>
      <p:bldP spid="51" grpId="0" animBg="1"/>
      <p:bldP spid="51" grpId="1" animBg="1"/>
      <p:bldP spid="52" grpId="0"/>
      <p:bldP spid="52" grpId="1"/>
      <p:bldP spid="58" grpId="0" animBg="1"/>
      <p:bldP spid="58" grpId="1" animBg="1"/>
      <p:bldP spid="59" grpId="0"/>
      <p:bldP spid="59" grpId="1"/>
      <p:bldP spid="63" grpId="0" animBg="1"/>
      <p:bldP spid="63" grpId="1" animBg="1"/>
      <p:bldP spid="64" grpId="0"/>
      <p:bldP spid="64" grpId="1"/>
      <p:bldP spid="73" grpId="0" animBg="1"/>
      <p:bldP spid="73" grpId="1" animBg="1"/>
      <p:bldP spid="74" grpId="0"/>
      <p:bldP spid="74"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Nadpis 1"/>
          <p:cNvSpPr txBox="1">
            <a:spLocks/>
          </p:cNvSpPr>
          <p:nvPr/>
        </p:nvSpPr>
        <p:spPr>
          <a:xfrm>
            <a:off x="838200" y="2257425"/>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5000" dirty="0" smtClean="0">
                <a:solidFill>
                  <a:schemeClr val="bg1"/>
                </a:solidFill>
                <a:latin typeface="Calibri bold" panose="020F0702030404030204" pitchFamily="34" charset="0"/>
                <a:cs typeface="Calibri bold" panose="020F0702030404030204" pitchFamily="34" charset="0"/>
              </a:rPr>
              <a:t>NOVĚJŠÍ GENERACE</a:t>
            </a:r>
            <a:endParaRPr lang="cs-CZ" sz="5000" dirty="0">
              <a:solidFill>
                <a:schemeClr val="bg1"/>
              </a:solidFill>
              <a:latin typeface="Calibri bold" panose="020F0702030404030204" pitchFamily="34" charset="0"/>
              <a:cs typeface="Calibri bold" panose="020F0702030404030204" pitchFamily="34" charset="0"/>
            </a:endParaRPr>
          </a:p>
        </p:txBody>
      </p:sp>
      <p:sp>
        <p:nvSpPr>
          <p:cNvPr id="9" name="Obdélník 8"/>
          <p:cNvSpPr/>
          <p:nvPr/>
        </p:nvSpPr>
        <p:spPr>
          <a:xfrm>
            <a:off x="2488677" y="2056219"/>
            <a:ext cx="7239786" cy="1689873"/>
          </a:xfrm>
          <a:prstGeom prst="rect">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Nadpis 1"/>
          <p:cNvSpPr txBox="1">
            <a:spLocks/>
          </p:cNvSpPr>
          <p:nvPr/>
        </p:nvSpPr>
        <p:spPr>
          <a:xfrm>
            <a:off x="838200" y="3582988"/>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000" dirty="0" smtClean="0">
                <a:solidFill>
                  <a:schemeClr val="bg1"/>
                </a:solidFill>
                <a:latin typeface="Calibri bold" panose="020F0702030404030204" pitchFamily="34" charset="0"/>
                <a:cs typeface="Calibri bold" panose="020F0702030404030204" pitchFamily="34" charset="0"/>
              </a:rPr>
              <a:t>VÝVOJ A DŮLEŽITÉ TECHNOLOGIE</a:t>
            </a:r>
            <a:endParaRPr lang="cs-CZ" sz="3000" dirty="0">
              <a:solidFill>
                <a:schemeClr val="bg1"/>
              </a:solidFill>
              <a:latin typeface="Calibri bold" panose="020F0702030404030204" pitchFamily="34" charset="0"/>
              <a:cs typeface="Calibri bold" panose="020F0702030404030204" pitchFamily="34" charset="0"/>
            </a:endParaRPr>
          </a:p>
        </p:txBody>
      </p:sp>
    </p:spTree>
    <p:extLst>
      <p:ext uri="{BB962C8B-B14F-4D97-AF65-F5344CB8AC3E}">
        <p14:creationId xmlns:p14="http://schemas.microsoft.com/office/powerpoint/2010/main" val="2730466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outVertical)">
                                      <p:cBhvr>
                                        <p:cTn id="10" dur="500"/>
                                        <p:tgtEl>
                                          <p:spTgt spid="9"/>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outVertic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e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781737" y="1507991"/>
            <a:ext cx="6076143" cy="4050762"/>
          </a:xfrm>
          <a:prstGeom prst="rect">
            <a:avLst/>
          </a:prstGeom>
        </p:spPr>
      </p:pic>
      <p:sp>
        <p:nvSpPr>
          <p:cNvPr id="11" name="Nadpis 1"/>
          <p:cNvSpPr txBox="1">
            <a:spLocks/>
          </p:cNvSpPr>
          <p:nvPr/>
        </p:nvSpPr>
        <p:spPr>
          <a:xfrm>
            <a:off x="857250" y="352425"/>
            <a:ext cx="10515600" cy="7762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smtClean="0">
                <a:latin typeface="Calibri bold" panose="020F0702030404030204" pitchFamily="34" charset="0"/>
                <a:cs typeface="Calibri bold" panose="020F0702030404030204" pitchFamily="34" charset="0"/>
              </a:rPr>
              <a:t>NVIDIA</a:t>
            </a:r>
            <a:endParaRPr lang="en-US" sz="3800" dirty="0" smtClean="0">
              <a:latin typeface="Calibri bold" panose="020F0702030404030204" pitchFamily="34" charset="0"/>
              <a:cs typeface="Calibri bold" panose="020F0702030404030204" pitchFamily="34" charset="0"/>
            </a:endParaRPr>
          </a:p>
        </p:txBody>
      </p:sp>
      <p:sp>
        <p:nvSpPr>
          <p:cNvPr id="12" name="Zástupný symbol pro obsah 2"/>
          <p:cNvSpPr txBox="1">
            <a:spLocks/>
          </p:cNvSpPr>
          <p:nvPr/>
        </p:nvSpPr>
        <p:spPr>
          <a:xfrm>
            <a:off x="3838575" y="1128713"/>
            <a:ext cx="7689851" cy="52911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600" dirty="0" smtClean="0"/>
              <a:t>Společnost se stále zaměřovala na vylepšování </a:t>
            </a:r>
            <a:r>
              <a:rPr lang="cs-CZ" sz="2600" dirty="0" err="1" smtClean="0"/>
              <a:t>GeForce</a:t>
            </a:r>
            <a:endParaRPr lang="cs-CZ" sz="2600" dirty="0" smtClean="0"/>
          </a:p>
          <a:p>
            <a:r>
              <a:rPr lang="cs-CZ" sz="2600" dirty="0" smtClean="0"/>
              <a:t>V roce 2016 byla představena řada </a:t>
            </a:r>
            <a:r>
              <a:rPr lang="cs-CZ" sz="2600" dirty="0" err="1" smtClean="0"/>
              <a:t>GeForce</a:t>
            </a:r>
            <a:r>
              <a:rPr lang="cs-CZ" sz="2600" dirty="0" smtClean="0"/>
              <a:t> GTX 1080 a 1070 s novými čipy Pascal 16 </a:t>
            </a:r>
            <a:r>
              <a:rPr lang="cs-CZ" sz="2600" dirty="0" err="1" smtClean="0"/>
              <a:t>nm</a:t>
            </a:r>
            <a:endParaRPr lang="cs-CZ" sz="2600" dirty="0" smtClean="0"/>
          </a:p>
          <a:p>
            <a:r>
              <a:rPr lang="cs-CZ" sz="2600" dirty="0" err="1" smtClean="0"/>
              <a:t>GeForce</a:t>
            </a:r>
            <a:r>
              <a:rPr lang="cs-CZ" sz="2600" dirty="0" smtClean="0"/>
              <a:t> GTX 1080 jako první použila paměti GDDR5X</a:t>
            </a:r>
          </a:p>
          <a:p>
            <a:r>
              <a:rPr lang="cs-CZ" sz="2600" dirty="0" err="1" smtClean="0"/>
              <a:t>GeForce</a:t>
            </a:r>
            <a:r>
              <a:rPr lang="cs-CZ" sz="2600" dirty="0" smtClean="0"/>
              <a:t> GTX 1060 měla 6 GB paměti a grafický procesor nabízel 1280 CUDA jader</a:t>
            </a:r>
          </a:p>
          <a:p>
            <a:r>
              <a:rPr lang="cs-CZ" sz="2600" dirty="0" smtClean="0"/>
              <a:t>Další generace nesla označení RTX (</a:t>
            </a:r>
            <a:r>
              <a:rPr lang="cs-CZ" sz="2600" dirty="0" err="1" smtClean="0"/>
              <a:t>raytracing</a:t>
            </a:r>
            <a:r>
              <a:rPr lang="cs-CZ" sz="2600" dirty="0" smtClean="0"/>
              <a:t> v reálném čase a anti-</a:t>
            </a:r>
            <a:r>
              <a:rPr lang="cs-CZ" sz="2600" dirty="0" err="1" smtClean="0"/>
              <a:t>aliasing</a:t>
            </a:r>
            <a:r>
              <a:rPr lang="cs-CZ" sz="2600" dirty="0" smtClean="0"/>
              <a:t>)</a:t>
            </a:r>
          </a:p>
          <a:p>
            <a:r>
              <a:rPr lang="cs-CZ" sz="2600" dirty="0" smtClean="0"/>
              <a:t>Karty RTX obsahovaly nový čip </a:t>
            </a:r>
            <a:r>
              <a:rPr lang="cs-CZ" sz="2600" dirty="0" err="1" smtClean="0"/>
              <a:t>Turin</a:t>
            </a:r>
            <a:r>
              <a:rPr lang="cs-CZ" sz="2600" dirty="0" smtClean="0"/>
              <a:t> 12 </a:t>
            </a:r>
            <a:r>
              <a:rPr lang="cs-CZ" sz="2600" dirty="0" err="1" smtClean="0"/>
              <a:t>nm</a:t>
            </a:r>
            <a:endParaRPr lang="cs-CZ" sz="2600" dirty="0" smtClean="0"/>
          </a:p>
          <a:p>
            <a:r>
              <a:rPr lang="cs-CZ" sz="2600" dirty="0" err="1" smtClean="0"/>
              <a:t>GeForce</a:t>
            </a:r>
            <a:r>
              <a:rPr lang="cs-CZ" sz="2600" dirty="0" smtClean="0"/>
              <a:t> RTX 2060 s 6 GB paměti a GDDR6 paměťmi obsahovala 1920 CUDA jader</a:t>
            </a:r>
          </a:p>
        </p:txBody>
      </p:sp>
      <p:sp>
        <p:nvSpPr>
          <p:cNvPr id="6" name="Zástupný symbol pro zápatí 5"/>
          <p:cNvSpPr>
            <a:spLocks noGrp="1"/>
          </p:cNvSpPr>
          <p:nvPr>
            <p:ph type="ftr" sz="quarter" idx="11"/>
          </p:nvPr>
        </p:nvSpPr>
        <p:spPr/>
        <p:txBody>
          <a:bodyPr/>
          <a:lstStyle/>
          <a:p>
            <a:r>
              <a:rPr lang="cs-CZ" dirty="0" smtClean="0"/>
              <a:t>FAKUTLA APLIKOVANÉ INFORMATIKY</a:t>
            </a:r>
          </a:p>
        </p:txBody>
      </p:sp>
      <p:sp>
        <p:nvSpPr>
          <p:cNvPr id="7" name="Zástupný symbol pro číslo snímku 6"/>
          <p:cNvSpPr>
            <a:spLocks noGrp="1"/>
          </p:cNvSpPr>
          <p:nvPr>
            <p:ph type="sldNum" sz="quarter" idx="12"/>
          </p:nvPr>
        </p:nvSpPr>
        <p:spPr/>
        <p:txBody>
          <a:bodyPr/>
          <a:lstStyle/>
          <a:p>
            <a:fld id="{52C407D0-5608-4F39-8F0F-7888F0D57A58}" type="slidenum">
              <a:rPr lang="cs-CZ" smtClean="0"/>
              <a:t>31</a:t>
            </a:fld>
            <a:r>
              <a:rPr lang="cs-CZ" dirty="0" smtClean="0"/>
              <a:t>/60</a:t>
            </a:r>
            <a:endParaRPr lang="cs-CZ" dirty="0"/>
          </a:p>
        </p:txBody>
      </p:sp>
    </p:spTree>
    <p:extLst>
      <p:ext uri="{BB962C8B-B14F-4D97-AF65-F5344CB8AC3E}">
        <p14:creationId xmlns:p14="http://schemas.microsoft.com/office/powerpoint/2010/main" val="2552907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wipe(left)">
                                      <p:cBhvr>
                                        <p:cTn id="14" dur="750"/>
                                        <p:tgtEl>
                                          <p:spTgt spid="12">
                                            <p:txEl>
                                              <p:pRg st="0" end="0"/>
                                            </p:txEl>
                                          </p:spTgt>
                                        </p:tgtEl>
                                      </p:cBhvr>
                                    </p:animEffect>
                                  </p:childTnLst>
                                </p:cTn>
                              </p:par>
                            </p:childTnLst>
                          </p:cTn>
                        </p:par>
                        <p:par>
                          <p:cTn id="15" fill="hold">
                            <p:stCondLst>
                              <p:cond delay="1250"/>
                            </p:stCondLst>
                            <p:childTnLst>
                              <p:par>
                                <p:cTn id="16" presetID="22" presetClass="entr" presetSubtype="8" fill="hold" nodeType="afterEffect">
                                  <p:stCondLst>
                                    <p:cond delay="0"/>
                                  </p:stCondLst>
                                  <p:childTnLst>
                                    <p:set>
                                      <p:cBhvr>
                                        <p:cTn id="17" dur="1" fill="hold">
                                          <p:stCondLst>
                                            <p:cond delay="0"/>
                                          </p:stCondLst>
                                        </p:cTn>
                                        <p:tgtEl>
                                          <p:spTgt spid="12">
                                            <p:txEl>
                                              <p:pRg st="1" end="1"/>
                                            </p:txEl>
                                          </p:spTgt>
                                        </p:tgtEl>
                                        <p:attrNameLst>
                                          <p:attrName>style.visibility</p:attrName>
                                        </p:attrNameLst>
                                      </p:cBhvr>
                                      <p:to>
                                        <p:strVal val="visible"/>
                                      </p:to>
                                    </p:set>
                                    <p:animEffect transition="in" filter="wipe(left)">
                                      <p:cBhvr>
                                        <p:cTn id="18" dur="750"/>
                                        <p:tgtEl>
                                          <p:spTgt spid="12">
                                            <p:txEl>
                                              <p:pRg st="1" end="1"/>
                                            </p:txEl>
                                          </p:spTgt>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12">
                                            <p:txEl>
                                              <p:pRg st="2" end="2"/>
                                            </p:txEl>
                                          </p:spTgt>
                                        </p:tgtEl>
                                        <p:attrNameLst>
                                          <p:attrName>style.visibility</p:attrName>
                                        </p:attrNameLst>
                                      </p:cBhvr>
                                      <p:to>
                                        <p:strVal val="visible"/>
                                      </p:to>
                                    </p:set>
                                    <p:animEffect transition="in" filter="wipe(left)">
                                      <p:cBhvr>
                                        <p:cTn id="22" dur="750"/>
                                        <p:tgtEl>
                                          <p:spTgt spid="12">
                                            <p:txEl>
                                              <p:pRg st="2" end="2"/>
                                            </p:txEl>
                                          </p:spTgt>
                                        </p:tgtEl>
                                      </p:cBhvr>
                                    </p:animEffect>
                                  </p:childTnLst>
                                </p:cTn>
                              </p:par>
                            </p:childTnLst>
                          </p:cTn>
                        </p:par>
                        <p:par>
                          <p:cTn id="23" fill="hold">
                            <p:stCondLst>
                              <p:cond delay="2750"/>
                            </p:stCondLst>
                            <p:childTnLst>
                              <p:par>
                                <p:cTn id="24" presetID="22" presetClass="entr" presetSubtype="8" fill="hold" nodeType="afterEffect">
                                  <p:stCondLst>
                                    <p:cond delay="0"/>
                                  </p:stCondLst>
                                  <p:childTnLst>
                                    <p:set>
                                      <p:cBhvr>
                                        <p:cTn id="25" dur="1" fill="hold">
                                          <p:stCondLst>
                                            <p:cond delay="0"/>
                                          </p:stCondLst>
                                        </p:cTn>
                                        <p:tgtEl>
                                          <p:spTgt spid="12">
                                            <p:txEl>
                                              <p:pRg st="3" end="3"/>
                                            </p:txEl>
                                          </p:spTgt>
                                        </p:tgtEl>
                                        <p:attrNameLst>
                                          <p:attrName>style.visibility</p:attrName>
                                        </p:attrNameLst>
                                      </p:cBhvr>
                                      <p:to>
                                        <p:strVal val="visible"/>
                                      </p:to>
                                    </p:set>
                                    <p:animEffect transition="in" filter="wipe(left)">
                                      <p:cBhvr>
                                        <p:cTn id="26" dur="750"/>
                                        <p:tgtEl>
                                          <p:spTgt spid="12">
                                            <p:txEl>
                                              <p:pRg st="3" end="3"/>
                                            </p:txEl>
                                          </p:spTgt>
                                        </p:tgtEl>
                                      </p:cBhvr>
                                    </p:animEffect>
                                  </p:childTnLst>
                                </p:cTn>
                              </p:par>
                            </p:childTnLst>
                          </p:cTn>
                        </p:par>
                        <p:par>
                          <p:cTn id="27" fill="hold">
                            <p:stCondLst>
                              <p:cond delay="3500"/>
                            </p:stCondLst>
                            <p:childTnLst>
                              <p:par>
                                <p:cTn id="28" presetID="22" presetClass="entr" presetSubtype="8" fill="hold" nodeType="afterEffect">
                                  <p:stCondLst>
                                    <p:cond delay="0"/>
                                  </p:stCondLst>
                                  <p:childTnLst>
                                    <p:set>
                                      <p:cBhvr>
                                        <p:cTn id="29" dur="1" fill="hold">
                                          <p:stCondLst>
                                            <p:cond delay="0"/>
                                          </p:stCondLst>
                                        </p:cTn>
                                        <p:tgtEl>
                                          <p:spTgt spid="12">
                                            <p:txEl>
                                              <p:pRg st="4" end="4"/>
                                            </p:txEl>
                                          </p:spTgt>
                                        </p:tgtEl>
                                        <p:attrNameLst>
                                          <p:attrName>style.visibility</p:attrName>
                                        </p:attrNameLst>
                                      </p:cBhvr>
                                      <p:to>
                                        <p:strVal val="visible"/>
                                      </p:to>
                                    </p:set>
                                    <p:animEffect transition="in" filter="wipe(left)">
                                      <p:cBhvr>
                                        <p:cTn id="30" dur="750"/>
                                        <p:tgtEl>
                                          <p:spTgt spid="12">
                                            <p:txEl>
                                              <p:pRg st="4" end="4"/>
                                            </p:txEl>
                                          </p:spTgt>
                                        </p:tgtEl>
                                      </p:cBhvr>
                                    </p:animEffect>
                                  </p:childTnLst>
                                </p:cTn>
                              </p:par>
                            </p:childTnLst>
                          </p:cTn>
                        </p:par>
                        <p:par>
                          <p:cTn id="31" fill="hold">
                            <p:stCondLst>
                              <p:cond delay="4250"/>
                            </p:stCondLst>
                            <p:childTnLst>
                              <p:par>
                                <p:cTn id="32" presetID="22" presetClass="entr" presetSubtype="8" fill="hold" nodeType="afterEffect">
                                  <p:stCondLst>
                                    <p:cond delay="0"/>
                                  </p:stCondLst>
                                  <p:childTnLst>
                                    <p:set>
                                      <p:cBhvr>
                                        <p:cTn id="33" dur="1" fill="hold">
                                          <p:stCondLst>
                                            <p:cond delay="0"/>
                                          </p:stCondLst>
                                        </p:cTn>
                                        <p:tgtEl>
                                          <p:spTgt spid="12">
                                            <p:txEl>
                                              <p:pRg st="5" end="5"/>
                                            </p:txEl>
                                          </p:spTgt>
                                        </p:tgtEl>
                                        <p:attrNameLst>
                                          <p:attrName>style.visibility</p:attrName>
                                        </p:attrNameLst>
                                      </p:cBhvr>
                                      <p:to>
                                        <p:strVal val="visible"/>
                                      </p:to>
                                    </p:set>
                                    <p:animEffect transition="in" filter="wipe(left)">
                                      <p:cBhvr>
                                        <p:cTn id="34" dur="750"/>
                                        <p:tgtEl>
                                          <p:spTgt spid="12">
                                            <p:txEl>
                                              <p:pRg st="5" end="5"/>
                                            </p:txEl>
                                          </p:spTgt>
                                        </p:tgtEl>
                                      </p:cBhvr>
                                    </p:animEffect>
                                  </p:childTnLst>
                                </p:cTn>
                              </p:par>
                            </p:childTnLst>
                          </p:cTn>
                        </p:par>
                        <p:par>
                          <p:cTn id="35" fill="hold">
                            <p:stCondLst>
                              <p:cond delay="5000"/>
                            </p:stCondLst>
                            <p:childTnLst>
                              <p:par>
                                <p:cTn id="36" presetID="22" presetClass="entr" presetSubtype="8" fill="hold" nodeType="afterEffect">
                                  <p:stCondLst>
                                    <p:cond delay="0"/>
                                  </p:stCondLst>
                                  <p:childTnLst>
                                    <p:set>
                                      <p:cBhvr>
                                        <p:cTn id="37" dur="1" fill="hold">
                                          <p:stCondLst>
                                            <p:cond delay="0"/>
                                          </p:stCondLst>
                                        </p:cTn>
                                        <p:tgtEl>
                                          <p:spTgt spid="12">
                                            <p:txEl>
                                              <p:pRg st="6" end="6"/>
                                            </p:txEl>
                                          </p:spTgt>
                                        </p:tgtEl>
                                        <p:attrNameLst>
                                          <p:attrName>style.visibility</p:attrName>
                                        </p:attrNameLst>
                                      </p:cBhvr>
                                      <p:to>
                                        <p:strVal val="visible"/>
                                      </p:to>
                                    </p:set>
                                    <p:animEffect transition="in" filter="wipe(left)">
                                      <p:cBhvr>
                                        <p:cTn id="38" dur="750"/>
                                        <p:tgtEl>
                                          <p:spTgt spid="1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Nadpis 1"/>
          <p:cNvSpPr txBox="1">
            <a:spLocks/>
          </p:cNvSpPr>
          <p:nvPr/>
        </p:nvSpPr>
        <p:spPr>
          <a:xfrm>
            <a:off x="857250" y="352425"/>
            <a:ext cx="10515600" cy="7762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smtClean="0">
                <a:latin typeface="Calibri bold" panose="020F0702030404030204" pitchFamily="34" charset="0"/>
                <a:cs typeface="Calibri bold" panose="020F0702030404030204" pitchFamily="34" charset="0"/>
              </a:rPr>
              <a:t>AMD</a:t>
            </a:r>
            <a:endParaRPr lang="en-US" sz="3800" dirty="0" smtClean="0">
              <a:latin typeface="Calibri bold" panose="020F0702030404030204" pitchFamily="34" charset="0"/>
              <a:cs typeface="Calibri bold" panose="020F0702030404030204" pitchFamily="34" charset="0"/>
            </a:endParaRPr>
          </a:p>
        </p:txBody>
      </p:sp>
      <p:sp>
        <p:nvSpPr>
          <p:cNvPr id="12" name="Zástupný symbol pro obsah 2"/>
          <p:cNvSpPr txBox="1">
            <a:spLocks/>
          </p:cNvSpPr>
          <p:nvPr/>
        </p:nvSpPr>
        <p:spPr>
          <a:xfrm>
            <a:off x="3838575" y="1128713"/>
            <a:ext cx="7689851" cy="52911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600" dirty="0" smtClean="0"/>
              <a:t>V roce 2016 uvedla novou řadu </a:t>
            </a:r>
            <a:r>
              <a:rPr lang="cs-CZ" sz="2600" dirty="0" err="1" smtClean="0"/>
              <a:t>Radeon</a:t>
            </a:r>
            <a:r>
              <a:rPr lang="cs-CZ" sz="2600" dirty="0" smtClean="0"/>
              <a:t> 400 s čipy </a:t>
            </a:r>
            <a:r>
              <a:rPr lang="cs-CZ" sz="2600" dirty="0" err="1" smtClean="0"/>
              <a:t>Polaris</a:t>
            </a:r>
            <a:r>
              <a:rPr lang="cs-CZ" sz="2600" dirty="0" smtClean="0"/>
              <a:t> 14 </a:t>
            </a:r>
            <a:r>
              <a:rPr lang="cs-CZ" sz="2600" dirty="0" err="1" smtClean="0"/>
              <a:t>nm</a:t>
            </a:r>
            <a:endParaRPr lang="cs-CZ" sz="2600" dirty="0" smtClean="0"/>
          </a:p>
          <a:p>
            <a:r>
              <a:rPr lang="cs-CZ" sz="2600" dirty="0" err="1" smtClean="0"/>
              <a:t>Radeon</a:t>
            </a:r>
            <a:r>
              <a:rPr lang="cs-CZ" sz="2600" dirty="0" smtClean="0"/>
              <a:t> RX 480 měla dva modely – první obsahoval 4 GB paměti a druhý 6 GB</a:t>
            </a:r>
          </a:p>
          <a:p>
            <a:r>
              <a:rPr lang="cs-CZ" sz="2600" dirty="0" err="1" smtClean="0"/>
              <a:t>Radeon</a:t>
            </a:r>
            <a:r>
              <a:rPr lang="cs-CZ" sz="2600" dirty="0" smtClean="0"/>
              <a:t> RX 460 se 2 GB paměti obsahovala 896 </a:t>
            </a:r>
            <a:r>
              <a:rPr lang="cs-CZ" sz="2600" dirty="0" err="1" smtClean="0"/>
              <a:t>Stream</a:t>
            </a:r>
            <a:r>
              <a:rPr lang="cs-CZ" sz="2600" dirty="0" smtClean="0"/>
              <a:t> procesorů </a:t>
            </a:r>
          </a:p>
          <a:p>
            <a:r>
              <a:rPr lang="cs-CZ" sz="2600" dirty="0" smtClean="0"/>
              <a:t>Další řada </a:t>
            </a:r>
            <a:r>
              <a:rPr lang="cs-CZ" sz="2600" dirty="0" err="1" smtClean="0"/>
              <a:t>Radeon</a:t>
            </a:r>
            <a:r>
              <a:rPr lang="cs-CZ" sz="2600" dirty="0" smtClean="0"/>
              <a:t> RX 500 byla představena roku 2017</a:t>
            </a:r>
          </a:p>
          <a:p>
            <a:r>
              <a:rPr lang="cs-CZ" sz="2600" dirty="0" err="1" smtClean="0"/>
              <a:t>Radeon</a:t>
            </a:r>
            <a:r>
              <a:rPr lang="cs-CZ" sz="2600" dirty="0" smtClean="0"/>
              <a:t> RX 590 byla založena na vylepšeném čipu </a:t>
            </a:r>
            <a:r>
              <a:rPr lang="cs-CZ" sz="2600" dirty="0" err="1" smtClean="0"/>
              <a:t>Polaris</a:t>
            </a:r>
            <a:r>
              <a:rPr lang="cs-CZ" sz="2600" dirty="0" smtClean="0"/>
              <a:t> 12 </a:t>
            </a:r>
            <a:r>
              <a:rPr lang="cs-CZ" sz="2600" dirty="0" err="1" smtClean="0"/>
              <a:t>nm</a:t>
            </a:r>
            <a:endParaRPr lang="cs-CZ" sz="2600" dirty="0" smtClean="0"/>
          </a:p>
          <a:p>
            <a:r>
              <a:rPr lang="cs-CZ" sz="2600" dirty="0" smtClean="0"/>
              <a:t>V roce 2019 vyšly nové řady s kartami RX 5700 a RX 5700 XT s 8 GB paměti a novým čipem </a:t>
            </a:r>
            <a:r>
              <a:rPr lang="cs-CZ" sz="2600" dirty="0" err="1" smtClean="0"/>
              <a:t>Navi</a:t>
            </a:r>
            <a:r>
              <a:rPr lang="cs-CZ" sz="2600" dirty="0" smtClean="0"/>
              <a:t> s technologií 7 </a:t>
            </a:r>
            <a:r>
              <a:rPr lang="cs-CZ" sz="2600" dirty="0" err="1" smtClean="0"/>
              <a:t>nm</a:t>
            </a:r>
            <a:endParaRPr lang="cs-CZ" sz="2600" dirty="0" smtClean="0"/>
          </a:p>
        </p:txBody>
      </p:sp>
      <p:pic>
        <p:nvPicPr>
          <p:cNvPr id="2" name="Obrázek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317518" y="2419333"/>
            <a:ext cx="5529393" cy="2471639"/>
          </a:xfrm>
          <a:prstGeom prst="rect">
            <a:avLst/>
          </a:prstGeom>
        </p:spPr>
      </p:pic>
      <p:sp>
        <p:nvSpPr>
          <p:cNvPr id="3" name="Zástupný symbol pro zápatí 2"/>
          <p:cNvSpPr>
            <a:spLocks noGrp="1"/>
          </p:cNvSpPr>
          <p:nvPr>
            <p:ph type="ftr" sz="quarter" idx="11"/>
          </p:nvPr>
        </p:nvSpPr>
        <p:spPr/>
        <p:txBody>
          <a:bodyPr/>
          <a:lstStyle/>
          <a:p>
            <a:r>
              <a:rPr lang="cs-CZ" dirty="0" smtClean="0"/>
              <a:t>FAKUTLA APLIKOVANÉ INFORMATIKY</a:t>
            </a:r>
          </a:p>
        </p:txBody>
      </p:sp>
      <p:sp>
        <p:nvSpPr>
          <p:cNvPr id="4" name="Zástupný symbol pro číslo snímku 3"/>
          <p:cNvSpPr>
            <a:spLocks noGrp="1"/>
          </p:cNvSpPr>
          <p:nvPr>
            <p:ph type="sldNum" sz="quarter" idx="12"/>
          </p:nvPr>
        </p:nvSpPr>
        <p:spPr/>
        <p:txBody>
          <a:bodyPr/>
          <a:lstStyle/>
          <a:p>
            <a:fld id="{52C407D0-5608-4F39-8F0F-7888F0D57A58}" type="slidenum">
              <a:rPr lang="cs-CZ" smtClean="0"/>
              <a:t>32</a:t>
            </a:fld>
            <a:r>
              <a:rPr lang="cs-CZ" dirty="0" smtClean="0"/>
              <a:t>/60</a:t>
            </a:r>
            <a:endParaRPr lang="cs-CZ" dirty="0"/>
          </a:p>
        </p:txBody>
      </p:sp>
    </p:spTree>
    <p:extLst>
      <p:ext uri="{BB962C8B-B14F-4D97-AF65-F5344CB8AC3E}">
        <p14:creationId xmlns:p14="http://schemas.microsoft.com/office/powerpoint/2010/main" val="968922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wipe(left)">
                                      <p:cBhvr>
                                        <p:cTn id="14" dur="750"/>
                                        <p:tgtEl>
                                          <p:spTgt spid="12">
                                            <p:txEl>
                                              <p:pRg st="0" end="0"/>
                                            </p:txEl>
                                          </p:spTgt>
                                        </p:tgtEl>
                                      </p:cBhvr>
                                    </p:animEffect>
                                  </p:childTnLst>
                                </p:cTn>
                              </p:par>
                            </p:childTnLst>
                          </p:cTn>
                        </p:par>
                        <p:par>
                          <p:cTn id="15" fill="hold">
                            <p:stCondLst>
                              <p:cond delay="1250"/>
                            </p:stCondLst>
                            <p:childTnLst>
                              <p:par>
                                <p:cTn id="16" presetID="22" presetClass="entr" presetSubtype="8" fill="hold" nodeType="afterEffect">
                                  <p:stCondLst>
                                    <p:cond delay="0"/>
                                  </p:stCondLst>
                                  <p:childTnLst>
                                    <p:set>
                                      <p:cBhvr>
                                        <p:cTn id="17" dur="1" fill="hold">
                                          <p:stCondLst>
                                            <p:cond delay="0"/>
                                          </p:stCondLst>
                                        </p:cTn>
                                        <p:tgtEl>
                                          <p:spTgt spid="12">
                                            <p:txEl>
                                              <p:pRg st="1" end="1"/>
                                            </p:txEl>
                                          </p:spTgt>
                                        </p:tgtEl>
                                        <p:attrNameLst>
                                          <p:attrName>style.visibility</p:attrName>
                                        </p:attrNameLst>
                                      </p:cBhvr>
                                      <p:to>
                                        <p:strVal val="visible"/>
                                      </p:to>
                                    </p:set>
                                    <p:animEffect transition="in" filter="wipe(left)">
                                      <p:cBhvr>
                                        <p:cTn id="18" dur="750"/>
                                        <p:tgtEl>
                                          <p:spTgt spid="12">
                                            <p:txEl>
                                              <p:pRg st="1" end="1"/>
                                            </p:txEl>
                                          </p:spTgt>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12">
                                            <p:txEl>
                                              <p:pRg st="2" end="2"/>
                                            </p:txEl>
                                          </p:spTgt>
                                        </p:tgtEl>
                                        <p:attrNameLst>
                                          <p:attrName>style.visibility</p:attrName>
                                        </p:attrNameLst>
                                      </p:cBhvr>
                                      <p:to>
                                        <p:strVal val="visible"/>
                                      </p:to>
                                    </p:set>
                                    <p:animEffect transition="in" filter="wipe(left)">
                                      <p:cBhvr>
                                        <p:cTn id="22" dur="750"/>
                                        <p:tgtEl>
                                          <p:spTgt spid="12">
                                            <p:txEl>
                                              <p:pRg st="2" end="2"/>
                                            </p:txEl>
                                          </p:spTgt>
                                        </p:tgtEl>
                                      </p:cBhvr>
                                    </p:animEffect>
                                  </p:childTnLst>
                                </p:cTn>
                              </p:par>
                            </p:childTnLst>
                          </p:cTn>
                        </p:par>
                        <p:par>
                          <p:cTn id="23" fill="hold">
                            <p:stCondLst>
                              <p:cond delay="2750"/>
                            </p:stCondLst>
                            <p:childTnLst>
                              <p:par>
                                <p:cTn id="24" presetID="22" presetClass="entr" presetSubtype="8" fill="hold" nodeType="afterEffect">
                                  <p:stCondLst>
                                    <p:cond delay="0"/>
                                  </p:stCondLst>
                                  <p:childTnLst>
                                    <p:set>
                                      <p:cBhvr>
                                        <p:cTn id="25" dur="1" fill="hold">
                                          <p:stCondLst>
                                            <p:cond delay="0"/>
                                          </p:stCondLst>
                                        </p:cTn>
                                        <p:tgtEl>
                                          <p:spTgt spid="12">
                                            <p:txEl>
                                              <p:pRg st="3" end="3"/>
                                            </p:txEl>
                                          </p:spTgt>
                                        </p:tgtEl>
                                        <p:attrNameLst>
                                          <p:attrName>style.visibility</p:attrName>
                                        </p:attrNameLst>
                                      </p:cBhvr>
                                      <p:to>
                                        <p:strVal val="visible"/>
                                      </p:to>
                                    </p:set>
                                    <p:animEffect transition="in" filter="wipe(left)">
                                      <p:cBhvr>
                                        <p:cTn id="26" dur="750"/>
                                        <p:tgtEl>
                                          <p:spTgt spid="12">
                                            <p:txEl>
                                              <p:pRg st="3" end="3"/>
                                            </p:txEl>
                                          </p:spTgt>
                                        </p:tgtEl>
                                      </p:cBhvr>
                                    </p:animEffect>
                                  </p:childTnLst>
                                </p:cTn>
                              </p:par>
                            </p:childTnLst>
                          </p:cTn>
                        </p:par>
                        <p:par>
                          <p:cTn id="27" fill="hold">
                            <p:stCondLst>
                              <p:cond delay="3500"/>
                            </p:stCondLst>
                            <p:childTnLst>
                              <p:par>
                                <p:cTn id="28" presetID="22" presetClass="entr" presetSubtype="8" fill="hold" nodeType="afterEffect">
                                  <p:stCondLst>
                                    <p:cond delay="0"/>
                                  </p:stCondLst>
                                  <p:childTnLst>
                                    <p:set>
                                      <p:cBhvr>
                                        <p:cTn id="29" dur="1" fill="hold">
                                          <p:stCondLst>
                                            <p:cond delay="0"/>
                                          </p:stCondLst>
                                        </p:cTn>
                                        <p:tgtEl>
                                          <p:spTgt spid="12">
                                            <p:txEl>
                                              <p:pRg st="4" end="4"/>
                                            </p:txEl>
                                          </p:spTgt>
                                        </p:tgtEl>
                                        <p:attrNameLst>
                                          <p:attrName>style.visibility</p:attrName>
                                        </p:attrNameLst>
                                      </p:cBhvr>
                                      <p:to>
                                        <p:strVal val="visible"/>
                                      </p:to>
                                    </p:set>
                                    <p:animEffect transition="in" filter="wipe(left)">
                                      <p:cBhvr>
                                        <p:cTn id="30" dur="750"/>
                                        <p:tgtEl>
                                          <p:spTgt spid="12">
                                            <p:txEl>
                                              <p:pRg st="4" end="4"/>
                                            </p:txEl>
                                          </p:spTgt>
                                        </p:tgtEl>
                                      </p:cBhvr>
                                    </p:animEffect>
                                  </p:childTnLst>
                                </p:cTn>
                              </p:par>
                            </p:childTnLst>
                          </p:cTn>
                        </p:par>
                        <p:par>
                          <p:cTn id="31" fill="hold">
                            <p:stCondLst>
                              <p:cond delay="4250"/>
                            </p:stCondLst>
                            <p:childTnLst>
                              <p:par>
                                <p:cTn id="32" presetID="22" presetClass="entr" presetSubtype="8" fill="hold" nodeType="afterEffect">
                                  <p:stCondLst>
                                    <p:cond delay="0"/>
                                  </p:stCondLst>
                                  <p:childTnLst>
                                    <p:set>
                                      <p:cBhvr>
                                        <p:cTn id="33" dur="1" fill="hold">
                                          <p:stCondLst>
                                            <p:cond delay="0"/>
                                          </p:stCondLst>
                                        </p:cTn>
                                        <p:tgtEl>
                                          <p:spTgt spid="12">
                                            <p:txEl>
                                              <p:pRg st="5" end="5"/>
                                            </p:txEl>
                                          </p:spTgt>
                                        </p:tgtEl>
                                        <p:attrNameLst>
                                          <p:attrName>style.visibility</p:attrName>
                                        </p:attrNameLst>
                                      </p:cBhvr>
                                      <p:to>
                                        <p:strVal val="visible"/>
                                      </p:to>
                                    </p:set>
                                    <p:animEffect transition="in" filter="wipe(left)">
                                      <p:cBhvr>
                                        <p:cTn id="34" dur="75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7644554">
            <a:off x="241610" y="2013584"/>
            <a:ext cx="4118336" cy="2941668"/>
          </a:xfrm>
          <a:prstGeom prst="rect">
            <a:avLst/>
          </a:prstGeom>
        </p:spPr>
      </p:pic>
      <p:sp>
        <p:nvSpPr>
          <p:cNvPr id="11" name="Nadpis 1"/>
          <p:cNvSpPr txBox="1">
            <a:spLocks/>
          </p:cNvSpPr>
          <p:nvPr/>
        </p:nvSpPr>
        <p:spPr>
          <a:xfrm>
            <a:off x="857250" y="352425"/>
            <a:ext cx="10515600" cy="7762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smtClean="0">
                <a:latin typeface="Calibri bold" panose="020F0702030404030204" pitchFamily="34" charset="0"/>
                <a:cs typeface="Calibri bold" panose="020F0702030404030204" pitchFamily="34" charset="0"/>
              </a:rPr>
              <a:t>Intel</a:t>
            </a:r>
            <a:endParaRPr lang="en-US" sz="3800" dirty="0" smtClean="0">
              <a:latin typeface="Calibri bold" panose="020F0702030404030204" pitchFamily="34" charset="0"/>
              <a:cs typeface="Calibri bold" panose="020F0702030404030204" pitchFamily="34" charset="0"/>
            </a:endParaRPr>
          </a:p>
        </p:txBody>
      </p:sp>
      <p:sp>
        <p:nvSpPr>
          <p:cNvPr id="12" name="Zástupný symbol pro obsah 2"/>
          <p:cNvSpPr txBox="1">
            <a:spLocks/>
          </p:cNvSpPr>
          <p:nvPr/>
        </p:nvSpPr>
        <p:spPr>
          <a:xfrm>
            <a:off x="4057650" y="1128713"/>
            <a:ext cx="7470776" cy="52911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600" dirty="0" smtClean="0"/>
              <a:t>Společnost se zaměřuje především na integrované grafické karty</a:t>
            </a:r>
          </a:p>
          <a:p>
            <a:r>
              <a:rPr lang="cs-CZ" sz="2600" dirty="0" smtClean="0"/>
              <a:t>V roce 2015 představila novou generaci grafických čipů s názvem Gen9</a:t>
            </a:r>
          </a:p>
          <a:p>
            <a:r>
              <a:rPr lang="cs-CZ" sz="2600" dirty="0" smtClean="0"/>
              <a:t>Tato řada obsahovala Intel HD </a:t>
            </a:r>
            <a:r>
              <a:rPr lang="cs-CZ" sz="2600" dirty="0" err="1" smtClean="0"/>
              <a:t>Graphics</a:t>
            </a:r>
            <a:r>
              <a:rPr lang="cs-CZ" sz="2600" dirty="0" smtClean="0"/>
              <a:t> 510 a 530 s maximálním množstvím přístupné paměti 64 GB</a:t>
            </a:r>
          </a:p>
          <a:p>
            <a:r>
              <a:rPr lang="cs-CZ" sz="2600" dirty="0" smtClean="0"/>
              <a:t>Ze skupiny Iris </a:t>
            </a:r>
            <a:r>
              <a:rPr lang="cs-CZ" sz="2600" dirty="0" err="1" smtClean="0"/>
              <a:t>Graphics</a:t>
            </a:r>
            <a:r>
              <a:rPr lang="cs-CZ" sz="2600" dirty="0" smtClean="0"/>
              <a:t> zde byly čipy 540 a 550, dále Iris </a:t>
            </a:r>
            <a:r>
              <a:rPr lang="cs-CZ" sz="2600" dirty="0" err="1" smtClean="0"/>
              <a:t>Graphics</a:t>
            </a:r>
            <a:r>
              <a:rPr lang="cs-CZ" sz="2600" dirty="0" smtClean="0"/>
              <a:t> Pro 580 s 64 GB maximální přístupné paměti a 128 MB </a:t>
            </a:r>
            <a:r>
              <a:rPr lang="cs-CZ" sz="2600" dirty="0" err="1" smtClean="0"/>
              <a:t>eDRAM</a:t>
            </a:r>
            <a:endParaRPr lang="cs-CZ" sz="2600" dirty="0" smtClean="0"/>
          </a:p>
          <a:p>
            <a:r>
              <a:rPr lang="cs-CZ" sz="2600" dirty="0" smtClean="0"/>
              <a:t>V roce 2019 byla představena Generace 11 (Gen11) s čipy Iris Plus </a:t>
            </a:r>
            <a:r>
              <a:rPr lang="cs-CZ" sz="2600" dirty="0" err="1" smtClean="0"/>
              <a:t>Graphics</a:t>
            </a:r>
            <a:r>
              <a:rPr lang="cs-CZ" sz="2600" dirty="0" smtClean="0"/>
              <a:t> a UHD </a:t>
            </a:r>
            <a:r>
              <a:rPr lang="cs-CZ" sz="2600" dirty="0" err="1" smtClean="0"/>
              <a:t>Graphics</a:t>
            </a:r>
            <a:endParaRPr lang="cs-CZ" sz="2600" dirty="0" smtClean="0"/>
          </a:p>
        </p:txBody>
      </p:sp>
      <p:sp>
        <p:nvSpPr>
          <p:cNvPr id="4" name="Zástupný symbol pro zápatí 3"/>
          <p:cNvSpPr>
            <a:spLocks noGrp="1"/>
          </p:cNvSpPr>
          <p:nvPr>
            <p:ph type="ftr" sz="quarter" idx="11"/>
          </p:nvPr>
        </p:nvSpPr>
        <p:spPr/>
        <p:txBody>
          <a:bodyPr/>
          <a:lstStyle/>
          <a:p>
            <a:r>
              <a:rPr lang="cs-CZ" dirty="0" smtClean="0"/>
              <a:t>FAKUTLA APLIKOVANÉ INFORMATIKY</a:t>
            </a:r>
          </a:p>
        </p:txBody>
      </p:sp>
      <p:sp>
        <p:nvSpPr>
          <p:cNvPr id="5" name="Zástupný symbol pro číslo snímku 4"/>
          <p:cNvSpPr>
            <a:spLocks noGrp="1"/>
          </p:cNvSpPr>
          <p:nvPr>
            <p:ph type="sldNum" sz="quarter" idx="12"/>
          </p:nvPr>
        </p:nvSpPr>
        <p:spPr/>
        <p:txBody>
          <a:bodyPr/>
          <a:lstStyle/>
          <a:p>
            <a:fld id="{52C407D0-5608-4F39-8F0F-7888F0D57A58}" type="slidenum">
              <a:rPr lang="cs-CZ" smtClean="0"/>
              <a:t>33</a:t>
            </a:fld>
            <a:r>
              <a:rPr lang="cs-CZ" dirty="0" smtClean="0"/>
              <a:t>/60</a:t>
            </a:r>
            <a:endParaRPr lang="cs-CZ" dirty="0"/>
          </a:p>
        </p:txBody>
      </p:sp>
    </p:spTree>
    <p:extLst>
      <p:ext uri="{BB962C8B-B14F-4D97-AF65-F5344CB8AC3E}">
        <p14:creationId xmlns:p14="http://schemas.microsoft.com/office/powerpoint/2010/main" val="1628683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wipe(left)">
                                      <p:cBhvr>
                                        <p:cTn id="14" dur="750"/>
                                        <p:tgtEl>
                                          <p:spTgt spid="12">
                                            <p:txEl>
                                              <p:pRg st="0" end="0"/>
                                            </p:txEl>
                                          </p:spTgt>
                                        </p:tgtEl>
                                      </p:cBhvr>
                                    </p:animEffect>
                                  </p:childTnLst>
                                </p:cTn>
                              </p:par>
                            </p:childTnLst>
                          </p:cTn>
                        </p:par>
                        <p:par>
                          <p:cTn id="15" fill="hold">
                            <p:stCondLst>
                              <p:cond delay="1250"/>
                            </p:stCondLst>
                            <p:childTnLst>
                              <p:par>
                                <p:cTn id="16" presetID="22" presetClass="entr" presetSubtype="8" fill="hold" nodeType="afterEffect">
                                  <p:stCondLst>
                                    <p:cond delay="0"/>
                                  </p:stCondLst>
                                  <p:childTnLst>
                                    <p:set>
                                      <p:cBhvr>
                                        <p:cTn id="17" dur="1" fill="hold">
                                          <p:stCondLst>
                                            <p:cond delay="0"/>
                                          </p:stCondLst>
                                        </p:cTn>
                                        <p:tgtEl>
                                          <p:spTgt spid="12">
                                            <p:txEl>
                                              <p:pRg st="1" end="1"/>
                                            </p:txEl>
                                          </p:spTgt>
                                        </p:tgtEl>
                                        <p:attrNameLst>
                                          <p:attrName>style.visibility</p:attrName>
                                        </p:attrNameLst>
                                      </p:cBhvr>
                                      <p:to>
                                        <p:strVal val="visible"/>
                                      </p:to>
                                    </p:set>
                                    <p:animEffect transition="in" filter="wipe(left)">
                                      <p:cBhvr>
                                        <p:cTn id="18" dur="750"/>
                                        <p:tgtEl>
                                          <p:spTgt spid="12">
                                            <p:txEl>
                                              <p:pRg st="1" end="1"/>
                                            </p:txEl>
                                          </p:spTgt>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12">
                                            <p:txEl>
                                              <p:pRg st="2" end="2"/>
                                            </p:txEl>
                                          </p:spTgt>
                                        </p:tgtEl>
                                        <p:attrNameLst>
                                          <p:attrName>style.visibility</p:attrName>
                                        </p:attrNameLst>
                                      </p:cBhvr>
                                      <p:to>
                                        <p:strVal val="visible"/>
                                      </p:to>
                                    </p:set>
                                    <p:animEffect transition="in" filter="wipe(left)">
                                      <p:cBhvr>
                                        <p:cTn id="22" dur="750"/>
                                        <p:tgtEl>
                                          <p:spTgt spid="12">
                                            <p:txEl>
                                              <p:pRg st="2" end="2"/>
                                            </p:txEl>
                                          </p:spTgt>
                                        </p:tgtEl>
                                      </p:cBhvr>
                                    </p:animEffect>
                                  </p:childTnLst>
                                </p:cTn>
                              </p:par>
                            </p:childTnLst>
                          </p:cTn>
                        </p:par>
                        <p:par>
                          <p:cTn id="23" fill="hold">
                            <p:stCondLst>
                              <p:cond delay="2750"/>
                            </p:stCondLst>
                            <p:childTnLst>
                              <p:par>
                                <p:cTn id="24" presetID="22" presetClass="entr" presetSubtype="8" fill="hold" nodeType="afterEffect">
                                  <p:stCondLst>
                                    <p:cond delay="0"/>
                                  </p:stCondLst>
                                  <p:childTnLst>
                                    <p:set>
                                      <p:cBhvr>
                                        <p:cTn id="25" dur="1" fill="hold">
                                          <p:stCondLst>
                                            <p:cond delay="0"/>
                                          </p:stCondLst>
                                        </p:cTn>
                                        <p:tgtEl>
                                          <p:spTgt spid="12">
                                            <p:txEl>
                                              <p:pRg st="3" end="3"/>
                                            </p:txEl>
                                          </p:spTgt>
                                        </p:tgtEl>
                                        <p:attrNameLst>
                                          <p:attrName>style.visibility</p:attrName>
                                        </p:attrNameLst>
                                      </p:cBhvr>
                                      <p:to>
                                        <p:strVal val="visible"/>
                                      </p:to>
                                    </p:set>
                                    <p:animEffect transition="in" filter="wipe(left)">
                                      <p:cBhvr>
                                        <p:cTn id="26" dur="750"/>
                                        <p:tgtEl>
                                          <p:spTgt spid="12">
                                            <p:txEl>
                                              <p:pRg st="3" end="3"/>
                                            </p:txEl>
                                          </p:spTgt>
                                        </p:tgtEl>
                                      </p:cBhvr>
                                    </p:animEffect>
                                  </p:childTnLst>
                                </p:cTn>
                              </p:par>
                            </p:childTnLst>
                          </p:cTn>
                        </p:par>
                        <p:par>
                          <p:cTn id="27" fill="hold">
                            <p:stCondLst>
                              <p:cond delay="3500"/>
                            </p:stCondLst>
                            <p:childTnLst>
                              <p:par>
                                <p:cTn id="28" presetID="22" presetClass="entr" presetSubtype="8" fill="hold" nodeType="afterEffect">
                                  <p:stCondLst>
                                    <p:cond delay="0"/>
                                  </p:stCondLst>
                                  <p:childTnLst>
                                    <p:set>
                                      <p:cBhvr>
                                        <p:cTn id="29" dur="1" fill="hold">
                                          <p:stCondLst>
                                            <p:cond delay="0"/>
                                          </p:stCondLst>
                                        </p:cTn>
                                        <p:tgtEl>
                                          <p:spTgt spid="12">
                                            <p:txEl>
                                              <p:pRg st="4" end="4"/>
                                            </p:txEl>
                                          </p:spTgt>
                                        </p:tgtEl>
                                        <p:attrNameLst>
                                          <p:attrName>style.visibility</p:attrName>
                                        </p:attrNameLst>
                                      </p:cBhvr>
                                      <p:to>
                                        <p:strVal val="visible"/>
                                      </p:to>
                                    </p:set>
                                    <p:animEffect transition="in" filter="wipe(left)">
                                      <p:cBhvr>
                                        <p:cTn id="30" dur="75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Nadpis 1"/>
          <p:cNvSpPr txBox="1">
            <a:spLocks/>
          </p:cNvSpPr>
          <p:nvPr/>
        </p:nvSpPr>
        <p:spPr>
          <a:xfrm>
            <a:off x="838200" y="2257425"/>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5000" dirty="0" smtClean="0">
                <a:solidFill>
                  <a:schemeClr val="bg1"/>
                </a:solidFill>
                <a:latin typeface="Calibri bold" panose="020F0702030404030204" pitchFamily="34" charset="0"/>
                <a:cs typeface="Calibri bold" panose="020F0702030404030204" pitchFamily="34" charset="0"/>
              </a:rPr>
              <a:t>KLÍČOVÉ TECHNOLOGIE</a:t>
            </a:r>
            <a:endParaRPr lang="cs-CZ" sz="5000" dirty="0">
              <a:solidFill>
                <a:schemeClr val="bg1"/>
              </a:solidFill>
              <a:latin typeface="Calibri bold" panose="020F0702030404030204" pitchFamily="34" charset="0"/>
              <a:cs typeface="Calibri bold" panose="020F0702030404030204" pitchFamily="34" charset="0"/>
            </a:endParaRPr>
          </a:p>
        </p:txBody>
      </p:sp>
      <p:sp>
        <p:nvSpPr>
          <p:cNvPr id="9" name="Obdélník 8"/>
          <p:cNvSpPr/>
          <p:nvPr/>
        </p:nvSpPr>
        <p:spPr>
          <a:xfrm>
            <a:off x="2488677" y="2056219"/>
            <a:ext cx="7239786" cy="1689873"/>
          </a:xfrm>
          <a:prstGeom prst="rect">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Nadpis 1"/>
          <p:cNvSpPr txBox="1">
            <a:spLocks/>
          </p:cNvSpPr>
          <p:nvPr/>
        </p:nvSpPr>
        <p:spPr>
          <a:xfrm>
            <a:off x="838200" y="3582988"/>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000" dirty="0" smtClean="0">
                <a:solidFill>
                  <a:schemeClr val="bg1"/>
                </a:solidFill>
                <a:latin typeface="Calibri bold" panose="020F0702030404030204" pitchFamily="34" charset="0"/>
                <a:cs typeface="Calibri bold" panose="020F0702030404030204" pitchFamily="34" charset="0"/>
              </a:rPr>
              <a:t>VÝVOJ A DŮLEŽITÉ TECHNOLOGIE</a:t>
            </a:r>
            <a:endParaRPr lang="cs-CZ" sz="3000" dirty="0">
              <a:solidFill>
                <a:schemeClr val="bg1"/>
              </a:solidFill>
              <a:latin typeface="Calibri bold" panose="020F0702030404030204" pitchFamily="34" charset="0"/>
              <a:cs typeface="Calibri bold" panose="020F0702030404030204" pitchFamily="34" charset="0"/>
            </a:endParaRPr>
          </a:p>
        </p:txBody>
      </p:sp>
    </p:spTree>
    <p:extLst>
      <p:ext uri="{BB962C8B-B14F-4D97-AF65-F5344CB8AC3E}">
        <p14:creationId xmlns:p14="http://schemas.microsoft.com/office/powerpoint/2010/main" val="7516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outVertical)">
                                      <p:cBhvr>
                                        <p:cTn id="10" dur="500"/>
                                        <p:tgtEl>
                                          <p:spTgt spid="9"/>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outVertic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Nadpis 1"/>
          <p:cNvSpPr txBox="1">
            <a:spLocks/>
          </p:cNvSpPr>
          <p:nvPr/>
        </p:nvSpPr>
        <p:spPr>
          <a:xfrm>
            <a:off x="857250" y="352425"/>
            <a:ext cx="10515600" cy="7762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smtClean="0">
                <a:latin typeface="Calibri bold" panose="020F0702030404030204" pitchFamily="34" charset="0"/>
                <a:cs typeface="Calibri bold" panose="020F0702030404030204" pitchFamily="34" charset="0"/>
              </a:rPr>
              <a:t>API</a:t>
            </a:r>
            <a:r>
              <a:rPr lang="en-US" sz="3800" dirty="0" smtClean="0">
                <a:latin typeface="Calibri bold" panose="020F0702030404030204" pitchFamily="34" charset="0"/>
                <a:cs typeface="Calibri bold" panose="020F0702030404030204" pitchFamily="34" charset="0"/>
              </a:rPr>
              <a:t> (Application programming interface)</a:t>
            </a:r>
            <a:endParaRPr lang="en-US" sz="3800" dirty="0">
              <a:latin typeface="Calibri bold" panose="020F0702030404030204" pitchFamily="34" charset="0"/>
              <a:cs typeface="Calibri bold" panose="020F0702030404030204" pitchFamily="34" charset="0"/>
            </a:endParaRPr>
          </a:p>
        </p:txBody>
      </p:sp>
      <p:sp>
        <p:nvSpPr>
          <p:cNvPr id="12" name="Zástupný symbol pro obsah 2"/>
          <p:cNvSpPr txBox="1">
            <a:spLocks/>
          </p:cNvSpPr>
          <p:nvPr/>
        </p:nvSpPr>
        <p:spPr>
          <a:xfrm>
            <a:off x="1347788" y="1137660"/>
            <a:ext cx="9534524" cy="27842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s-CZ" dirty="0" smtClean="0"/>
              <a:t>Rozhraní pro programování aplikací používány dodavateli SW i HW ve vývoji ovladačů a různých programů </a:t>
            </a:r>
          </a:p>
          <a:p>
            <a:pPr algn="ctr"/>
            <a:r>
              <a:rPr lang="cs-CZ" dirty="0" smtClean="0"/>
              <a:t>V současné době nejrozšířenější jsou </a:t>
            </a:r>
            <a:r>
              <a:rPr lang="cs-CZ" dirty="0" err="1" smtClean="0"/>
              <a:t>OpenGL</a:t>
            </a:r>
            <a:r>
              <a:rPr lang="cs-CZ" dirty="0" smtClean="0"/>
              <a:t>, DirectX a </a:t>
            </a:r>
            <a:r>
              <a:rPr lang="cs-CZ" dirty="0" err="1" smtClean="0"/>
              <a:t>Vulkan</a:t>
            </a:r>
            <a:endParaRPr lang="cs-CZ" dirty="0" smtClean="0"/>
          </a:p>
        </p:txBody>
      </p:sp>
      <p:sp>
        <p:nvSpPr>
          <p:cNvPr id="13" name="Nadpis 1"/>
          <p:cNvSpPr txBox="1">
            <a:spLocks/>
          </p:cNvSpPr>
          <p:nvPr/>
        </p:nvSpPr>
        <p:spPr>
          <a:xfrm>
            <a:off x="2095500" y="2931764"/>
            <a:ext cx="8039100" cy="58056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smtClean="0">
                <a:latin typeface="Calibri bold" panose="020F0702030404030204" pitchFamily="34" charset="0"/>
                <a:cs typeface="Calibri bold" panose="020F0702030404030204" pitchFamily="34" charset="0"/>
              </a:rPr>
              <a:t>MULTI-GPU</a:t>
            </a:r>
          </a:p>
        </p:txBody>
      </p:sp>
      <p:sp>
        <p:nvSpPr>
          <p:cNvPr id="14" name="Zástupný symbol pro obsah 2"/>
          <p:cNvSpPr txBox="1">
            <a:spLocks/>
          </p:cNvSpPr>
          <p:nvPr/>
        </p:nvSpPr>
        <p:spPr>
          <a:xfrm>
            <a:off x="5133605" y="3700461"/>
            <a:ext cx="6848845" cy="229711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600" dirty="0" smtClean="0"/>
              <a:t>Zapojení více grafických karet na jedné základní desce</a:t>
            </a:r>
          </a:p>
          <a:p>
            <a:r>
              <a:rPr lang="cs-CZ" sz="2600" dirty="0" smtClean="0"/>
              <a:t>Dochází k navýšení výkonu – možné zapojení až čtyř karet</a:t>
            </a:r>
          </a:p>
          <a:p>
            <a:r>
              <a:rPr lang="cs-CZ" sz="2600" dirty="0" smtClean="0"/>
              <a:t>SLI je technologie od NVIDIA, </a:t>
            </a:r>
            <a:r>
              <a:rPr lang="cs-CZ" sz="2600" dirty="0" err="1" smtClean="0"/>
              <a:t>CrossFireX</a:t>
            </a:r>
            <a:r>
              <a:rPr lang="cs-CZ" sz="2600" dirty="0" smtClean="0"/>
              <a:t> je technologie od AMD</a:t>
            </a:r>
          </a:p>
          <a:p>
            <a:endParaRPr lang="cs-CZ" sz="2600" dirty="0" smtClean="0"/>
          </a:p>
        </p:txBody>
      </p:sp>
      <p:pic>
        <p:nvPicPr>
          <p:cNvPr id="2" name="Obrázek 1"/>
          <p:cNvPicPr>
            <a:picLocks noChangeAspect="1"/>
          </p:cNvPicPr>
          <p:nvPr/>
        </p:nvPicPr>
        <p:blipFill rotWithShape="1">
          <a:blip r:embed="rId3" cstate="print">
            <a:extLst>
              <a:ext uri="{28A0092B-C50C-407E-A947-70E740481C1C}">
                <a14:useLocalDpi xmlns:a14="http://schemas.microsoft.com/office/drawing/2010/main" val="0"/>
              </a:ext>
            </a:extLst>
          </a:blip>
          <a:srcRect l="6720" t="7214" b="3375"/>
          <a:stretch/>
        </p:blipFill>
        <p:spPr>
          <a:xfrm>
            <a:off x="857250" y="3763168"/>
            <a:ext cx="4098319" cy="2171700"/>
          </a:xfrm>
          <a:prstGeom prst="rect">
            <a:avLst/>
          </a:prstGeom>
        </p:spPr>
      </p:pic>
      <p:sp>
        <p:nvSpPr>
          <p:cNvPr id="3" name="Zástupný symbol pro zápatí 2"/>
          <p:cNvSpPr>
            <a:spLocks noGrp="1"/>
          </p:cNvSpPr>
          <p:nvPr>
            <p:ph type="ftr" sz="quarter" idx="11"/>
          </p:nvPr>
        </p:nvSpPr>
        <p:spPr/>
        <p:txBody>
          <a:bodyPr/>
          <a:lstStyle/>
          <a:p>
            <a:r>
              <a:rPr lang="cs-CZ" dirty="0" smtClean="0"/>
              <a:t>FAKUTLA APLIKOVANÉ INFORMATIKY</a:t>
            </a:r>
          </a:p>
        </p:txBody>
      </p:sp>
      <p:sp>
        <p:nvSpPr>
          <p:cNvPr id="4" name="Zástupný symbol pro číslo snímku 3"/>
          <p:cNvSpPr>
            <a:spLocks noGrp="1"/>
          </p:cNvSpPr>
          <p:nvPr>
            <p:ph type="sldNum" sz="quarter" idx="12"/>
          </p:nvPr>
        </p:nvSpPr>
        <p:spPr/>
        <p:txBody>
          <a:bodyPr/>
          <a:lstStyle/>
          <a:p>
            <a:fld id="{52C407D0-5608-4F39-8F0F-7888F0D57A58}" type="slidenum">
              <a:rPr lang="cs-CZ" smtClean="0"/>
              <a:t>35</a:t>
            </a:fld>
            <a:r>
              <a:rPr lang="cs-CZ" dirty="0" smtClean="0"/>
              <a:t>/60</a:t>
            </a:r>
            <a:endParaRPr lang="cs-CZ" dirty="0"/>
          </a:p>
        </p:txBody>
      </p:sp>
    </p:spTree>
    <p:extLst>
      <p:ext uri="{BB962C8B-B14F-4D97-AF65-F5344CB8AC3E}">
        <p14:creationId xmlns:p14="http://schemas.microsoft.com/office/powerpoint/2010/main" val="3195898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wipe(left)">
                                      <p:cBhvr>
                                        <p:cTn id="11" dur="750"/>
                                        <p:tgtEl>
                                          <p:spTgt spid="12">
                                            <p:txEl>
                                              <p:pRg st="0" end="0"/>
                                            </p:txEl>
                                          </p:spTgt>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12">
                                            <p:txEl>
                                              <p:pRg st="1" end="1"/>
                                            </p:txEl>
                                          </p:spTgt>
                                        </p:tgtEl>
                                        <p:attrNameLst>
                                          <p:attrName>style.visibility</p:attrName>
                                        </p:attrNameLst>
                                      </p:cBhvr>
                                      <p:to>
                                        <p:strVal val="visible"/>
                                      </p:to>
                                    </p:set>
                                    <p:animEffect transition="in" filter="wipe(left)">
                                      <p:cBhvr>
                                        <p:cTn id="15" dur="750"/>
                                        <p:tgtEl>
                                          <p:spTgt spid="12">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22" presetClass="entr" presetSubtype="8" fill="hold" nodeType="afterEffect">
                                  <p:stCondLst>
                                    <p:cond delay="0"/>
                                  </p:stCondLst>
                                  <p:childTnLst>
                                    <p:set>
                                      <p:cBhvr>
                                        <p:cTn id="26" dur="1" fill="hold">
                                          <p:stCondLst>
                                            <p:cond delay="0"/>
                                          </p:stCondLst>
                                        </p:cTn>
                                        <p:tgtEl>
                                          <p:spTgt spid="14">
                                            <p:txEl>
                                              <p:pRg st="0" end="0"/>
                                            </p:txEl>
                                          </p:spTgt>
                                        </p:tgtEl>
                                        <p:attrNameLst>
                                          <p:attrName>style.visibility</p:attrName>
                                        </p:attrNameLst>
                                      </p:cBhvr>
                                      <p:to>
                                        <p:strVal val="visible"/>
                                      </p:to>
                                    </p:set>
                                    <p:animEffect transition="in" filter="wipe(left)">
                                      <p:cBhvr>
                                        <p:cTn id="27" dur="750"/>
                                        <p:tgtEl>
                                          <p:spTgt spid="14">
                                            <p:txEl>
                                              <p:pRg st="0" end="0"/>
                                            </p:txEl>
                                          </p:spTgt>
                                        </p:tgtEl>
                                      </p:cBhvr>
                                    </p:animEffect>
                                  </p:childTnLst>
                                </p:cTn>
                              </p:par>
                            </p:childTnLst>
                          </p:cTn>
                        </p:par>
                        <p:par>
                          <p:cTn id="28" fill="hold">
                            <p:stCondLst>
                              <p:cond delay="1250"/>
                            </p:stCondLst>
                            <p:childTnLst>
                              <p:par>
                                <p:cTn id="29" presetID="22" presetClass="entr" presetSubtype="8" fill="hold" nodeType="afterEffect">
                                  <p:stCondLst>
                                    <p:cond delay="0"/>
                                  </p:stCondLst>
                                  <p:childTnLst>
                                    <p:set>
                                      <p:cBhvr>
                                        <p:cTn id="30" dur="1" fill="hold">
                                          <p:stCondLst>
                                            <p:cond delay="0"/>
                                          </p:stCondLst>
                                        </p:cTn>
                                        <p:tgtEl>
                                          <p:spTgt spid="14">
                                            <p:txEl>
                                              <p:pRg st="1" end="1"/>
                                            </p:txEl>
                                          </p:spTgt>
                                        </p:tgtEl>
                                        <p:attrNameLst>
                                          <p:attrName>style.visibility</p:attrName>
                                        </p:attrNameLst>
                                      </p:cBhvr>
                                      <p:to>
                                        <p:strVal val="visible"/>
                                      </p:to>
                                    </p:set>
                                    <p:animEffect transition="in" filter="wipe(left)">
                                      <p:cBhvr>
                                        <p:cTn id="31" dur="750"/>
                                        <p:tgtEl>
                                          <p:spTgt spid="14">
                                            <p:txEl>
                                              <p:pRg st="1" end="1"/>
                                            </p:txEl>
                                          </p:spTgt>
                                        </p:tgtEl>
                                      </p:cBhvr>
                                    </p:animEffect>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14">
                                            <p:txEl>
                                              <p:pRg st="2" end="2"/>
                                            </p:txEl>
                                          </p:spTgt>
                                        </p:tgtEl>
                                        <p:attrNameLst>
                                          <p:attrName>style.visibility</p:attrName>
                                        </p:attrNameLst>
                                      </p:cBhvr>
                                      <p:to>
                                        <p:strVal val="visible"/>
                                      </p:to>
                                    </p:set>
                                    <p:animEffect transition="in" filter="wipe(left)">
                                      <p:cBhvr>
                                        <p:cTn id="35" dur="75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Nadpis 1"/>
          <p:cNvSpPr txBox="1">
            <a:spLocks/>
          </p:cNvSpPr>
          <p:nvPr/>
        </p:nvSpPr>
        <p:spPr>
          <a:xfrm>
            <a:off x="654050" y="3379549"/>
            <a:ext cx="10515600" cy="7762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smtClean="0">
                <a:latin typeface="Calibri bold" panose="020F0702030404030204" pitchFamily="34" charset="0"/>
                <a:cs typeface="Calibri bold" panose="020F0702030404030204" pitchFamily="34" charset="0"/>
              </a:rPr>
              <a:t>CUDA a </a:t>
            </a:r>
            <a:r>
              <a:rPr lang="cs-CZ" sz="3800" dirty="0" err="1" smtClean="0">
                <a:latin typeface="Calibri bold" panose="020F0702030404030204" pitchFamily="34" charset="0"/>
                <a:cs typeface="Calibri bold" panose="020F0702030404030204" pitchFamily="34" charset="0"/>
              </a:rPr>
              <a:t>OpenCL</a:t>
            </a:r>
            <a:endParaRPr lang="en-US" sz="3800" dirty="0">
              <a:latin typeface="Calibri bold" panose="020F0702030404030204" pitchFamily="34" charset="0"/>
              <a:cs typeface="Calibri bold" panose="020F0702030404030204" pitchFamily="34" charset="0"/>
            </a:endParaRPr>
          </a:p>
        </p:txBody>
      </p:sp>
      <p:sp>
        <p:nvSpPr>
          <p:cNvPr id="12" name="Zástupný symbol pro obsah 2"/>
          <p:cNvSpPr txBox="1">
            <a:spLocks/>
          </p:cNvSpPr>
          <p:nvPr/>
        </p:nvSpPr>
        <p:spPr>
          <a:xfrm>
            <a:off x="1144588" y="4069534"/>
            <a:ext cx="9534524" cy="27842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s-CZ" sz="2600" dirty="0" smtClean="0"/>
              <a:t>Jedná se o platformy pro paralelní programování</a:t>
            </a:r>
          </a:p>
          <a:p>
            <a:pPr algn="ctr"/>
            <a:r>
              <a:rPr lang="cs-CZ" sz="2600" dirty="0" smtClean="0"/>
              <a:t>Umožňují GPU výpočty pro všeobecné účely </a:t>
            </a:r>
          </a:p>
          <a:p>
            <a:pPr algn="ctr"/>
            <a:r>
              <a:rPr lang="cs-CZ" sz="2600" dirty="0" smtClean="0"/>
              <a:t> Založené na jazycích C a C++</a:t>
            </a:r>
          </a:p>
          <a:p>
            <a:pPr algn="ctr"/>
            <a:r>
              <a:rPr lang="cs-CZ" sz="2600" dirty="0" smtClean="0"/>
              <a:t>CUDA vyvinula NVIDIA, </a:t>
            </a:r>
            <a:r>
              <a:rPr lang="cs-CZ" sz="2600" dirty="0" err="1" smtClean="0"/>
              <a:t>OpenCL</a:t>
            </a:r>
            <a:r>
              <a:rPr lang="cs-CZ" sz="2600" dirty="0" smtClean="0"/>
              <a:t> je open source model od společnosti </a:t>
            </a:r>
            <a:r>
              <a:rPr lang="cs-CZ" sz="2600" dirty="0" err="1" smtClean="0"/>
              <a:t>Khronos</a:t>
            </a:r>
            <a:endParaRPr lang="cs-CZ" sz="2600" dirty="0" smtClean="0"/>
          </a:p>
        </p:txBody>
      </p:sp>
      <p:sp>
        <p:nvSpPr>
          <p:cNvPr id="13" name="Nadpis 1"/>
          <p:cNvSpPr txBox="1">
            <a:spLocks/>
          </p:cNvSpPr>
          <p:nvPr/>
        </p:nvSpPr>
        <p:spPr>
          <a:xfrm>
            <a:off x="2095500" y="449821"/>
            <a:ext cx="8039100" cy="58056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smtClean="0">
                <a:latin typeface="Calibri bold" panose="020F0702030404030204" pitchFamily="34" charset="0"/>
                <a:cs typeface="Calibri bold" panose="020F0702030404030204" pitchFamily="34" charset="0"/>
              </a:rPr>
              <a:t>CUDA jádra a </a:t>
            </a:r>
            <a:r>
              <a:rPr lang="cs-CZ" sz="3800" dirty="0" err="1" smtClean="0">
                <a:latin typeface="Calibri bold" panose="020F0702030404030204" pitchFamily="34" charset="0"/>
                <a:cs typeface="Calibri bold" panose="020F0702030404030204" pitchFamily="34" charset="0"/>
              </a:rPr>
              <a:t>Stream</a:t>
            </a:r>
            <a:r>
              <a:rPr lang="cs-CZ" sz="3800" dirty="0" smtClean="0">
                <a:latin typeface="Calibri bold" panose="020F0702030404030204" pitchFamily="34" charset="0"/>
                <a:cs typeface="Calibri bold" panose="020F0702030404030204" pitchFamily="34" charset="0"/>
              </a:rPr>
              <a:t> Procesory</a:t>
            </a:r>
          </a:p>
        </p:txBody>
      </p:sp>
      <p:sp>
        <p:nvSpPr>
          <p:cNvPr id="14" name="Zástupný symbol pro obsah 2"/>
          <p:cNvSpPr txBox="1">
            <a:spLocks/>
          </p:cNvSpPr>
          <p:nvPr/>
        </p:nvSpPr>
        <p:spPr>
          <a:xfrm>
            <a:off x="4562475" y="1104217"/>
            <a:ext cx="7467944" cy="284321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600" dirty="0" smtClean="0"/>
              <a:t>Jedná se o stovky až tisíce jader uvnitř grafického procesoru</a:t>
            </a:r>
          </a:p>
          <a:p>
            <a:r>
              <a:rPr lang="cs-CZ" sz="2600" dirty="0" smtClean="0"/>
              <a:t>Jádra umožňují provádět paralelní výpočty přes GPU</a:t>
            </a:r>
          </a:p>
          <a:p>
            <a:r>
              <a:rPr lang="cs-CZ" sz="2600" dirty="0" smtClean="0"/>
              <a:t>CUDA jádra je označení pro jádra v čipech od NVIDIA</a:t>
            </a:r>
          </a:p>
          <a:p>
            <a:r>
              <a:rPr lang="cs-CZ" sz="2600" dirty="0" smtClean="0"/>
              <a:t>Označení </a:t>
            </a:r>
            <a:r>
              <a:rPr lang="cs-CZ" sz="2600" dirty="0" err="1" smtClean="0"/>
              <a:t>Stream</a:t>
            </a:r>
            <a:r>
              <a:rPr lang="cs-CZ" sz="2600" dirty="0" smtClean="0"/>
              <a:t> procesory nesou jádra od AMD</a:t>
            </a:r>
          </a:p>
        </p:txBody>
      </p:sp>
      <p:pic>
        <p:nvPicPr>
          <p:cNvPr id="3" name="Obrázek 2"/>
          <p:cNvPicPr>
            <a:picLocks noChangeAspect="1"/>
          </p:cNvPicPr>
          <p:nvPr/>
        </p:nvPicPr>
        <p:blipFill rotWithShape="1">
          <a:blip r:embed="rId2">
            <a:extLst>
              <a:ext uri="{28A0092B-C50C-407E-A947-70E740481C1C}">
                <a14:useLocalDpi xmlns:a14="http://schemas.microsoft.com/office/drawing/2010/main" val="0"/>
              </a:ext>
            </a:extLst>
          </a:blip>
          <a:srcRect t="1873" b="18830"/>
          <a:stretch/>
        </p:blipFill>
        <p:spPr>
          <a:xfrm>
            <a:off x="857250" y="1261595"/>
            <a:ext cx="3367746" cy="1829593"/>
          </a:xfrm>
          <a:prstGeom prst="rect">
            <a:avLst/>
          </a:prstGeom>
        </p:spPr>
      </p:pic>
      <p:sp>
        <p:nvSpPr>
          <p:cNvPr id="4" name="Zástupný symbol pro zápatí 3"/>
          <p:cNvSpPr>
            <a:spLocks noGrp="1"/>
          </p:cNvSpPr>
          <p:nvPr>
            <p:ph type="ftr" sz="quarter" idx="11"/>
          </p:nvPr>
        </p:nvSpPr>
        <p:spPr/>
        <p:txBody>
          <a:bodyPr/>
          <a:lstStyle/>
          <a:p>
            <a:r>
              <a:rPr lang="cs-CZ" dirty="0" smtClean="0"/>
              <a:t>FAKUTLA APLIKOVANÉ INFORMATIKY</a:t>
            </a:r>
          </a:p>
        </p:txBody>
      </p:sp>
      <p:sp>
        <p:nvSpPr>
          <p:cNvPr id="5" name="Zástupný symbol pro číslo snímku 4"/>
          <p:cNvSpPr>
            <a:spLocks noGrp="1"/>
          </p:cNvSpPr>
          <p:nvPr>
            <p:ph type="sldNum" sz="quarter" idx="12"/>
          </p:nvPr>
        </p:nvSpPr>
        <p:spPr/>
        <p:txBody>
          <a:bodyPr/>
          <a:lstStyle/>
          <a:p>
            <a:fld id="{52C407D0-5608-4F39-8F0F-7888F0D57A58}" type="slidenum">
              <a:rPr lang="cs-CZ" smtClean="0"/>
              <a:t>36</a:t>
            </a:fld>
            <a:r>
              <a:rPr lang="cs-CZ" dirty="0" smtClean="0"/>
              <a:t>/60</a:t>
            </a:r>
            <a:endParaRPr lang="cs-CZ" dirty="0"/>
          </a:p>
        </p:txBody>
      </p:sp>
    </p:spTree>
    <p:extLst>
      <p:ext uri="{BB962C8B-B14F-4D97-AF65-F5344CB8AC3E}">
        <p14:creationId xmlns:p14="http://schemas.microsoft.com/office/powerpoint/2010/main" val="2258124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4">
                                            <p:txEl>
                                              <p:pRg st="0" end="0"/>
                                            </p:txEl>
                                          </p:spTgt>
                                        </p:tgtEl>
                                        <p:attrNameLst>
                                          <p:attrName>style.visibility</p:attrName>
                                        </p:attrNameLst>
                                      </p:cBhvr>
                                      <p:to>
                                        <p:strVal val="visible"/>
                                      </p:to>
                                    </p:set>
                                    <p:animEffect transition="in" filter="wipe(left)">
                                      <p:cBhvr>
                                        <p:cTn id="14" dur="750"/>
                                        <p:tgtEl>
                                          <p:spTgt spid="14">
                                            <p:txEl>
                                              <p:pRg st="0" end="0"/>
                                            </p:txEl>
                                          </p:spTgt>
                                        </p:tgtEl>
                                      </p:cBhvr>
                                    </p:animEffect>
                                  </p:childTnLst>
                                </p:cTn>
                              </p:par>
                            </p:childTnLst>
                          </p:cTn>
                        </p:par>
                        <p:par>
                          <p:cTn id="15" fill="hold">
                            <p:stCondLst>
                              <p:cond delay="1250"/>
                            </p:stCondLst>
                            <p:childTnLst>
                              <p:par>
                                <p:cTn id="16" presetID="22" presetClass="entr" presetSubtype="8" fill="hold" nodeType="afterEffect">
                                  <p:stCondLst>
                                    <p:cond delay="0"/>
                                  </p:stCondLst>
                                  <p:childTnLst>
                                    <p:set>
                                      <p:cBhvr>
                                        <p:cTn id="17" dur="1" fill="hold">
                                          <p:stCondLst>
                                            <p:cond delay="0"/>
                                          </p:stCondLst>
                                        </p:cTn>
                                        <p:tgtEl>
                                          <p:spTgt spid="14">
                                            <p:txEl>
                                              <p:pRg st="1" end="1"/>
                                            </p:txEl>
                                          </p:spTgt>
                                        </p:tgtEl>
                                        <p:attrNameLst>
                                          <p:attrName>style.visibility</p:attrName>
                                        </p:attrNameLst>
                                      </p:cBhvr>
                                      <p:to>
                                        <p:strVal val="visible"/>
                                      </p:to>
                                    </p:set>
                                    <p:animEffect transition="in" filter="wipe(left)">
                                      <p:cBhvr>
                                        <p:cTn id="18" dur="750"/>
                                        <p:tgtEl>
                                          <p:spTgt spid="14">
                                            <p:txEl>
                                              <p:pRg st="1" end="1"/>
                                            </p:txEl>
                                          </p:spTgt>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14">
                                            <p:txEl>
                                              <p:pRg st="2" end="2"/>
                                            </p:txEl>
                                          </p:spTgt>
                                        </p:tgtEl>
                                        <p:attrNameLst>
                                          <p:attrName>style.visibility</p:attrName>
                                        </p:attrNameLst>
                                      </p:cBhvr>
                                      <p:to>
                                        <p:strVal val="visible"/>
                                      </p:to>
                                    </p:set>
                                    <p:animEffect transition="in" filter="wipe(left)">
                                      <p:cBhvr>
                                        <p:cTn id="22" dur="750"/>
                                        <p:tgtEl>
                                          <p:spTgt spid="14">
                                            <p:txEl>
                                              <p:pRg st="2" end="2"/>
                                            </p:txEl>
                                          </p:spTgt>
                                        </p:tgtEl>
                                      </p:cBhvr>
                                    </p:animEffect>
                                  </p:childTnLst>
                                </p:cTn>
                              </p:par>
                            </p:childTnLst>
                          </p:cTn>
                        </p:par>
                        <p:par>
                          <p:cTn id="23" fill="hold">
                            <p:stCondLst>
                              <p:cond delay="2750"/>
                            </p:stCondLst>
                            <p:childTnLst>
                              <p:par>
                                <p:cTn id="24" presetID="22" presetClass="entr" presetSubtype="8" fill="hold" nodeType="afterEffect">
                                  <p:stCondLst>
                                    <p:cond delay="0"/>
                                  </p:stCondLst>
                                  <p:childTnLst>
                                    <p:set>
                                      <p:cBhvr>
                                        <p:cTn id="25" dur="1" fill="hold">
                                          <p:stCondLst>
                                            <p:cond delay="0"/>
                                          </p:stCondLst>
                                        </p:cTn>
                                        <p:tgtEl>
                                          <p:spTgt spid="14">
                                            <p:txEl>
                                              <p:pRg st="3" end="3"/>
                                            </p:txEl>
                                          </p:spTgt>
                                        </p:tgtEl>
                                        <p:attrNameLst>
                                          <p:attrName>style.visibility</p:attrName>
                                        </p:attrNameLst>
                                      </p:cBhvr>
                                      <p:to>
                                        <p:strVal val="visible"/>
                                      </p:to>
                                    </p:set>
                                    <p:animEffect transition="in" filter="wipe(left)">
                                      <p:cBhvr>
                                        <p:cTn id="26" dur="750"/>
                                        <p:tgtEl>
                                          <p:spTgt spid="14">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500"/>
                            </p:stCondLst>
                            <p:childTnLst>
                              <p:par>
                                <p:cTn id="33" presetID="22" presetClass="entr" presetSubtype="8" fill="hold" nodeType="afterEffect">
                                  <p:stCondLst>
                                    <p:cond delay="0"/>
                                  </p:stCondLst>
                                  <p:childTnLst>
                                    <p:set>
                                      <p:cBhvr>
                                        <p:cTn id="34" dur="1" fill="hold">
                                          <p:stCondLst>
                                            <p:cond delay="0"/>
                                          </p:stCondLst>
                                        </p:cTn>
                                        <p:tgtEl>
                                          <p:spTgt spid="12">
                                            <p:txEl>
                                              <p:pRg st="0" end="0"/>
                                            </p:txEl>
                                          </p:spTgt>
                                        </p:tgtEl>
                                        <p:attrNameLst>
                                          <p:attrName>style.visibility</p:attrName>
                                        </p:attrNameLst>
                                      </p:cBhvr>
                                      <p:to>
                                        <p:strVal val="visible"/>
                                      </p:to>
                                    </p:set>
                                    <p:animEffect transition="in" filter="wipe(left)">
                                      <p:cBhvr>
                                        <p:cTn id="35" dur="750"/>
                                        <p:tgtEl>
                                          <p:spTgt spid="12">
                                            <p:txEl>
                                              <p:pRg st="0" end="0"/>
                                            </p:txEl>
                                          </p:spTgt>
                                        </p:tgtEl>
                                      </p:cBhvr>
                                    </p:animEffect>
                                  </p:childTnLst>
                                </p:cTn>
                              </p:par>
                            </p:childTnLst>
                          </p:cTn>
                        </p:par>
                        <p:par>
                          <p:cTn id="36" fill="hold">
                            <p:stCondLst>
                              <p:cond delay="1250"/>
                            </p:stCondLst>
                            <p:childTnLst>
                              <p:par>
                                <p:cTn id="37" presetID="22" presetClass="entr" presetSubtype="8" fill="hold" nodeType="afterEffect">
                                  <p:stCondLst>
                                    <p:cond delay="0"/>
                                  </p:stCondLst>
                                  <p:childTnLst>
                                    <p:set>
                                      <p:cBhvr>
                                        <p:cTn id="38" dur="1" fill="hold">
                                          <p:stCondLst>
                                            <p:cond delay="0"/>
                                          </p:stCondLst>
                                        </p:cTn>
                                        <p:tgtEl>
                                          <p:spTgt spid="12">
                                            <p:txEl>
                                              <p:pRg st="1" end="1"/>
                                            </p:txEl>
                                          </p:spTgt>
                                        </p:tgtEl>
                                        <p:attrNameLst>
                                          <p:attrName>style.visibility</p:attrName>
                                        </p:attrNameLst>
                                      </p:cBhvr>
                                      <p:to>
                                        <p:strVal val="visible"/>
                                      </p:to>
                                    </p:set>
                                    <p:animEffect transition="in" filter="wipe(left)">
                                      <p:cBhvr>
                                        <p:cTn id="39" dur="750"/>
                                        <p:tgtEl>
                                          <p:spTgt spid="12">
                                            <p:txEl>
                                              <p:pRg st="1" end="1"/>
                                            </p:txEl>
                                          </p:spTgt>
                                        </p:tgtEl>
                                      </p:cBhvr>
                                    </p:animEffect>
                                  </p:childTnLst>
                                </p:cTn>
                              </p:par>
                            </p:childTnLst>
                          </p:cTn>
                        </p:par>
                        <p:par>
                          <p:cTn id="40" fill="hold">
                            <p:stCondLst>
                              <p:cond delay="2000"/>
                            </p:stCondLst>
                            <p:childTnLst>
                              <p:par>
                                <p:cTn id="41" presetID="22" presetClass="entr" presetSubtype="8" fill="hold" nodeType="afterEffect">
                                  <p:stCondLst>
                                    <p:cond delay="0"/>
                                  </p:stCondLst>
                                  <p:childTnLst>
                                    <p:set>
                                      <p:cBhvr>
                                        <p:cTn id="42" dur="1" fill="hold">
                                          <p:stCondLst>
                                            <p:cond delay="0"/>
                                          </p:stCondLst>
                                        </p:cTn>
                                        <p:tgtEl>
                                          <p:spTgt spid="12">
                                            <p:txEl>
                                              <p:pRg st="2" end="2"/>
                                            </p:txEl>
                                          </p:spTgt>
                                        </p:tgtEl>
                                        <p:attrNameLst>
                                          <p:attrName>style.visibility</p:attrName>
                                        </p:attrNameLst>
                                      </p:cBhvr>
                                      <p:to>
                                        <p:strVal val="visible"/>
                                      </p:to>
                                    </p:set>
                                    <p:animEffect transition="in" filter="wipe(left)">
                                      <p:cBhvr>
                                        <p:cTn id="43" dur="750"/>
                                        <p:tgtEl>
                                          <p:spTgt spid="12">
                                            <p:txEl>
                                              <p:pRg st="2" end="2"/>
                                            </p:txEl>
                                          </p:spTgt>
                                        </p:tgtEl>
                                      </p:cBhvr>
                                    </p:animEffect>
                                  </p:childTnLst>
                                </p:cTn>
                              </p:par>
                            </p:childTnLst>
                          </p:cTn>
                        </p:par>
                        <p:par>
                          <p:cTn id="44" fill="hold">
                            <p:stCondLst>
                              <p:cond delay="2750"/>
                            </p:stCondLst>
                            <p:childTnLst>
                              <p:par>
                                <p:cTn id="45" presetID="22" presetClass="entr" presetSubtype="8" fill="hold" nodeType="afterEffect">
                                  <p:stCondLst>
                                    <p:cond delay="0"/>
                                  </p:stCondLst>
                                  <p:childTnLst>
                                    <p:set>
                                      <p:cBhvr>
                                        <p:cTn id="46" dur="1" fill="hold">
                                          <p:stCondLst>
                                            <p:cond delay="0"/>
                                          </p:stCondLst>
                                        </p:cTn>
                                        <p:tgtEl>
                                          <p:spTgt spid="12">
                                            <p:txEl>
                                              <p:pRg st="3" end="3"/>
                                            </p:txEl>
                                          </p:spTgt>
                                        </p:tgtEl>
                                        <p:attrNameLst>
                                          <p:attrName>style.visibility</p:attrName>
                                        </p:attrNameLst>
                                      </p:cBhvr>
                                      <p:to>
                                        <p:strVal val="visible"/>
                                      </p:to>
                                    </p:set>
                                    <p:animEffect transition="in" filter="wipe(left)">
                                      <p:cBhvr>
                                        <p:cTn id="47" dur="75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Nadpis 1"/>
          <p:cNvSpPr txBox="1">
            <a:spLocks/>
          </p:cNvSpPr>
          <p:nvPr/>
        </p:nvSpPr>
        <p:spPr>
          <a:xfrm>
            <a:off x="838200" y="2257425"/>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5000" dirty="0" smtClean="0">
                <a:solidFill>
                  <a:schemeClr val="bg1"/>
                </a:solidFill>
                <a:latin typeface="Calibri bold" panose="020F0702030404030204" pitchFamily="34" charset="0"/>
                <a:cs typeface="Calibri bold" panose="020F0702030404030204" pitchFamily="34" charset="0"/>
              </a:rPr>
              <a:t>ARCHITEKTURA</a:t>
            </a:r>
            <a:endParaRPr lang="cs-CZ" sz="5000" dirty="0">
              <a:solidFill>
                <a:schemeClr val="bg1"/>
              </a:solidFill>
              <a:latin typeface="Calibri bold" panose="020F0702030404030204" pitchFamily="34" charset="0"/>
              <a:cs typeface="Calibri bold" panose="020F0702030404030204" pitchFamily="34" charset="0"/>
            </a:endParaRPr>
          </a:p>
        </p:txBody>
      </p:sp>
      <p:sp>
        <p:nvSpPr>
          <p:cNvPr id="9" name="Obdélník 8"/>
          <p:cNvSpPr/>
          <p:nvPr/>
        </p:nvSpPr>
        <p:spPr>
          <a:xfrm>
            <a:off x="2488677" y="2056219"/>
            <a:ext cx="7239786" cy="1689873"/>
          </a:xfrm>
          <a:prstGeom prst="rect">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2146369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out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Zástupný symbol pro zápatí 22"/>
          <p:cNvSpPr>
            <a:spLocks noGrp="1"/>
          </p:cNvSpPr>
          <p:nvPr>
            <p:ph type="ftr" sz="quarter" idx="11"/>
          </p:nvPr>
        </p:nvSpPr>
        <p:spPr/>
        <p:txBody>
          <a:bodyPr/>
          <a:lstStyle/>
          <a:p>
            <a:r>
              <a:rPr lang="cs-CZ" dirty="0" smtClean="0"/>
              <a:t>FAKUTLA APLIKOVANÉ INFORMATIKY</a:t>
            </a:r>
          </a:p>
        </p:txBody>
      </p:sp>
      <p:sp>
        <p:nvSpPr>
          <p:cNvPr id="24" name="Zástupný symbol pro číslo snímku 23"/>
          <p:cNvSpPr>
            <a:spLocks noGrp="1"/>
          </p:cNvSpPr>
          <p:nvPr>
            <p:ph type="sldNum" sz="quarter" idx="12"/>
          </p:nvPr>
        </p:nvSpPr>
        <p:spPr/>
        <p:txBody>
          <a:bodyPr/>
          <a:lstStyle/>
          <a:p>
            <a:fld id="{52C407D0-5608-4F39-8F0F-7888F0D57A58}" type="slidenum">
              <a:rPr lang="cs-CZ" smtClean="0"/>
              <a:t>38</a:t>
            </a:fld>
            <a:r>
              <a:rPr lang="cs-CZ" dirty="0" smtClean="0"/>
              <a:t>/60</a:t>
            </a:r>
            <a:endParaRPr lang="cs-CZ" dirty="0"/>
          </a:p>
        </p:txBody>
      </p:sp>
      <p:pic>
        <p:nvPicPr>
          <p:cNvPr id="4" name="Obráze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4288" y="590503"/>
            <a:ext cx="6373470" cy="5469828"/>
          </a:xfrm>
          <a:prstGeom prst="rect">
            <a:avLst/>
          </a:prstGeom>
        </p:spPr>
      </p:pic>
      <p:pic>
        <p:nvPicPr>
          <p:cNvPr id="5" name="Obrázek 4"/>
          <p:cNvPicPr>
            <a:picLocks noChangeAspect="1"/>
          </p:cNvPicPr>
          <p:nvPr/>
        </p:nvPicPr>
        <p:blipFill rotWithShape="1">
          <a:blip r:embed="rId4">
            <a:extLst>
              <a:ext uri="{28A0092B-C50C-407E-A947-70E740481C1C}">
                <a14:useLocalDpi xmlns:a14="http://schemas.microsoft.com/office/drawing/2010/main" val="0"/>
              </a:ext>
            </a:extLst>
          </a:blip>
          <a:srcRect t="91320"/>
          <a:stretch/>
        </p:blipFill>
        <p:spPr>
          <a:xfrm>
            <a:off x="2904288" y="5585551"/>
            <a:ext cx="6373470" cy="474779"/>
          </a:xfrm>
          <a:prstGeom prst="rect">
            <a:avLst/>
          </a:prstGeom>
        </p:spPr>
      </p:pic>
      <p:pic>
        <p:nvPicPr>
          <p:cNvPr id="25" name="Obrázek 24"/>
          <p:cNvPicPr>
            <a:picLocks noChangeAspect="1"/>
          </p:cNvPicPr>
          <p:nvPr/>
        </p:nvPicPr>
        <p:blipFill rotWithShape="1">
          <a:blip r:embed="rId4">
            <a:extLst>
              <a:ext uri="{28A0092B-C50C-407E-A947-70E740481C1C}">
                <a14:useLocalDpi xmlns:a14="http://schemas.microsoft.com/office/drawing/2010/main" val="0"/>
              </a:ext>
            </a:extLst>
          </a:blip>
          <a:srcRect t="6725" b="38894"/>
          <a:stretch/>
        </p:blipFill>
        <p:spPr>
          <a:xfrm>
            <a:off x="2904288" y="958468"/>
            <a:ext cx="6373470" cy="2974554"/>
          </a:xfrm>
          <a:prstGeom prst="rect">
            <a:avLst/>
          </a:prstGeom>
        </p:spPr>
      </p:pic>
      <p:pic>
        <p:nvPicPr>
          <p:cNvPr id="26" name="Obrázek 25"/>
          <p:cNvPicPr>
            <a:picLocks noChangeAspect="1"/>
          </p:cNvPicPr>
          <p:nvPr/>
        </p:nvPicPr>
        <p:blipFill rotWithShape="1">
          <a:blip r:embed="rId4">
            <a:extLst>
              <a:ext uri="{28A0092B-C50C-407E-A947-70E740481C1C}">
                <a14:useLocalDpi xmlns:a14="http://schemas.microsoft.com/office/drawing/2010/main" val="0"/>
              </a:ext>
            </a:extLst>
          </a:blip>
          <a:srcRect t="61470" b="18505"/>
          <a:stretch/>
        </p:blipFill>
        <p:spPr>
          <a:xfrm>
            <a:off x="2904288" y="3952874"/>
            <a:ext cx="6373470" cy="1095375"/>
          </a:xfrm>
          <a:prstGeom prst="rect">
            <a:avLst/>
          </a:prstGeom>
        </p:spPr>
      </p:pic>
      <p:pic>
        <p:nvPicPr>
          <p:cNvPr id="28" name="Obrázek 27"/>
          <p:cNvPicPr>
            <a:picLocks noChangeAspect="1"/>
          </p:cNvPicPr>
          <p:nvPr/>
        </p:nvPicPr>
        <p:blipFill rotWithShape="1">
          <a:blip r:embed="rId4">
            <a:extLst>
              <a:ext uri="{28A0092B-C50C-407E-A947-70E740481C1C}">
                <a14:useLocalDpi xmlns:a14="http://schemas.microsoft.com/office/drawing/2010/main" val="0"/>
              </a:ext>
            </a:extLst>
          </a:blip>
          <a:srcRect t="81665" b="8759"/>
          <a:stretch/>
        </p:blipFill>
        <p:spPr>
          <a:xfrm>
            <a:off x="2904288" y="5067300"/>
            <a:ext cx="6373470" cy="523875"/>
          </a:xfrm>
          <a:prstGeom prst="rect">
            <a:avLst/>
          </a:prstGeom>
        </p:spPr>
      </p:pic>
      <p:sp>
        <p:nvSpPr>
          <p:cNvPr id="15" name="Obdélník 14"/>
          <p:cNvSpPr/>
          <p:nvPr/>
        </p:nvSpPr>
        <p:spPr>
          <a:xfrm>
            <a:off x="1682010" y="879557"/>
            <a:ext cx="8748000" cy="45719"/>
          </a:xfrm>
          <a:prstGeom prst="rect">
            <a:avLst/>
          </a:prstGeom>
          <a:solidFill>
            <a:srgbClr val="D4A183"/>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cs-CZ"/>
          </a:p>
        </p:txBody>
      </p:sp>
      <p:sp>
        <p:nvSpPr>
          <p:cNvPr id="16" name="Obdélník 15"/>
          <p:cNvSpPr/>
          <p:nvPr/>
        </p:nvSpPr>
        <p:spPr>
          <a:xfrm rot="16200000">
            <a:off x="8894163" y="2406852"/>
            <a:ext cx="3060000" cy="45719"/>
          </a:xfrm>
          <a:prstGeom prst="rect">
            <a:avLst/>
          </a:prstGeom>
          <a:solidFill>
            <a:srgbClr val="D4A183"/>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cs-CZ"/>
          </a:p>
        </p:txBody>
      </p:sp>
      <p:sp>
        <p:nvSpPr>
          <p:cNvPr id="17" name="Obdélník 16"/>
          <p:cNvSpPr/>
          <p:nvPr/>
        </p:nvSpPr>
        <p:spPr>
          <a:xfrm rot="16200000">
            <a:off x="174870" y="2386697"/>
            <a:ext cx="3060000" cy="45719"/>
          </a:xfrm>
          <a:prstGeom prst="rect">
            <a:avLst/>
          </a:prstGeom>
          <a:solidFill>
            <a:srgbClr val="D4A183"/>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cs-CZ"/>
          </a:p>
        </p:txBody>
      </p:sp>
      <p:sp>
        <p:nvSpPr>
          <p:cNvPr id="18" name="Obdélník 17"/>
          <p:cNvSpPr/>
          <p:nvPr/>
        </p:nvSpPr>
        <p:spPr>
          <a:xfrm>
            <a:off x="1682010" y="3916698"/>
            <a:ext cx="4392000" cy="45719"/>
          </a:xfrm>
          <a:prstGeom prst="rect">
            <a:avLst/>
          </a:prstGeom>
          <a:solidFill>
            <a:srgbClr val="D4A183"/>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cs-CZ"/>
          </a:p>
        </p:txBody>
      </p:sp>
      <p:sp>
        <p:nvSpPr>
          <p:cNvPr id="19" name="Obdélník 18"/>
          <p:cNvSpPr/>
          <p:nvPr/>
        </p:nvSpPr>
        <p:spPr>
          <a:xfrm>
            <a:off x="6045303" y="3916698"/>
            <a:ext cx="4392000" cy="45719"/>
          </a:xfrm>
          <a:prstGeom prst="rect">
            <a:avLst/>
          </a:prstGeom>
          <a:solidFill>
            <a:srgbClr val="D4A183"/>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267722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500"/>
                                        <p:tgtEl>
                                          <p:spTgt spid="17"/>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up)">
                                      <p:cBhvr>
                                        <p:cTn id="20" dur="500"/>
                                        <p:tgtEl>
                                          <p:spTgt spid="16"/>
                                        </p:tgtEl>
                                      </p:cBhvr>
                                    </p:animEffect>
                                  </p:childTnLst>
                                </p:cTn>
                              </p:par>
                            </p:childTnLst>
                          </p:cTn>
                        </p:par>
                        <p:par>
                          <p:cTn id="21" fill="hold">
                            <p:stCondLst>
                              <p:cond delay="500"/>
                            </p:stCondLst>
                            <p:childTnLst>
                              <p:par>
                                <p:cTn id="22" presetID="16" presetClass="entr" presetSubtype="2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arn(inVertical)">
                                      <p:cBhvr>
                                        <p:cTn id="24" dur="500"/>
                                        <p:tgtEl>
                                          <p:spTgt spid="15"/>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right)">
                                      <p:cBhvr>
                                        <p:cTn id="27" dur="500"/>
                                        <p:tgtEl>
                                          <p:spTgt spid="19"/>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left)">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down)">
                                      <p:cBhvr>
                                        <p:cTn id="35" dur="500"/>
                                        <p:tgtEl>
                                          <p:spTgt spid="25"/>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barn(inVertical)">
                                      <p:cBhvr>
                                        <p:cTn id="40" dur="500"/>
                                        <p:tgtEl>
                                          <p:spTgt spid="26"/>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down)">
                                      <p:cBhvr>
                                        <p:cTn id="4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2643634" y="948036"/>
            <a:ext cx="6923781" cy="53384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Nadpis 1"/>
          <p:cNvSpPr txBox="1">
            <a:spLocks/>
          </p:cNvSpPr>
          <p:nvPr/>
        </p:nvSpPr>
        <p:spPr>
          <a:xfrm>
            <a:off x="2095500" y="449821"/>
            <a:ext cx="8039100" cy="58056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smtClean="0">
                <a:latin typeface="Calibri bold" panose="020F0702030404030204" pitchFamily="34" charset="0"/>
                <a:cs typeface="Calibri bold" panose="020F0702030404030204" pitchFamily="34" charset="0"/>
              </a:rPr>
              <a:t>NVIDIA Tesla Architektura</a:t>
            </a:r>
          </a:p>
        </p:txBody>
      </p:sp>
      <p:pic>
        <p:nvPicPr>
          <p:cNvPr id="7" name="Obrázek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3634" y="948036"/>
            <a:ext cx="6923781" cy="5338464"/>
          </a:xfrm>
          <a:prstGeom prst="rect">
            <a:avLst/>
          </a:prstGeom>
        </p:spPr>
      </p:pic>
      <p:pic>
        <p:nvPicPr>
          <p:cNvPr id="8" name="Obrázek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09873" y="2721585"/>
            <a:ext cx="6286501" cy="2350093"/>
          </a:xfrm>
          <a:prstGeom prst="rect">
            <a:avLst/>
          </a:prstGeom>
        </p:spPr>
      </p:pic>
      <p:pic>
        <p:nvPicPr>
          <p:cNvPr id="9" name="Obrázek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09873" y="2721585"/>
            <a:ext cx="6286501" cy="2350093"/>
          </a:xfrm>
          <a:prstGeom prst="rect">
            <a:avLst/>
          </a:prstGeom>
        </p:spPr>
      </p:pic>
      <p:pic>
        <p:nvPicPr>
          <p:cNvPr id="10" name="Obrázek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00346" y="2718024"/>
            <a:ext cx="6296028" cy="2353655"/>
          </a:xfrm>
          <a:prstGeom prst="rect">
            <a:avLst/>
          </a:prstGeom>
        </p:spPr>
      </p:pic>
      <p:pic>
        <p:nvPicPr>
          <p:cNvPr id="15" name="Obrázek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00346" y="2718024"/>
            <a:ext cx="6296025" cy="2353654"/>
          </a:xfrm>
          <a:prstGeom prst="rect">
            <a:avLst/>
          </a:prstGeom>
        </p:spPr>
      </p:pic>
      <p:pic>
        <p:nvPicPr>
          <p:cNvPr id="16" name="Obrázek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77486" y="5071678"/>
            <a:ext cx="6663051" cy="1201196"/>
          </a:xfrm>
          <a:prstGeom prst="rect">
            <a:avLst/>
          </a:prstGeom>
        </p:spPr>
      </p:pic>
      <p:pic>
        <p:nvPicPr>
          <p:cNvPr id="17" name="Obrázek 1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77486" y="5061411"/>
            <a:ext cx="6663051" cy="1211463"/>
          </a:xfrm>
          <a:prstGeom prst="rect">
            <a:avLst/>
          </a:prstGeom>
        </p:spPr>
      </p:pic>
      <p:pic>
        <p:nvPicPr>
          <p:cNvPr id="18" name="Obrázek 1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774378" y="5058052"/>
            <a:ext cx="6662291" cy="1211326"/>
          </a:xfrm>
          <a:prstGeom prst="rect">
            <a:avLst/>
          </a:prstGeom>
        </p:spPr>
      </p:pic>
      <p:sp>
        <p:nvSpPr>
          <p:cNvPr id="19" name="Šipka dolů 18"/>
          <p:cNvSpPr/>
          <p:nvPr/>
        </p:nvSpPr>
        <p:spPr>
          <a:xfrm>
            <a:off x="3253581" y="4988254"/>
            <a:ext cx="114300" cy="488950"/>
          </a:xfrm>
          <a:prstGeom prst="down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0" name="Šipka dolů 19"/>
          <p:cNvSpPr/>
          <p:nvPr/>
        </p:nvSpPr>
        <p:spPr>
          <a:xfrm>
            <a:off x="4442301" y="4988254"/>
            <a:ext cx="114300" cy="488950"/>
          </a:xfrm>
          <a:prstGeom prst="down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1" name="Šipka dolů 20"/>
          <p:cNvSpPr/>
          <p:nvPr/>
        </p:nvSpPr>
        <p:spPr>
          <a:xfrm>
            <a:off x="5648267" y="4988254"/>
            <a:ext cx="114300" cy="488950"/>
          </a:xfrm>
          <a:prstGeom prst="down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2" name="Šipka dolů 21"/>
          <p:cNvSpPr/>
          <p:nvPr/>
        </p:nvSpPr>
        <p:spPr>
          <a:xfrm>
            <a:off x="6827563" y="4988254"/>
            <a:ext cx="114300" cy="488950"/>
          </a:xfrm>
          <a:prstGeom prst="down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3" name="Šipka dolů 22"/>
          <p:cNvSpPr/>
          <p:nvPr/>
        </p:nvSpPr>
        <p:spPr>
          <a:xfrm>
            <a:off x="3253581" y="5699125"/>
            <a:ext cx="114300" cy="217626"/>
          </a:xfrm>
          <a:prstGeom prst="down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4" name="Šipka dolů 23"/>
          <p:cNvSpPr/>
          <p:nvPr/>
        </p:nvSpPr>
        <p:spPr>
          <a:xfrm>
            <a:off x="4466431" y="5699125"/>
            <a:ext cx="114300" cy="217626"/>
          </a:xfrm>
          <a:prstGeom prst="down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5" name="Šipka dolů 24"/>
          <p:cNvSpPr/>
          <p:nvPr/>
        </p:nvSpPr>
        <p:spPr>
          <a:xfrm>
            <a:off x="5648267" y="5699125"/>
            <a:ext cx="114300" cy="217626"/>
          </a:xfrm>
          <a:prstGeom prst="down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6" name="Šipka dolů 25"/>
          <p:cNvSpPr/>
          <p:nvPr/>
        </p:nvSpPr>
        <p:spPr>
          <a:xfrm>
            <a:off x="6830738" y="5699125"/>
            <a:ext cx="114300" cy="217626"/>
          </a:xfrm>
          <a:prstGeom prst="down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7" name="Šipka dolů 26"/>
          <p:cNvSpPr/>
          <p:nvPr/>
        </p:nvSpPr>
        <p:spPr>
          <a:xfrm rot="10800000">
            <a:off x="3799601" y="4996626"/>
            <a:ext cx="114300" cy="488950"/>
          </a:xfrm>
          <a:prstGeom prst="down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8" name="Šipka dolů 27"/>
          <p:cNvSpPr/>
          <p:nvPr/>
        </p:nvSpPr>
        <p:spPr>
          <a:xfrm rot="10800000">
            <a:off x="4988134" y="4988254"/>
            <a:ext cx="114300" cy="488950"/>
          </a:xfrm>
          <a:prstGeom prst="down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9" name="Šipka dolů 28"/>
          <p:cNvSpPr/>
          <p:nvPr/>
        </p:nvSpPr>
        <p:spPr>
          <a:xfrm rot="10800000">
            <a:off x="6176666" y="4996627"/>
            <a:ext cx="114300" cy="488950"/>
          </a:xfrm>
          <a:prstGeom prst="down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0" name="Šipka dolů 29"/>
          <p:cNvSpPr/>
          <p:nvPr/>
        </p:nvSpPr>
        <p:spPr>
          <a:xfrm rot="10800000">
            <a:off x="7367347" y="4988254"/>
            <a:ext cx="114300" cy="488950"/>
          </a:xfrm>
          <a:prstGeom prst="down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1" name="Šipka dolů 30"/>
          <p:cNvSpPr/>
          <p:nvPr/>
        </p:nvSpPr>
        <p:spPr>
          <a:xfrm rot="10800000">
            <a:off x="3786826" y="5677039"/>
            <a:ext cx="114300" cy="217626"/>
          </a:xfrm>
          <a:prstGeom prst="down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2" name="Šipka dolů 31"/>
          <p:cNvSpPr/>
          <p:nvPr/>
        </p:nvSpPr>
        <p:spPr>
          <a:xfrm rot="10800000">
            <a:off x="4977678" y="5678004"/>
            <a:ext cx="114300" cy="217626"/>
          </a:xfrm>
          <a:prstGeom prst="down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33" name="Šipka dolů 32"/>
          <p:cNvSpPr/>
          <p:nvPr/>
        </p:nvSpPr>
        <p:spPr>
          <a:xfrm rot="10800000">
            <a:off x="6169040" y="5677040"/>
            <a:ext cx="114300" cy="217626"/>
          </a:xfrm>
          <a:prstGeom prst="down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34" name="Šipka dolů 33"/>
          <p:cNvSpPr/>
          <p:nvPr/>
        </p:nvSpPr>
        <p:spPr>
          <a:xfrm rot="10800000">
            <a:off x="7363648" y="5677040"/>
            <a:ext cx="114300" cy="217626"/>
          </a:xfrm>
          <a:prstGeom prst="down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35" name="Obdélník 34"/>
          <p:cNvSpPr/>
          <p:nvPr/>
        </p:nvSpPr>
        <p:spPr>
          <a:xfrm>
            <a:off x="4038599" y="1883569"/>
            <a:ext cx="1053379" cy="207010"/>
          </a:xfrm>
          <a:prstGeom prst="rect">
            <a:avLst/>
          </a:prstGeom>
          <a:solidFill>
            <a:srgbClr val="FF00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6" name="Obdélník 35"/>
          <p:cNvSpPr/>
          <p:nvPr/>
        </p:nvSpPr>
        <p:spPr>
          <a:xfrm>
            <a:off x="4029911" y="2200275"/>
            <a:ext cx="1072523" cy="318092"/>
          </a:xfrm>
          <a:prstGeom prst="rect">
            <a:avLst/>
          </a:prstGeom>
          <a:solidFill>
            <a:srgbClr val="FF00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7" name="Obdélník 36"/>
          <p:cNvSpPr/>
          <p:nvPr/>
        </p:nvSpPr>
        <p:spPr>
          <a:xfrm>
            <a:off x="5414420" y="1731103"/>
            <a:ext cx="1072523" cy="362167"/>
          </a:xfrm>
          <a:prstGeom prst="rect">
            <a:avLst/>
          </a:prstGeom>
          <a:solidFill>
            <a:srgbClr val="FF00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8" name="Obdélník 37"/>
          <p:cNvSpPr/>
          <p:nvPr/>
        </p:nvSpPr>
        <p:spPr>
          <a:xfrm>
            <a:off x="5414420" y="2200275"/>
            <a:ext cx="1072523" cy="324121"/>
          </a:xfrm>
          <a:prstGeom prst="rect">
            <a:avLst/>
          </a:prstGeom>
          <a:solidFill>
            <a:srgbClr val="FF00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9" name="Obdélník 38"/>
          <p:cNvSpPr/>
          <p:nvPr/>
        </p:nvSpPr>
        <p:spPr>
          <a:xfrm>
            <a:off x="6767778" y="2200275"/>
            <a:ext cx="1071298" cy="311783"/>
          </a:xfrm>
          <a:prstGeom prst="rect">
            <a:avLst/>
          </a:prstGeom>
          <a:solidFill>
            <a:srgbClr val="FF00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4" name="Zástupný symbol pro zápatí 3"/>
          <p:cNvSpPr>
            <a:spLocks noGrp="1"/>
          </p:cNvSpPr>
          <p:nvPr>
            <p:ph type="ftr" sz="quarter" idx="11"/>
          </p:nvPr>
        </p:nvSpPr>
        <p:spPr/>
        <p:txBody>
          <a:bodyPr/>
          <a:lstStyle/>
          <a:p>
            <a:r>
              <a:rPr lang="cs-CZ" dirty="0" smtClean="0"/>
              <a:t>FAKUTLA APLIKOVANÉ INFORMATIKY</a:t>
            </a:r>
          </a:p>
        </p:txBody>
      </p:sp>
      <p:sp>
        <p:nvSpPr>
          <p:cNvPr id="5" name="Zástupný symbol pro číslo snímku 4"/>
          <p:cNvSpPr>
            <a:spLocks noGrp="1"/>
          </p:cNvSpPr>
          <p:nvPr>
            <p:ph type="sldNum" sz="quarter" idx="12"/>
          </p:nvPr>
        </p:nvSpPr>
        <p:spPr/>
        <p:txBody>
          <a:bodyPr/>
          <a:lstStyle/>
          <a:p>
            <a:fld id="{52C407D0-5608-4F39-8F0F-7888F0D57A58}" type="slidenum">
              <a:rPr lang="cs-CZ" smtClean="0"/>
              <a:t>39</a:t>
            </a:fld>
            <a:r>
              <a:rPr lang="cs-CZ" dirty="0" smtClean="0"/>
              <a:t>/60</a:t>
            </a:r>
            <a:endParaRPr lang="cs-CZ" dirty="0"/>
          </a:p>
        </p:txBody>
      </p:sp>
    </p:spTree>
    <p:extLst>
      <p:ext uri="{BB962C8B-B14F-4D97-AF65-F5344CB8AC3E}">
        <p14:creationId xmlns:p14="http://schemas.microsoft.com/office/powerpoint/2010/main" val="139560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16" presetClass="entr" presetSubtype="37"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outVertic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up)">
                                      <p:cBhvr>
                                        <p:cTn id="20" dur="10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42"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outHorizontal)">
                                      <p:cBhvr>
                                        <p:cTn id="25" dur="10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down)">
                                      <p:cBhvr>
                                        <p:cTn id="35" dur="10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up)">
                                      <p:cBhvr>
                                        <p:cTn id="40" dur="500"/>
                                        <p:tgtEl>
                                          <p:spTgt spid="1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up)">
                                      <p:cBhvr>
                                        <p:cTn id="45" dur="500"/>
                                        <p:tgtEl>
                                          <p:spTgt spid="22"/>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up)">
                                      <p:cBhvr>
                                        <p:cTn id="48" dur="500"/>
                                        <p:tgtEl>
                                          <p:spTgt spid="21"/>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up)">
                                      <p:cBhvr>
                                        <p:cTn id="51" dur="500"/>
                                        <p:tgtEl>
                                          <p:spTgt spid="20"/>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up)">
                                      <p:cBhvr>
                                        <p:cTn id="54" dur="500"/>
                                        <p:tgtEl>
                                          <p:spTgt spid="19"/>
                                        </p:tgtEl>
                                      </p:cBhvr>
                                    </p:animEffect>
                                  </p:childTnLst>
                                </p:cTn>
                              </p:par>
                            </p:childTnLst>
                          </p:cTn>
                        </p:par>
                        <p:par>
                          <p:cTn id="55" fill="hold">
                            <p:stCondLst>
                              <p:cond delay="500"/>
                            </p:stCondLst>
                            <p:childTnLst>
                              <p:par>
                                <p:cTn id="56" presetID="22" presetClass="entr" presetSubtype="1"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ipe(up)">
                                      <p:cBhvr>
                                        <p:cTn id="58" dur="500"/>
                                        <p:tgtEl>
                                          <p:spTgt spid="23"/>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up)">
                                      <p:cBhvr>
                                        <p:cTn id="61" dur="500"/>
                                        <p:tgtEl>
                                          <p:spTgt spid="24"/>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ipe(up)">
                                      <p:cBhvr>
                                        <p:cTn id="64" dur="500"/>
                                        <p:tgtEl>
                                          <p:spTgt spid="25"/>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wipe(up)">
                                      <p:cBhvr>
                                        <p:cTn id="67" dur="500"/>
                                        <p:tgtEl>
                                          <p:spTgt spid="26"/>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500"/>
                                        <p:tgtEl>
                                          <p:spTgt spid="18"/>
                                        </p:tgtEl>
                                      </p:cBhvr>
                                    </p:animEffect>
                                  </p:childTnLst>
                                </p:cTn>
                              </p:par>
                              <p:par>
                                <p:cTn id="73" presetID="10" presetClass="exit" presetSubtype="0" fill="hold" grpId="1" nodeType="withEffect">
                                  <p:stCondLst>
                                    <p:cond delay="0"/>
                                  </p:stCondLst>
                                  <p:childTnLst>
                                    <p:animEffect transition="out" filter="fade">
                                      <p:cBhvr>
                                        <p:cTn id="74" dur="500"/>
                                        <p:tgtEl>
                                          <p:spTgt spid="22"/>
                                        </p:tgtEl>
                                      </p:cBhvr>
                                    </p:animEffect>
                                    <p:set>
                                      <p:cBhvr>
                                        <p:cTn id="75" dur="1" fill="hold">
                                          <p:stCondLst>
                                            <p:cond delay="499"/>
                                          </p:stCondLst>
                                        </p:cTn>
                                        <p:tgtEl>
                                          <p:spTgt spid="22"/>
                                        </p:tgtEl>
                                        <p:attrNameLst>
                                          <p:attrName>style.visibility</p:attrName>
                                        </p:attrNameLst>
                                      </p:cBhvr>
                                      <p:to>
                                        <p:strVal val="hidden"/>
                                      </p:to>
                                    </p:set>
                                  </p:childTnLst>
                                </p:cTn>
                              </p:par>
                              <p:par>
                                <p:cTn id="76" presetID="10" presetClass="exit" presetSubtype="0" fill="hold" grpId="1" nodeType="withEffect">
                                  <p:stCondLst>
                                    <p:cond delay="0"/>
                                  </p:stCondLst>
                                  <p:childTnLst>
                                    <p:animEffect transition="out" filter="fade">
                                      <p:cBhvr>
                                        <p:cTn id="77" dur="500"/>
                                        <p:tgtEl>
                                          <p:spTgt spid="21"/>
                                        </p:tgtEl>
                                      </p:cBhvr>
                                    </p:animEffect>
                                    <p:set>
                                      <p:cBhvr>
                                        <p:cTn id="78" dur="1" fill="hold">
                                          <p:stCondLst>
                                            <p:cond delay="499"/>
                                          </p:stCondLst>
                                        </p:cTn>
                                        <p:tgtEl>
                                          <p:spTgt spid="21"/>
                                        </p:tgtEl>
                                        <p:attrNameLst>
                                          <p:attrName>style.visibility</p:attrName>
                                        </p:attrNameLst>
                                      </p:cBhvr>
                                      <p:to>
                                        <p:strVal val="hidden"/>
                                      </p:to>
                                    </p:set>
                                  </p:childTnLst>
                                </p:cTn>
                              </p:par>
                              <p:par>
                                <p:cTn id="79" presetID="10" presetClass="exit" presetSubtype="0" fill="hold" grpId="1" nodeType="withEffect">
                                  <p:stCondLst>
                                    <p:cond delay="0"/>
                                  </p:stCondLst>
                                  <p:childTnLst>
                                    <p:animEffect transition="out" filter="fade">
                                      <p:cBhvr>
                                        <p:cTn id="80" dur="500"/>
                                        <p:tgtEl>
                                          <p:spTgt spid="20"/>
                                        </p:tgtEl>
                                      </p:cBhvr>
                                    </p:animEffect>
                                    <p:set>
                                      <p:cBhvr>
                                        <p:cTn id="81" dur="1" fill="hold">
                                          <p:stCondLst>
                                            <p:cond delay="499"/>
                                          </p:stCondLst>
                                        </p:cTn>
                                        <p:tgtEl>
                                          <p:spTgt spid="20"/>
                                        </p:tgtEl>
                                        <p:attrNameLst>
                                          <p:attrName>style.visibility</p:attrName>
                                        </p:attrNameLst>
                                      </p:cBhvr>
                                      <p:to>
                                        <p:strVal val="hidden"/>
                                      </p:to>
                                    </p:set>
                                  </p:childTnLst>
                                </p:cTn>
                              </p:par>
                              <p:par>
                                <p:cTn id="82" presetID="10" presetClass="exit" presetSubtype="0" fill="hold" grpId="1" nodeType="withEffect">
                                  <p:stCondLst>
                                    <p:cond delay="0"/>
                                  </p:stCondLst>
                                  <p:childTnLst>
                                    <p:animEffect transition="out" filter="fade">
                                      <p:cBhvr>
                                        <p:cTn id="83" dur="500"/>
                                        <p:tgtEl>
                                          <p:spTgt spid="19"/>
                                        </p:tgtEl>
                                      </p:cBhvr>
                                    </p:animEffect>
                                    <p:set>
                                      <p:cBhvr>
                                        <p:cTn id="84" dur="1" fill="hold">
                                          <p:stCondLst>
                                            <p:cond delay="499"/>
                                          </p:stCondLst>
                                        </p:cTn>
                                        <p:tgtEl>
                                          <p:spTgt spid="19"/>
                                        </p:tgtEl>
                                        <p:attrNameLst>
                                          <p:attrName>style.visibility</p:attrName>
                                        </p:attrNameLst>
                                      </p:cBhvr>
                                      <p:to>
                                        <p:strVal val="hidden"/>
                                      </p:to>
                                    </p:set>
                                  </p:childTnLst>
                                </p:cTn>
                              </p:par>
                              <p:par>
                                <p:cTn id="85" presetID="10" presetClass="exit" presetSubtype="0" fill="hold" grpId="1" nodeType="withEffect">
                                  <p:stCondLst>
                                    <p:cond delay="0"/>
                                  </p:stCondLst>
                                  <p:childTnLst>
                                    <p:animEffect transition="out" filter="fade">
                                      <p:cBhvr>
                                        <p:cTn id="86" dur="500"/>
                                        <p:tgtEl>
                                          <p:spTgt spid="23"/>
                                        </p:tgtEl>
                                      </p:cBhvr>
                                    </p:animEffect>
                                    <p:set>
                                      <p:cBhvr>
                                        <p:cTn id="87" dur="1" fill="hold">
                                          <p:stCondLst>
                                            <p:cond delay="499"/>
                                          </p:stCondLst>
                                        </p:cTn>
                                        <p:tgtEl>
                                          <p:spTgt spid="23"/>
                                        </p:tgtEl>
                                        <p:attrNameLst>
                                          <p:attrName>style.visibility</p:attrName>
                                        </p:attrNameLst>
                                      </p:cBhvr>
                                      <p:to>
                                        <p:strVal val="hidden"/>
                                      </p:to>
                                    </p:set>
                                  </p:childTnLst>
                                </p:cTn>
                              </p:par>
                              <p:par>
                                <p:cTn id="88" presetID="10" presetClass="exit" presetSubtype="0" fill="hold" grpId="1" nodeType="withEffect">
                                  <p:stCondLst>
                                    <p:cond delay="0"/>
                                  </p:stCondLst>
                                  <p:childTnLst>
                                    <p:animEffect transition="out" filter="fade">
                                      <p:cBhvr>
                                        <p:cTn id="89" dur="500"/>
                                        <p:tgtEl>
                                          <p:spTgt spid="24"/>
                                        </p:tgtEl>
                                      </p:cBhvr>
                                    </p:animEffect>
                                    <p:set>
                                      <p:cBhvr>
                                        <p:cTn id="90" dur="1" fill="hold">
                                          <p:stCondLst>
                                            <p:cond delay="499"/>
                                          </p:stCondLst>
                                        </p:cTn>
                                        <p:tgtEl>
                                          <p:spTgt spid="24"/>
                                        </p:tgtEl>
                                        <p:attrNameLst>
                                          <p:attrName>style.visibility</p:attrName>
                                        </p:attrNameLst>
                                      </p:cBhvr>
                                      <p:to>
                                        <p:strVal val="hidden"/>
                                      </p:to>
                                    </p:set>
                                  </p:childTnLst>
                                </p:cTn>
                              </p:par>
                              <p:par>
                                <p:cTn id="91" presetID="10" presetClass="exit" presetSubtype="0" fill="hold" grpId="1" nodeType="withEffect">
                                  <p:stCondLst>
                                    <p:cond delay="0"/>
                                  </p:stCondLst>
                                  <p:childTnLst>
                                    <p:animEffect transition="out" filter="fade">
                                      <p:cBhvr>
                                        <p:cTn id="92" dur="500"/>
                                        <p:tgtEl>
                                          <p:spTgt spid="25"/>
                                        </p:tgtEl>
                                      </p:cBhvr>
                                    </p:animEffect>
                                    <p:set>
                                      <p:cBhvr>
                                        <p:cTn id="93" dur="1" fill="hold">
                                          <p:stCondLst>
                                            <p:cond delay="499"/>
                                          </p:stCondLst>
                                        </p:cTn>
                                        <p:tgtEl>
                                          <p:spTgt spid="25"/>
                                        </p:tgtEl>
                                        <p:attrNameLst>
                                          <p:attrName>style.visibility</p:attrName>
                                        </p:attrNameLst>
                                      </p:cBhvr>
                                      <p:to>
                                        <p:strVal val="hidden"/>
                                      </p:to>
                                    </p:set>
                                  </p:childTnLst>
                                </p:cTn>
                              </p:par>
                              <p:par>
                                <p:cTn id="94" presetID="10" presetClass="exit" presetSubtype="0" fill="hold" grpId="1" nodeType="withEffect">
                                  <p:stCondLst>
                                    <p:cond delay="0"/>
                                  </p:stCondLst>
                                  <p:childTnLst>
                                    <p:animEffect transition="out" filter="fade">
                                      <p:cBhvr>
                                        <p:cTn id="95" dur="500"/>
                                        <p:tgtEl>
                                          <p:spTgt spid="26"/>
                                        </p:tgtEl>
                                      </p:cBhvr>
                                    </p:animEffect>
                                    <p:set>
                                      <p:cBhvr>
                                        <p:cTn id="96" dur="1" fill="hold">
                                          <p:stCondLst>
                                            <p:cond delay="499"/>
                                          </p:stCondLst>
                                        </p:cTn>
                                        <p:tgtEl>
                                          <p:spTgt spid="26"/>
                                        </p:tgtEl>
                                        <p:attrNameLst>
                                          <p:attrName>style.visibility</p:attrName>
                                        </p:attrNameLst>
                                      </p:cBhvr>
                                      <p:to>
                                        <p:strVal val="hidden"/>
                                      </p:to>
                                    </p:set>
                                  </p:childTnLst>
                                </p:cTn>
                              </p:par>
                            </p:childTnLst>
                          </p:cTn>
                        </p:par>
                        <p:par>
                          <p:cTn id="97" fill="hold">
                            <p:stCondLst>
                              <p:cond delay="500"/>
                            </p:stCondLst>
                            <p:childTnLst>
                              <p:par>
                                <p:cTn id="98" presetID="22" presetClass="entr" presetSubtype="4" fill="hold" grpId="0" nodeType="after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wipe(down)">
                                      <p:cBhvr>
                                        <p:cTn id="100" dur="500"/>
                                        <p:tgtEl>
                                          <p:spTgt spid="31"/>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wipe(down)">
                                      <p:cBhvr>
                                        <p:cTn id="103" dur="500"/>
                                        <p:tgtEl>
                                          <p:spTgt spid="32"/>
                                        </p:tgtEl>
                                      </p:cBhvr>
                                    </p:animEffect>
                                  </p:childTnLst>
                                </p:cTn>
                              </p:par>
                              <p:par>
                                <p:cTn id="104" presetID="22" presetClass="entr" presetSubtype="4" fill="hold" grpId="0" nodeType="withEffect">
                                  <p:stCondLst>
                                    <p:cond delay="0"/>
                                  </p:stCondLst>
                                  <p:childTnLst>
                                    <p:set>
                                      <p:cBhvr>
                                        <p:cTn id="105" dur="1" fill="hold">
                                          <p:stCondLst>
                                            <p:cond delay="0"/>
                                          </p:stCondLst>
                                        </p:cTn>
                                        <p:tgtEl>
                                          <p:spTgt spid="33"/>
                                        </p:tgtEl>
                                        <p:attrNameLst>
                                          <p:attrName>style.visibility</p:attrName>
                                        </p:attrNameLst>
                                      </p:cBhvr>
                                      <p:to>
                                        <p:strVal val="visible"/>
                                      </p:to>
                                    </p:set>
                                    <p:animEffect transition="in" filter="wipe(down)">
                                      <p:cBhvr>
                                        <p:cTn id="106" dur="500"/>
                                        <p:tgtEl>
                                          <p:spTgt spid="33"/>
                                        </p:tgtEl>
                                      </p:cBhvr>
                                    </p:animEffect>
                                  </p:childTnLst>
                                </p:cTn>
                              </p:par>
                              <p:par>
                                <p:cTn id="107" presetID="22" presetClass="entr" presetSubtype="4" fill="hold" grpId="0" nodeType="withEffect">
                                  <p:stCondLst>
                                    <p:cond delay="0"/>
                                  </p:stCondLst>
                                  <p:childTnLst>
                                    <p:set>
                                      <p:cBhvr>
                                        <p:cTn id="108" dur="1" fill="hold">
                                          <p:stCondLst>
                                            <p:cond delay="0"/>
                                          </p:stCondLst>
                                        </p:cTn>
                                        <p:tgtEl>
                                          <p:spTgt spid="34"/>
                                        </p:tgtEl>
                                        <p:attrNameLst>
                                          <p:attrName>style.visibility</p:attrName>
                                        </p:attrNameLst>
                                      </p:cBhvr>
                                      <p:to>
                                        <p:strVal val="visible"/>
                                      </p:to>
                                    </p:set>
                                    <p:animEffect transition="in" filter="wipe(down)">
                                      <p:cBhvr>
                                        <p:cTn id="109" dur="500"/>
                                        <p:tgtEl>
                                          <p:spTgt spid="34"/>
                                        </p:tgtEl>
                                      </p:cBhvr>
                                    </p:animEffect>
                                  </p:childTnLst>
                                </p:cTn>
                              </p:par>
                            </p:childTnLst>
                          </p:cTn>
                        </p:par>
                        <p:par>
                          <p:cTn id="110" fill="hold">
                            <p:stCondLst>
                              <p:cond delay="1000"/>
                            </p:stCondLst>
                            <p:childTnLst>
                              <p:par>
                                <p:cTn id="111" presetID="22" presetClass="entr" presetSubtype="4" fill="hold" grpId="0" nodeType="afterEffect">
                                  <p:stCondLst>
                                    <p:cond delay="0"/>
                                  </p:stCondLst>
                                  <p:childTnLst>
                                    <p:set>
                                      <p:cBhvr>
                                        <p:cTn id="112" dur="1" fill="hold">
                                          <p:stCondLst>
                                            <p:cond delay="0"/>
                                          </p:stCondLst>
                                        </p:cTn>
                                        <p:tgtEl>
                                          <p:spTgt spid="27"/>
                                        </p:tgtEl>
                                        <p:attrNameLst>
                                          <p:attrName>style.visibility</p:attrName>
                                        </p:attrNameLst>
                                      </p:cBhvr>
                                      <p:to>
                                        <p:strVal val="visible"/>
                                      </p:to>
                                    </p:set>
                                    <p:animEffect transition="in" filter="wipe(down)">
                                      <p:cBhvr>
                                        <p:cTn id="113" dur="500"/>
                                        <p:tgtEl>
                                          <p:spTgt spid="27"/>
                                        </p:tgtEl>
                                      </p:cBhvr>
                                    </p:animEffect>
                                  </p:childTnLst>
                                </p:cTn>
                              </p:par>
                              <p:par>
                                <p:cTn id="114" presetID="22" presetClass="entr" presetSubtype="4" fill="hold" grpId="0" nodeType="withEffect">
                                  <p:stCondLst>
                                    <p:cond delay="0"/>
                                  </p:stCondLst>
                                  <p:childTnLst>
                                    <p:set>
                                      <p:cBhvr>
                                        <p:cTn id="115" dur="1" fill="hold">
                                          <p:stCondLst>
                                            <p:cond delay="0"/>
                                          </p:stCondLst>
                                        </p:cTn>
                                        <p:tgtEl>
                                          <p:spTgt spid="28"/>
                                        </p:tgtEl>
                                        <p:attrNameLst>
                                          <p:attrName>style.visibility</p:attrName>
                                        </p:attrNameLst>
                                      </p:cBhvr>
                                      <p:to>
                                        <p:strVal val="visible"/>
                                      </p:to>
                                    </p:set>
                                    <p:animEffect transition="in" filter="wipe(down)">
                                      <p:cBhvr>
                                        <p:cTn id="116" dur="500"/>
                                        <p:tgtEl>
                                          <p:spTgt spid="28"/>
                                        </p:tgtEl>
                                      </p:cBhvr>
                                    </p:animEffect>
                                  </p:childTnLst>
                                </p:cTn>
                              </p:par>
                              <p:par>
                                <p:cTn id="117" presetID="22" presetClass="entr" presetSubtype="4" fill="hold" grpId="0" nodeType="with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wipe(down)">
                                      <p:cBhvr>
                                        <p:cTn id="119" dur="500"/>
                                        <p:tgtEl>
                                          <p:spTgt spid="29"/>
                                        </p:tgtEl>
                                      </p:cBhvr>
                                    </p:animEffect>
                                  </p:childTnLst>
                                </p:cTn>
                              </p:par>
                              <p:par>
                                <p:cTn id="120" presetID="22" presetClass="entr" presetSubtype="4" fill="hold" grpId="0" nodeType="withEffect">
                                  <p:stCondLst>
                                    <p:cond delay="0"/>
                                  </p:stCondLst>
                                  <p:childTnLst>
                                    <p:set>
                                      <p:cBhvr>
                                        <p:cTn id="121" dur="1" fill="hold">
                                          <p:stCondLst>
                                            <p:cond delay="0"/>
                                          </p:stCondLst>
                                        </p:cTn>
                                        <p:tgtEl>
                                          <p:spTgt spid="30"/>
                                        </p:tgtEl>
                                        <p:attrNameLst>
                                          <p:attrName>style.visibility</p:attrName>
                                        </p:attrNameLst>
                                      </p:cBhvr>
                                      <p:to>
                                        <p:strVal val="visible"/>
                                      </p:to>
                                    </p:set>
                                    <p:animEffect transition="in" filter="wipe(down)">
                                      <p:cBhvr>
                                        <p:cTn id="122" dur="500"/>
                                        <p:tgtEl>
                                          <p:spTgt spid="30"/>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nodeType="clickEffect">
                                  <p:stCondLst>
                                    <p:cond delay="0"/>
                                  </p:stCondLst>
                                  <p:childTnLst>
                                    <p:set>
                                      <p:cBhvr>
                                        <p:cTn id="126" dur="1" fill="hold">
                                          <p:stCondLst>
                                            <p:cond delay="0"/>
                                          </p:stCondLst>
                                        </p:cTn>
                                        <p:tgtEl>
                                          <p:spTgt spid="7"/>
                                        </p:tgtEl>
                                        <p:attrNameLst>
                                          <p:attrName>style.visibility</p:attrName>
                                        </p:attrNameLst>
                                      </p:cBhvr>
                                      <p:to>
                                        <p:strVal val="visible"/>
                                      </p:to>
                                    </p:set>
                                    <p:animEffect transition="in" filter="fade">
                                      <p:cBhvr>
                                        <p:cTn id="127" dur="500"/>
                                        <p:tgtEl>
                                          <p:spTgt spid="7"/>
                                        </p:tgtEl>
                                      </p:cBhvr>
                                    </p:animEffect>
                                  </p:childTnLst>
                                </p:cTn>
                              </p:par>
                              <p:par>
                                <p:cTn id="128" presetID="22" presetClass="exit" presetSubtype="1" fill="hold" nodeType="withEffect">
                                  <p:stCondLst>
                                    <p:cond delay="0"/>
                                  </p:stCondLst>
                                  <p:childTnLst>
                                    <p:animEffect transition="out" filter="wipe(up)">
                                      <p:cBhvr>
                                        <p:cTn id="129" dur="500"/>
                                        <p:tgtEl>
                                          <p:spTgt spid="8"/>
                                        </p:tgtEl>
                                      </p:cBhvr>
                                    </p:animEffect>
                                    <p:set>
                                      <p:cBhvr>
                                        <p:cTn id="130" dur="1" fill="hold">
                                          <p:stCondLst>
                                            <p:cond delay="499"/>
                                          </p:stCondLst>
                                        </p:cTn>
                                        <p:tgtEl>
                                          <p:spTgt spid="8"/>
                                        </p:tgtEl>
                                        <p:attrNameLst>
                                          <p:attrName>style.visibility</p:attrName>
                                        </p:attrNameLst>
                                      </p:cBhvr>
                                      <p:to>
                                        <p:strVal val="hidden"/>
                                      </p:to>
                                    </p:set>
                                  </p:childTnLst>
                                </p:cTn>
                              </p:par>
                              <p:par>
                                <p:cTn id="131" presetID="22" presetClass="exit" presetSubtype="1" fill="hold" nodeType="withEffect">
                                  <p:stCondLst>
                                    <p:cond delay="0"/>
                                  </p:stCondLst>
                                  <p:childTnLst>
                                    <p:animEffect transition="out" filter="wipe(up)">
                                      <p:cBhvr>
                                        <p:cTn id="132" dur="500"/>
                                        <p:tgtEl>
                                          <p:spTgt spid="9"/>
                                        </p:tgtEl>
                                      </p:cBhvr>
                                    </p:animEffect>
                                    <p:set>
                                      <p:cBhvr>
                                        <p:cTn id="133" dur="1" fill="hold">
                                          <p:stCondLst>
                                            <p:cond delay="499"/>
                                          </p:stCondLst>
                                        </p:cTn>
                                        <p:tgtEl>
                                          <p:spTgt spid="9"/>
                                        </p:tgtEl>
                                        <p:attrNameLst>
                                          <p:attrName>style.visibility</p:attrName>
                                        </p:attrNameLst>
                                      </p:cBhvr>
                                      <p:to>
                                        <p:strVal val="hidden"/>
                                      </p:to>
                                    </p:set>
                                  </p:childTnLst>
                                </p:cTn>
                              </p:par>
                              <p:par>
                                <p:cTn id="134" presetID="22" presetClass="exit" presetSubtype="1" fill="hold" nodeType="withEffect">
                                  <p:stCondLst>
                                    <p:cond delay="0"/>
                                  </p:stCondLst>
                                  <p:childTnLst>
                                    <p:animEffect transition="out" filter="wipe(up)">
                                      <p:cBhvr>
                                        <p:cTn id="135" dur="500"/>
                                        <p:tgtEl>
                                          <p:spTgt spid="10"/>
                                        </p:tgtEl>
                                      </p:cBhvr>
                                    </p:animEffect>
                                    <p:set>
                                      <p:cBhvr>
                                        <p:cTn id="136" dur="1" fill="hold">
                                          <p:stCondLst>
                                            <p:cond delay="499"/>
                                          </p:stCondLst>
                                        </p:cTn>
                                        <p:tgtEl>
                                          <p:spTgt spid="10"/>
                                        </p:tgtEl>
                                        <p:attrNameLst>
                                          <p:attrName>style.visibility</p:attrName>
                                        </p:attrNameLst>
                                      </p:cBhvr>
                                      <p:to>
                                        <p:strVal val="hidden"/>
                                      </p:to>
                                    </p:set>
                                  </p:childTnLst>
                                </p:cTn>
                              </p:par>
                              <p:par>
                                <p:cTn id="137" presetID="22" presetClass="exit" presetSubtype="1" fill="hold" nodeType="withEffect">
                                  <p:stCondLst>
                                    <p:cond delay="0"/>
                                  </p:stCondLst>
                                  <p:childTnLst>
                                    <p:animEffect transition="out" filter="wipe(up)">
                                      <p:cBhvr>
                                        <p:cTn id="138" dur="500"/>
                                        <p:tgtEl>
                                          <p:spTgt spid="15"/>
                                        </p:tgtEl>
                                      </p:cBhvr>
                                    </p:animEffect>
                                    <p:set>
                                      <p:cBhvr>
                                        <p:cTn id="139" dur="1" fill="hold">
                                          <p:stCondLst>
                                            <p:cond delay="499"/>
                                          </p:stCondLst>
                                        </p:cTn>
                                        <p:tgtEl>
                                          <p:spTgt spid="15"/>
                                        </p:tgtEl>
                                        <p:attrNameLst>
                                          <p:attrName>style.visibility</p:attrName>
                                        </p:attrNameLst>
                                      </p:cBhvr>
                                      <p:to>
                                        <p:strVal val="hidden"/>
                                      </p:to>
                                    </p:set>
                                  </p:childTnLst>
                                </p:cTn>
                              </p:par>
                              <p:par>
                                <p:cTn id="140" presetID="22" presetClass="exit" presetSubtype="1" fill="hold" nodeType="withEffect">
                                  <p:stCondLst>
                                    <p:cond delay="0"/>
                                  </p:stCondLst>
                                  <p:childTnLst>
                                    <p:animEffect transition="out" filter="wipe(up)">
                                      <p:cBhvr>
                                        <p:cTn id="141" dur="500"/>
                                        <p:tgtEl>
                                          <p:spTgt spid="16"/>
                                        </p:tgtEl>
                                      </p:cBhvr>
                                    </p:animEffect>
                                    <p:set>
                                      <p:cBhvr>
                                        <p:cTn id="142" dur="1" fill="hold">
                                          <p:stCondLst>
                                            <p:cond delay="499"/>
                                          </p:stCondLst>
                                        </p:cTn>
                                        <p:tgtEl>
                                          <p:spTgt spid="16"/>
                                        </p:tgtEl>
                                        <p:attrNameLst>
                                          <p:attrName>style.visibility</p:attrName>
                                        </p:attrNameLst>
                                      </p:cBhvr>
                                      <p:to>
                                        <p:strVal val="hidden"/>
                                      </p:to>
                                    </p:set>
                                  </p:childTnLst>
                                </p:cTn>
                              </p:par>
                              <p:par>
                                <p:cTn id="143" presetID="22" presetClass="exit" presetSubtype="1" fill="hold" nodeType="withEffect">
                                  <p:stCondLst>
                                    <p:cond delay="0"/>
                                  </p:stCondLst>
                                  <p:childTnLst>
                                    <p:animEffect transition="out" filter="wipe(up)">
                                      <p:cBhvr>
                                        <p:cTn id="144" dur="500"/>
                                        <p:tgtEl>
                                          <p:spTgt spid="17"/>
                                        </p:tgtEl>
                                      </p:cBhvr>
                                    </p:animEffect>
                                    <p:set>
                                      <p:cBhvr>
                                        <p:cTn id="145" dur="1" fill="hold">
                                          <p:stCondLst>
                                            <p:cond delay="499"/>
                                          </p:stCondLst>
                                        </p:cTn>
                                        <p:tgtEl>
                                          <p:spTgt spid="17"/>
                                        </p:tgtEl>
                                        <p:attrNameLst>
                                          <p:attrName>style.visibility</p:attrName>
                                        </p:attrNameLst>
                                      </p:cBhvr>
                                      <p:to>
                                        <p:strVal val="hidden"/>
                                      </p:to>
                                    </p:set>
                                  </p:childTnLst>
                                </p:cTn>
                              </p:par>
                              <p:par>
                                <p:cTn id="146" presetID="22" presetClass="exit" presetSubtype="1" fill="hold" grpId="2" nodeType="withEffect">
                                  <p:stCondLst>
                                    <p:cond delay="0"/>
                                  </p:stCondLst>
                                  <p:childTnLst>
                                    <p:animEffect transition="out" filter="wipe(up)">
                                      <p:cBhvr>
                                        <p:cTn id="147" dur="500"/>
                                        <p:tgtEl>
                                          <p:spTgt spid="22"/>
                                        </p:tgtEl>
                                      </p:cBhvr>
                                    </p:animEffect>
                                    <p:set>
                                      <p:cBhvr>
                                        <p:cTn id="148" dur="1" fill="hold">
                                          <p:stCondLst>
                                            <p:cond delay="499"/>
                                          </p:stCondLst>
                                        </p:cTn>
                                        <p:tgtEl>
                                          <p:spTgt spid="22"/>
                                        </p:tgtEl>
                                        <p:attrNameLst>
                                          <p:attrName>style.visibility</p:attrName>
                                        </p:attrNameLst>
                                      </p:cBhvr>
                                      <p:to>
                                        <p:strVal val="hidden"/>
                                      </p:to>
                                    </p:set>
                                  </p:childTnLst>
                                </p:cTn>
                              </p:par>
                              <p:par>
                                <p:cTn id="149" presetID="22" presetClass="exit" presetSubtype="1" fill="hold" grpId="2" nodeType="withEffect">
                                  <p:stCondLst>
                                    <p:cond delay="0"/>
                                  </p:stCondLst>
                                  <p:childTnLst>
                                    <p:animEffect transition="out" filter="wipe(up)">
                                      <p:cBhvr>
                                        <p:cTn id="150" dur="500"/>
                                        <p:tgtEl>
                                          <p:spTgt spid="21"/>
                                        </p:tgtEl>
                                      </p:cBhvr>
                                    </p:animEffect>
                                    <p:set>
                                      <p:cBhvr>
                                        <p:cTn id="151" dur="1" fill="hold">
                                          <p:stCondLst>
                                            <p:cond delay="499"/>
                                          </p:stCondLst>
                                        </p:cTn>
                                        <p:tgtEl>
                                          <p:spTgt spid="21"/>
                                        </p:tgtEl>
                                        <p:attrNameLst>
                                          <p:attrName>style.visibility</p:attrName>
                                        </p:attrNameLst>
                                      </p:cBhvr>
                                      <p:to>
                                        <p:strVal val="hidden"/>
                                      </p:to>
                                    </p:set>
                                  </p:childTnLst>
                                </p:cTn>
                              </p:par>
                              <p:par>
                                <p:cTn id="152" presetID="22" presetClass="exit" presetSubtype="1" fill="hold" grpId="2" nodeType="withEffect">
                                  <p:stCondLst>
                                    <p:cond delay="0"/>
                                  </p:stCondLst>
                                  <p:childTnLst>
                                    <p:animEffect transition="out" filter="wipe(up)">
                                      <p:cBhvr>
                                        <p:cTn id="153" dur="500"/>
                                        <p:tgtEl>
                                          <p:spTgt spid="20"/>
                                        </p:tgtEl>
                                      </p:cBhvr>
                                    </p:animEffect>
                                    <p:set>
                                      <p:cBhvr>
                                        <p:cTn id="154" dur="1" fill="hold">
                                          <p:stCondLst>
                                            <p:cond delay="499"/>
                                          </p:stCondLst>
                                        </p:cTn>
                                        <p:tgtEl>
                                          <p:spTgt spid="20"/>
                                        </p:tgtEl>
                                        <p:attrNameLst>
                                          <p:attrName>style.visibility</p:attrName>
                                        </p:attrNameLst>
                                      </p:cBhvr>
                                      <p:to>
                                        <p:strVal val="hidden"/>
                                      </p:to>
                                    </p:set>
                                  </p:childTnLst>
                                </p:cTn>
                              </p:par>
                              <p:par>
                                <p:cTn id="155" presetID="22" presetClass="exit" presetSubtype="1" fill="hold" grpId="2" nodeType="withEffect">
                                  <p:stCondLst>
                                    <p:cond delay="0"/>
                                  </p:stCondLst>
                                  <p:childTnLst>
                                    <p:animEffect transition="out" filter="wipe(up)">
                                      <p:cBhvr>
                                        <p:cTn id="156" dur="500"/>
                                        <p:tgtEl>
                                          <p:spTgt spid="19"/>
                                        </p:tgtEl>
                                      </p:cBhvr>
                                    </p:animEffect>
                                    <p:set>
                                      <p:cBhvr>
                                        <p:cTn id="157" dur="1" fill="hold">
                                          <p:stCondLst>
                                            <p:cond delay="499"/>
                                          </p:stCondLst>
                                        </p:cTn>
                                        <p:tgtEl>
                                          <p:spTgt spid="19"/>
                                        </p:tgtEl>
                                        <p:attrNameLst>
                                          <p:attrName>style.visibility</p:attrName>
                                        </p:attrNameLst>
                                      </p:cBhvr>
                                      <p:to>
                                        <p:strVal val="hidden"/>
                                      </p:to>
                                    </p:set>
                                  </p:childTnLst>
                                </p:cTn>
                              </p:par>
                              <p:par>
                                <p:cTn id="158" presetID="22" presetClass="exit" presetSubtype="1" fill="hold" grpId="2" nodeType="withEffect">
                                  <p:stCondLst>
                                    <p:cond delay="0"/>
                                  </p:stCondLst>
                                  <p:childTnLst>
                                    <p:animEffect transition="out" filter="wipe(up)">
                                      <p:cBhvr>
                                        <p:cTn id="159" dur="500"/>
                                        <p:tgtEl>
                                          <p:spTgt spid="23"/>
                                        </p:tgtEl>
                                      </p:cBhvr>
                                    </p:animEffect>
                                    <p:set>
                                      <p:cBhvr>
                                        <p:cTn id="160" dur="1" fill="hold">
                                          <p:stCondLst>
                                            <p:cond delay="499"/>
                                          </p:stCondLst>
                                        </p:cTn>
                                        <p:tgtEl>
                                          <p:spTgt spid="23"/>
                                        </p:tgtEl>
                                        <p:attrNameLst>
                                          <p:attrName>style.visibility</p:attrName>
                                        </p:attrNameLst>
                                      </p:cBhvr>
                                      <p:to>
                                        <p:strVal val="hidden"/>
                                      </p:to>
                                    </p:set>
                                  </p:childTnLst>
                                </p:cTn>
                              </p:par>
                              <p:par>
                                <p:cTn id="161" presetID="22" presetClass="exit" presetSubtype="1" fill="hold" grpId="2" nodeType="withEffect">
                                  <p:stCondLst>
                                    <p:cond delay="0"/>
                                  </p:stCondLst>
                                  <p:childTnLst>
                                    <p:animEffect transition="out" filter="wipe(up)">
                                      <p:cBhvr>
                                        <p:cTn id="162" dur="500"/>
                                        <p:tgtEl>
                                          <p:spTgt spid="24"/>
                                        </p:tgtEl>
                                      </p:cBhvr>
                                    </p:animEffect>
                                    <p:set>
                                      <p:cBhvr>
                                        <p:cTn id="163" dur="1" fill="hold">
                                          <p:stCondLst>
                                            <p:cond delay="499"/>
                                          </p:stCondLst>
                                        </p:cTn>
                                        <p:tgtEl>
                                          <p:spTgt spid="24"/>
                                        </p:tgtEl>
                                        <p:attrNameLst>
                                          <p:attrName>style.visibility</p:attrName>
                                        </p:attrNameLst>
                                      </p:cBhvr>
                                      <p:to>
                                        <p:strVal val="hidden"/>
                                      </p:to>
                                    </p:set>
                                  </p:childTnLst>
                                </p:cTn>
                              </p:par>
                              <p:par>
                                <p:cTn id="164" presetID="22" presetClass="exit" presetSubtype="1" fill="hold" grpId="2" nodeType="withEffect">
                                  <p:stCondLst>
                                    <p:cond delay="0"/>
                                  </p:stCondLst>
                                  <p:childTnLst>
                                    <p:animEffect transition="out" filter="wipe(up)">
                                      <p:cBhvr>
                                        <p:cTn id="165" dur="500"/>
                                        <p:tgtEl>
                                          <p:spTgt spid="25"/>
                                        </p:tgtEl>
                                      </p:cBhvr>
                                    </p:animEffect>
                                    <p:set>
                                      <p:cBhvr>
                                        <p:cTn id="166" dur="1" fill="hold">
                                          <p:stCondLst>
                                            <p:cond delay="499"/>
                                          </p:stCondLst>
                                        </p:cTn>
                                        <p:tgtEl>
                                          <p:spTgt spid="25"/>
                                        </p:tgtEl>
                                        <p:attrNameLst>
                                          <p:attrName>style.visibility</p:attrName>
                                        </p:attrNameLst>
                                      </p:cBhvr>
                                      <p:to>
                                        <p:strVal val="hidden"/>
                                      </p:to>
                                    </p:set>
                                  </p:childTnLst>
                                </p:cTn>
                              </p:par>
                              <p:par>
                                <p:cTn id="167" presetID="22" presetClass="exit" presetSubtype="1" fill="hold" grpId="2" nodeType="withEffect">
                                  <p:stCondLst>
                                    <p:cond delay="0"/>
                                  </p:stCondLst>
                                  <p:childTnLst>
                                    <p:animEffect transition="out" filter="wipe(up)">
                                      <p:cBhvr>
                                        <p:cTn id="168" dur="500"/>
                                        <p:tgtEl>
                                          <p:spTgt spid="26"/>
                                        </p:tgtEl>
                                      </p:cBhvr>
                                    </p:animEffect>
                                    <p:set>
                                      <p:cBhvr>
                                        <p:cTn id="169" dur="1" fill="hold">
                                          <p:stCondLst>
                                            <p:cond delay="499"/>
                                          </p:stCondLst>
                                        </p:cTn>
                                        <p:tgtEl>
                                          <p:spTgt spid="26"/>
                                        </p:tgtEl>
                                        <p:attrNameLst>
                                          <p:attrName>style.visibility</p:attrName>
                                        </p:attrNameLst>
                                      </p:cBhvr>
                                      <p:to>
                                        <p:strVal val="hidden"/>
                                      </p:to>
                                    </p:set>
                                  </p:childTnLst>
                                </p:cTn>
                              </p:par>
                              <p:par>
                                <p:cTn id="170" presetID="22" presetClass="exit" presetSubtype="1" fill="hold" nodeType="withEffect">
                                  <p:stCondLst>
                                    <p:cond delay="0"/>
                                  </p:stCondLst>
                                  <p:childTnLst>
                                    <p:animEffect transition="out" filter="wipe(up)">
                                      <p:cBhvr>
                                        <p:cTn id="171" dur="500"/>
                                        <p:tgtEl>
                                          <p:spTgt spid="18"/>
                                        </p:tgtEl>
                                      </p:cBhvr>
                                    </p:animEffect>
                                    <p:set>
                                      <p:cBhvr>
                                        <p:cTn id="172" dur="1" fill="hold">
                                          <p:stCondLst>
                                            <p:cond delay="499"/>
                                          </p:stCondLst>
                                        </p:cTn>
                                        <p:tgtEl>
                                          <p:spTgt spid="18"/>
                                        </p:tgtEl>
                                        <p:attrNameLst>
                                          <p:attrName>style.visibility</p:attrName>
                                        </p:attrNameLst>
                                      </p:cBhvr>
                                      <p:to>
                                        <p:strVal val="hidden"/>
                                      </p:to>
                                    </p:set>
                                  </p:childTnLst>
                                </p:cTn>
                              </p:par>
                              <p:par>
                                <p:cTn id="173" presetID="22" presetClass="exit" presetSubtype="1" fill="hold" grpId="1" nodeType="withEffect">
                                  <p:stCondLst>
                                    <p:cond delay="0"/>
                                  </p:stCondLst>
                                  <p:childTnLst>
                                    <p:animEffect transition="out" filter="wipe(up)">
                                      <p:cBhvr>
                                        <p:cTn id="174" dur="500"/>
                                        <p:tgtEl>
                                          <p:spTgt spid="31"/>
                                        </p:tgtEl>
                                      </p:cBhvr>
                                    </p:animEffect>
                                    <p:set>
                                      <p:cBhvr>
                                        <p:cTn id="175" dur="1" fill="hold">
                                          <p:stCondLst>
                                            <p:cond delay="499"/>
                                          </p:stCondLst>
                                        </p:cTn>
                                        <p:tgtEl>
                                          <p:spTgt spid="31"/>
                                        </p:tgtEl>
                                        <p:attrNameLst>
                                          <p:attrName>style.visibility</p:attrName>
                                        </p:attrNameLst>
                                      </p:cBhvr>
                                      <p:to>
                                        <p:strVal val="hidden"/>
                                      </p:to>
                                    </p:set>
                                  </p:childTnLst>
                                </p:cTn>
                              </p:par>
                              <p:par>
                                <p:cTn id="176" presetID="22" presetClass="exit" presetSubtype="1" fill="hold" grpId="1" nodeType="withEffect">
                                  <p:stCondLst>
                                    <p:cond delay="0"/>
                                  </p:stCondLst>
                                  <p:childTnLst>
                                    <p:animEffect transition="out" filter="wipe(up)">
                                      <p:cBhvr>
                                        <p:cTn id="177" dur="500"/>
                                        <p:tgtEl>
                                          <p:spTgt spid="32"/>
                                        </p:tgtEl>
                                      </p:cBhvr>
                                    </p:animEffect>
                                    <p:set>
                                      <p:cBhvr>
                                        <p:cTn id="178" dur="1" fill="hold">
                                          <p:stCondLst>
                                            <p:cond delay="499"/>
                                          </p:stCondLst>
                                        </p:cTn>
                                        <p:tgtEl>
                                          <p:spTgt spid="32"/>
                                        </p:tgtEl>
                                        <p:attrNameLst>
                                          <p:attrName>style.visibility</p:attrName>
                                        </p:attrNameLst>
                                      </p:cBhvr>
                                      <p:to>
                                        <p:strVal val="hidden"/>
                                      </p:to>
                                    </p:set>
                                  </p:childTnLst>
                                </p:cTn>
                              </p:par>
                              <p:par>
                                <p:cTn id="179" presetID="22" presetClass="exit" presetSubtype="1" fill="hold" grpId="1" nodeType="withEffect">
                                  <p:stCondLst>
                                    <p:cond delay="0"/>
                                  </p:stCondLst>
                                  <p:childTnLst>
                                    <p:animEffect transition="out" filter="wipe(up)">
                                      <p:cBhvr>
                                        <p:cTn id="180" dur="500"/>
                                        <p:tgtEl>
                                          <p:spTgt spid="33"/>
                                        </p:tgtEl>
                                      </p:cBhvr>
                                    </p:animEffect>
                                    <p:set>
                                      <p:cBhvr>
                                        <p:cTn id="181" dur="1" fill="hold">
                                          <p:stCondLst>
                                            <p:cond delay="499"/>
                                          </p:stCondLst>
                                        </p:cTn>
                                        <p:tgtEl>
                                          <p:spTgt spid="33"/>
                                        </p:tgtEl>
                                        <p:attrNameLst>
                                          <p:attrName>style.visibility</p:attrName>
                                        </p:attrNameLst>
                                      </p:cBhvr>
                                      <p:to>
                                        <p:strVal val="hidden"/>
                                      </p:to>
                                    </p:set>
                                  </p:childTnLst>
                                </p:cTn>
                              </p:par>
                              <p:par>
                                <p:cTn id="182" presetID="22" presetClass="exit" presetSubtype="1" fill="hold" grpId="1" nodeType="withEffect">
                                  <p:stCondLst>
                                    <p:cond delay="0"/>
                                  </p:stCondLst>
                                  <p:childTnLst>
                                    <p:animEffect transition="out" filter="wipe(up)">
                                      <p:cBhvr>
                                        <p:cTn id="183" dur="500"/>
                                        <p:tgtEl>
                                          <p:spTgt spid="34"/>
                                        </p:tgtEl>
                                      </p:cBhvr>
                                    </p:animEffect>
                                    <p:set>
                                      <p:cBhvr>
                                        <p:cTn id="184" dur="1" fill="hold">
                                          <p:stCondLst>
                                            <p:cond delay="499"/>
                                          </p:stCondLst>
                                        </p:cTn>
                                        <p:tgtEl>
                                          <p:spTgt spid="34"/>
                                        </p:tgtEl>
                                        <p:attrNameLst>
                                          <p:attrName>style.visibility</p:attrName>
                                        </p:attrNameLst>
                                      </p:cBhvr>
                                      <p:to>
                                        <p:strVal val="hidden"/>
                                      </p:to>
                                    </p:set>
                                  </p:childTnLst>
                                </p:cTn>
                              </p:par>
                              <p:par>
                                <p:cTn id="185" presetID="22" presetClass="exit" presetSubtype="1" fill="hold" grpId="1" nodeType="withEffect">
                                  <p:stCondLst>
                                    <p:cond delay="0"/>
                                  </p:stCondLst>
                                  <p:childTnLst>
                                    <p:animEffect transition="out" filter="wipe(up)">
                                      <p:cBhvr>
                                        <p:cTn id="186" dur="500"/>
                                        <p:tgtEl>
                                          <p:spTgt spid="27"/>
                                        </p:tgtEl>
                                      </p:cBhvr>
                                    </p:animEffect>
                                    <p:set>
                                      <p:cBhvr>
                                        <p:cTn id="187" dur="1" fill="hold">
                                          <p:stCondLst>
                                            <p:cond delay="499"/>
                                          </p:stCondLst>
                                        </p:cTn>
                                        <p:tgtEl>
                                          <p:spTgt spid="27"/>
                                        </p:tgtEl>
                                        <p:attrNameLst>
                                          <p:attrName>style.visibility</p:attrName>
                                        </p:attrNameLst>
                                      </p:cBhvr>
                                      <p:to>
                                        <p:strVal val="hidden"/>
                                      </p:to>
                                    </p:set>
                                  </p:childTnLst>
                                </p:cTn>
                              </p:par>
                              <p:par>
                                <p:cTn id="188" presetID="22" presetClass="exit" presetSubtype="1" fill="hold" grpId="1" nodeType="withEffect">
                                  <p:stCondLst>
                                    <p:cond delay="0"/>
                                  </p:stCondLst>
                                  <p:childTnLst>
                                    <p:animEffect transition="out" filter="wipe(up)">
                                      <p:cBhvr>
                                        <p:cTn id="189" dur="500"/>
                                        <p:tgtEl>
                                          <p:spTgt spid="28"/>
                                        </p:tgtEl>
                                      </p:cBhvr>
                                    </p:animEffect>
                                    <p:set>
                                      <p:cBhvr>
                                        <p:cTn id="190" dur="1" fill="hold">
                                          <p:stCondLst>
                                            <p:cond delay="499"/>
                                          </p:stCondLst>
                                        </p:cTn>
                                        <p:tgtEl>
                                          <p:spTgt spid="28"/>
                                        </p:tgtEl>
                                        <p:attrNameLst>
                                          <p:attrName>style.visibility</p:attrName>
                                        </p:attrNameLst>
                                      </p:cBhvr>
                                      <p:to>
                                        <p:strVal val="hidden"/>
                                      </p:to>
                                    </p:set>
                                  </p:childTnLst>
                                </p:cTn>
                              </p:par>
                              <p:par>
                                <p:cTn id="191" presetID="22" presetClass="exit" presetSubtype="1" fill="hold" grpId="1" nodeType="withEffect">
                                  <p:stCondLst>
                                    <p:cond delay="0"/>
                                  </p:stCondLst>
                                  <p:childTnLst>
                                    <p:animEffect transition="out" filter="wipe(up)">
                                      <p:cBhvr>
                                        <p:cTn id="192" dur="500"/>
                                        <p:tgtEl>
                                          <p:spTgt spid="29"/>
                                        </p:tgtEl>
                                      </p:cBhvr>
                                    </p:animEffect>
                                    <p:set>
                                      <p:cBhvr>
                                        <p:cTn id="193" dur="1" fill="hold">
                                          <p:stCondLst>
                                            <p:cond delay="499"/>
                                          </p:stCondLst>
                                        </p:cTn>
                                        <p:tgtEl>
                                          <p:spTgt spid="29"/>
                                        </p:tgtEl>
                                        <p:attrNameLst>
                                          <p:attrName>style.visibility</p:attrName>
                                        </p:attrNameLst>
                                      </p:cBhvr>
                                      <p:to>
                                        <p:strVal val="hidden"/>
                                      </p:to>
                                    </p:set>
                                  </p:childTnLst>
                                </p:cTn>
                              </p:par>
                              <p:par>
                                <p:cTn id="194" presetID="22" presetClass="exit" presetSubtype="1" fill="hold" grpId="1" nodeType="withEffect">
                                  <p:stCondLst>
                                    <p:cond delay="0"/>
                                  </p:stCondLst>
                                  <p:childTnLst>
                                    <p:animEffect transition="out" filter="wipe(up)">
                                      <p:cBhvr>
                                        <p:cTn id="195" dur="500"/>
                                        <p:tgtEl>
                                          <p:spTgt spid="30"/>
                                        </p:tgtEl>
                                      </p:cBhvr>
                                    </p:animEffect>
                                    <p:set>
                                      <p:cBhvr>
                                        <p:cTn id="196" dur="1" fill="hold">
                                          <p:stCondLst>
                                            <p:cond delay="499"/>
                                          </p:stCondLst>
                                        </p:cTn>
                                        <p:tgtEl>
                                          <p:spTgt spid="30"/>
                                        </p:tgtEl>
                                        <p:attrNameLst>
                                          <p:attrName>style.visibility</p:attrName>
                                        </p:attrNameLst>
                                      </p:cBhvr>
                                      <p:to>
                                        <p:strVal val="hidden"/>
                                      </p:to>
                                    </p:set>
                                  </p:childTnLst>
                                </p:cTn>
                              </p:par>
                            </p:childTnLst>
                          </p:cTn>
                        </p:par>
                      </p:childTnLst>
                    </p:cTn>
                  </p:par>
                  <p:par>
                    <p:cTn id="197" fill="hold">
                      <p:stCondLst>
                        <p:cond delay="indefinite"/>
                      </p:stCondLst>
                      <p:childTnLst>
                        <p:par>
                          <p:cTn id="198" fill="hold">
                            <p:stCondLst>
                              <p:cond delay="0"/>
                            </p:stCondLst>
                            <p:childTnLst>
                              <p:par>
                                <p:cTn id="199" presetID="10" presetClass="entr" presetSubtype="0" fill="hold" grpId="0" nodeType="clickEffect">
                                  <p:stCondLst>
                                    <p:cond delay="0"/>
                                  </p:stCondLst>
                                  <p:childTnLst>
                                    <p:set>
                                      <p:cBhvr>
                                        <p:cTn id="200" dur="1" fill="hold">
                                          <p:stCondLst>
                                            <p:cond delay="0"/>
                                          </p:stCondLst>
                                        </p:cTn>
                                        <p:tgtEl>
                                          <p:spTgt spid="35"/>
                                        </p:tgtEl>
                                        <p:attrNameLst>
                                          <p:attrName>style.visibility</p:attrName>
                                        </p:attrNameLst>
                                      </p:cBhvr>
                                      <p:to>
                                        <p:strVal val="visible"/>
                                      </p:to>
                                    </p:set>
                                    <p:animEffect transition="in" filter="fade">
                                      <p:cBhvr>
                                        <p:cTn id="201" dur="500"/>
                                        <p:tgtEl>
                                          <p:spTgt spid="35"/>
                                        </p:tgtEl>
                                      </p:cBhvr>
                                    </p:animEffect>
                                  </p:childTnLst>
                                </p:cTn>
                              </p:par>
                            </p:childTnLst>
                          </p:cTn>
                        </p:par>
                      </p:childTnLst>
                    </p:cTn>
                  </p:par>
                  <p:par>
                    <p:cTn id="202" fill="hold">
                      <p:stCondLst>
                        <p:cond delay="indefinite"/>
                      </p:stCondLst>
                      <p:childTnLst>
                        <p:par>
                          <p:cTn id="203" fill="hold">
                            <p:stCondLst>
                              <p:cond delay="0"/>
                            </p:stCondLst>
                            <p:childTnLst>
                              <p:par>
                                <p:cTn id="204" presetID="10" presetClass="entr" presetSubtype="0" fill="hold" grpId="0" nodeType="clickEffect">
                                  <p:stCondLst>
                                    <p:cond delay="0"/>
                                  </p:stCondLst>
                                  <p:childTnLst>
                                    <p:set>
                                      <p:cBhvr>
                                        <p:cTn id="205" dur="1" fill="hold">
                                          <p:stCondLst>
                                            <p:cond delay="0"/>
                                          </p:stCondLst>
                                        </p:cTn>
                                        <p:tgtEl>
                                          <p:spTgt spid="36"/>
                                        </p:tgtEl>
                                        <p:attrNameLst>
                                          <p:attrName>style.visibility</p:attrName>
                                        </p:attrNameLst>
                                      </p:cBhvr>
                                      <p:to>
                                        <p:strVal val="visible"/>
                                      </p:to>
                                    </p:set>
                                    <p:animEffect transition="in" filter="fade">
                                      <p:cBhvr>
                                        <p:cTn id="206" dur="500"/>
                                        <p:tgtEl>
                                          <p:spTgt spid="36"/>
                                        </p:tgtEl>
                                      </p:cBhvr>
                                    </p:animEffect>
                                  </p:childTnLst>
                                </p:cTn>
                              </p:par>
                            </p:childTnLst>
                          </p:cTn>
                        </p:par>
                      </p:childTnLst>
                    </p:cTn>
                  </p:par>
                  <p:par>
                    <p:cTn id="207" fill="hold">
                      <p:stCondLst>
                        <p:cond delay="indefinite"/>
                      </p:stCondLst>
                      <p:childTnLst>
                        <p:par>
                          <p:cTn id="208" fill="hold">
                            <p:stCondLst>
                              <p:cond delay="0"/>
                            </p:stCondLst>
                            <p:childTnLst>
                              <p:par>
                                <p:cTn id="209" presetID="10" presetClass="entr" presetSubtype="0" fill="hold" grpId="0" nodeType="clickEffect">
                                  <p:stCondLst>
                                    <p:cond delay="0"/>
                                  </p:stCondLst>
                                  <p:childTnLst>
                                    <p:set>
                                      <p:cBhvr>
                                        <p:cTn id="210" dur="1" fill="hold">
                                          <p:stCondLst>
                                            <p:cond delay="0"/>
                                          </p:stCondLst>
                                        </p:cTn>
                                        <p:tgtEl>
                                          <p:spTgt spid="37"/>
                                        </p:tgtEl>
                                        <p:attrNameLst>
                                          <p:attrName>style.visibility</p:attrName>
                                        </p:attrNameLst>
                                      </p:cBhvr>
                                      <p:to>
                                        <p:strVal val="visible"/>
                                      </p:to>
                                    </p:set>
                                    <p:animEffect transition="in" filter="fade">
                                      <p:cBhvr>
                                        <p:cTn id="211" dur="500"/>
                                        <p:tgtEl>
                                          <p:spTgt spid="37"/>
                                        </p:tgtEl>
                                      </p:cBhvr>
                                    </p:animEffect>
                                  </p:childTnLst>
                                </p:cTn>
                              </p:par>
                            </p:childTnLst>
                          </p:cTn>
                        </p:par>
                      </p:childTnLst>
                    </p:cTn>
                  </p:par>
                  <p:par>
                    <p:cTn id="212" fill="hold">
                      <p:stCondLst>
                        <p:cond delay="indefinite"/>
                      </p:stCondLst>
                      <p:childTnLst>
                        <p:par>
                          <p:cTn id="213" fill="hold">
                            <p:stCondLst>
                              <p:cond delay="0"/>
                            </p:stCondLst>
                            <p:childTnLst>
                              <p:par>
                                <p:cTn id="214" presetID="10" presetClass="entr" presetSubtype="0" fill="hold" grpId="0" nodeType="clickEffect">
                                  <p:stCondLst>
                                    <p:cond delay="0"/>
                                  </p:stCondLst>
                                  <p:childTnLst>
                                    <p:set>
                                      <p:cBhvr>
                                        <p:cTn id="215" dur="1" fill="hold">
                                          <p:stCondLst>
                                            <p:cond delay="0"/>
                                          </p:stCondLst>
                                        </p:cTn>
                                        <p:tgtEl>
                                          <p:spTgt spid="38"/>
                                        </p:tgtEl>
                                        <p:attrNameLst>
                                          <p:attrName>style.visibility</p:attrName>
                                        </p:attrNameLst>
                                      </p:cBhvr>
                                      <p:to>
                                        <p:strVal val="visible"/>
                                      </p:to>
                                    </p:set>
                                    <p:animEffect transition="in" filter="fade">
                                      <p:cBhvr>
                                        <p:cTn id="216" dur="500"/>
                                        <p:tgtEl>
                                          <p:spTgt spid="38"/>
                                        </p:tgtEl>
                                      </p:cBhvr>
                                    </p:animEffect>
                                  </p:childTnLst>
                                </p:cTn>
                              </p:par>
                            </p:childTnLst>
                          </p:cTn>
                        </p:par>
                      </p:childTnLst>
                    </p:cTn>
                  </p:par>
                  <p:par>
                    <p:cTn id="217" fill="hold">
                      <p:stCondLst>
                        <p:cond delay="indefinite"/>
                      </p:stCondLst>
                      <p:childTnLst>
                        <p:par>
                          <p:cTn id="218" fill="hold">
                            <p:stCondLst>
                              <p:cond delay="0"/>
                            </p:stCondLst>
                            <p:childTnLst>
                              <p:par>
                                <p:cTn id="219" presetID="10" presetClass="entr" presetSubtype="0" fill="hold" grpId="0" nodeType="clickEffect">
                                  <p:stCondLst>
                                    <p:cond delay="0"/>
                                  </p:stCondLst>
                                  <p:childTnLst>
                                    <p:set>
                                      <p:cBhvr>
                                        <p:cTn id="220" dur="1" fill="hold">
                                          <p:stCondLst>
                                            <p:cond delay="0"/>
                                          </p:stCondLst>
                                        </p:cTn>
                                        <p:tgtEl>
                                          <p:spTgt spid="39"/>
                                        </p:tgtEl>
                                        <p:attrNameLst>
                                          <p:attrName>style.visibility</p:attrName>
                                        </p:attrNameLst>
                                      </p:cBhvr>
                                      <p:to>
                                        <p:strVal val="visible"/>
                                      </p:to>
                                    </p:set>
                                    <p:animEffect transition="in" filter="fade">
                                      <p:cBhvr>
                                        <p:cTn id="2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9" grpId="0" animBg="1"/>
      <p:bldP spid="19" grpId="1" animBg="1"/>
      <p:bldP spid="19" grpId="2" animBg="1"/>
      <p:bldP spid="20" grpId="0" animBg="1"/>
      <p:bldP spid="20" grpId="1" animBg="1"/>
      <p:bldP spid="20" grpId="2" animBg="1"/>
      <p:bldP spid="21" grpId="0" animBg="1"/>
      <p:bldP spid="21" grpId="1" animBg="1"/>
      <p:bldP spid="21" grpId="2" animBg="1"/>
      <p:bldP spid="22" grpId="0" animBg="1"/>
      <p:bldP spid="22" grpId="1" animBg="1"/>
      <p:bldP spid="22" grpId="2" animBg="1"/>
      <p:bldP spid="23" grpId="0" animBg="1"/>
      <p:bldP spid="23" grpId="1" animBg="1"/>
      <p:bldP spid="23" grpId="2" animBg="1"/>
      <p:bldP spid="24" grpId="0" animBg="1"/>
      <p:bldP spid="24" grpId="1" animBg="1"/>
      <p:bldP spid="24" grpId="2" animBg="1"/>
      <p:bldP spid="25" grpId="0" animBg="1"/>
      <p:bldP spid="25" grpId="1" animBg="1"/>
      <p:bldP spid="25" grpId="2" animBg="1"/>
      <p:bldP spid="26" grpId="0" animBg="1"/>
      <p:bldP spid="26" grpId="1" animBg="1"/>
      <p:bldP spid="26" grpId="2"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6" grpId="0" animBg="1"/>
      <p:bldP spid="37" grpId="0" animBg="1"/>
      <p:bldP spid="38" grpId="0" animBg="1"/>
      <p:bldP spid="3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838200" y="2257425"/>
            <a:ext cx="10515600" cy="1325563"/>
          </a:xfrm>
        </p:spPr>
        <p:txBody>
          <a:bodyPr>
            <a:noAutofit/>
          </a:bodyPr>
          <a:lstStyle/>
          <a:p>
            <a:pPr algn="ctr"/>
            <a:r>
              <a:rPr lang="cs-CZ" sz="5000" dirty="0" smtClean="0">
                <a:solidFill>
                  <a:schemeClr val="bg1"/>
                </a:solidFill>
                <a:latin typeface="Calibri bold" panose="020F0702030404030204" pitchFamily="34" charset="0"/>
                <a:cs typeface="Calibri bold" panose="020F0702030404030204" pitchFamily="34" charset="0"/>
              </a:rPr>
              <a:t>SYSTÉMOVÉ ROZHRANÍ</a:t>
            </a:r>
            <a:br>
              <a:rPr lang="cs-CZ" sz="5000" dirty="0" smtClean="0">
                <a:solidFill>
                  <a:schemeClr val="bg1"/>
                </a:solidFill>
                <a:latin typeface="Calibri bold" panose="020F0702030404030204" pitchFamily="34" charset="0"/>
                <a:cs typeface="Calibri bold" panose="020F0702030404030204" pitchFamily="34" charset="0"/>
              </a:rPr>
            </a:br>
            <a:r>
              <a:rPr lang="cs-CZ" sz="5000" dirty="0" smtClean="0">
                <a:solidFill>
                  <a:schemeClr val="bg1"/>
                </a:solidFill>
                <a:latin typeface="Calibri bold" panose="020F0702030404030204" pitchFamily="34" charset="0"/>
                <a:cs typeface="Calibri bold" panose="020F0702030404030204" pitchFamily="34" charset="0"/>
              </a:rPr>
              <a:t>(SBĚRNICE)</a:t>
            </a:r>
            <a:endParaRPr lang="cs-CZ" sz="5000" dirty="0">
              <a:solidFill>
                <a:schemeClr val="bg1"/>
              </a:solidFill>
              <a:latin typeface="Calibri bold" panose="020F0702030404030204" pitchFamily="34" charset="0"/>
              <a:cs typeface="Calibri bold" panose="020F0702030404030204" pitchFamily="34" charset="0"/>
            </a:endParaRPr>
          </a:p>
        </p:txBody>
      </p:sp>
      <p:sp>
        <p:nvSpPr>
          <p:cNvPr id="4" name="Obdélník 3"/>
          <p:cNvSpPr/>
          <p:nvPr/>
        </p:nvSpPr>
        <p:spPr>
          <a:xfrm>
            <a:off x="2488677" y="2056219"/>
            <a:ext cx="7239786" cy="1689873"/>
          </a:xfrm>
          <a:prstGeom prst="rect">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5" name="Nadpis 1"/>
          <p:cNvSpPr txBox="1">
            <a:spLocks/>
          </p:cNvSpPr>
          <p:nvPr/>
        </p:nvSpPr>
        <p:spPr>
          <a:xfrm>
            <a:off x="838200" y="3582988"/>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000" dirty="0" smtClean="0">
                <a:solidFill>
                  <a:schemeClr val="bg1"/>
                </a:solidFill>
                <a:latin typeface="Calibri bold" panose="020F0702030404030204" pitchFamily="34" charset="0"/>
                <a:cs typeface="Calibri bold" panose="020F0702030404030204" pitchFamily="34" charset="0"/>
              </a:rPr>
              <a:t>ÚVOD DO GRAFICKÝCH KARET</a:t>
            </a:r>
            <a:endParaRPr lang="cs-CZ" sz="3000" dirty="0">
              <a:solidFill>
                <a:schemeClr val="bg1"/>
              </a:solidFill>
              <a:latin typeface="Calibri bold" panose="020F0702030404030204" pitchFamily="34" charset="0"/>
              <a:cs typeface="Calibri bold" panose="020F0702030404030204" pitchFamily="34" charset="0"/>
            </a:endParaRPr>
          </a:p>
        </p:txBody>
      </p:sp>
    </p:spTree>
    <p:extLst>
      <p:ext uri="{BB962C8B-B14F-4D97-AF65-F5344CB8AC3E}">
        <p14:creationId xmlns:p14="http://schemas.microsoft.com/office/powerpoint/2010/main" val="1861570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outVertical)">
                                      <p:cBhvr>
                                        <p:cTn id="10" dur="500"/>
                                        <p:tgtEl>
                                          <p:spTgt spid="4"/>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Nadpis 1"/>
          <p:cNvSpPr txBox="1">
            <a:spLocks/>
          </p:cNvSpPr>
          <p:nvPr/>
        </p:nvSpPr>
        <p:spPr>
          <a:xfrm>
            <a:off x="838200" y="2257425"/>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5000" dirty="0" smtClean="0">
                <a:solidFill>
                  <a:schemeClr val="bg1"/>
                </a:solidFill>
                <a:latin typeface="Calibri bold" panose="020F0702030404030204" pitchFamily="34" charset="0"/>
                <a:cs typeface="Calibri bold" panose="020F0702030404030204" pitchFamily="34" charset="0"/>
              </a:rPr>
              <a:t>GRAFICKÁ PIPELINE</a:t>
            </a:r>
            <a:endParaRPr lang="cs-CZ" sz="5000" dirty="0">
              <a:solidFill>
                <a:schemeClr val="bg1"/>
              </a:solidFill>
              <a:latin typeface="Calibri bold" panose="020F0702030404030204" pitchFamily="34" charset="0"/>
              <a:cs typeface="Calibri bold" panose="020F0702030404030204" pitchFamily="34" charset="0"/>
            </a:endParaRPr>
          </a:p>
        </p:txBody>
      </p:sp>
      <p:sp>
        <p:nvSpPr>
          <p:cNvPr id="9" name="Obdélník 8"/>
          <p:cNvSpPr/>
          <p:nvPr/>
        </p:nvSpPr>
        <p:spPr>
          <a:xfrm>
            <a:off x="2488677" y="2056219"/>
            <a:ext cx="7239786" cy="1689873"/>
          </a:xfrm>
          <a:prstGeom prst="rect">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 name="Zástupný symbol pro číslo snímku 2"/>
          <p:cNvSpPr>
            <a:spLocks noGrp="1"/>
          </p:cNvSpPr>
          <p:nvPr>
            <p:ph type="sldNum" sz="quarter" idx="4294967295"/>
          </p:nvPr>
        </p:nvSpPr>
        <p:spPr>
          <a:xfrm>
            <a:off x="8610600" y="6356350"/>
            <a:ext cx="2743200" cy="365125"/>
          </a:xfrm>
        </p:spPr>
        <p:txBody>
          <a:bodyPr/>
          <a:lstStyle/>
          <a:p>
            <a:fld id="{52C407D0-5608-4F39-8F0F-7888F0D57A58}" type="slidenum">
              <a:rPr lang="cs-CZ" smtClean="0"/>
              <a:t>40</a:t>
            </a:fld>
            <a:endParaRPr lang="cs-CZ"/>
          </a:p>
        </p:txBody>
      </p:sp>
    </p:spTree>
    <p:extLst>
      <p:ext uri="{BB962C8B-B14F-4D97-AF65-F5344CB8AC3E}">
        <p14:creationId xmlns:p14="http://schemas.microsoft.com/office/powerpoint/2010/main" val="266848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out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Zástupný symbol pro obsah 2"/>
          <p:cNvSpPr txBox="1">
            <a:spLocks/>
          </p:cNvSpPr>
          <p:nvPr/>
        </p:nvSpPr>
        <p:spPr>
          <a:xfrm>
            <a:off x="1347788" y="680460"/>
            <a:ext cx="9534524" cy="27842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s-CZ" dirty="0"/>
              <a:t>C</a:t>
            </a:r>
            <a:r>
              <a:rPr lang="cs-CZ" dirty="0" smtClean="0"/>
              <a:t>esta, která popisuje postup sekvencemi od načtení do grafické paměti až po výstup z </a:t>
            </a:r>
            <a:r>
              <a:rPr lang="cs-CZ" dirty="0" err="1" smtClean="0"/>
              <a:t>framebufferu</a:t>
            </a:r>
            <a:endParaRPr lang="cs-CZ" dirty="0" smtClean="0"/>
          </a:p>
          <a:p>
            <a:pPr algn="ctr"/>
            <a:r>
              <a:rPr lang="cs-CZ" dirty="0" smtClean="0"/>
              <a:t>Pro plynulý obraz je zapotřebí minimálně 25 snímků za sekundu, což znamená, že snímek musí být do </a:t>
            </a:r>
            <a:r>
              <a:rPr lang="cs-CZ" dirty="0" err="1" smtClean="0"/>
              <a:t>framebufferu</a:t>
            </a:r>
            <a:r>
              <a:rPr lang="cs-CZ" dirty="0" smtClean="0"/>
              <a:t> zapsán 25krát za sekundu</a:t>
            </a:r>
          </a:p>
        </p:txBody>
      </p:sp>
      <p:pic>
        <p:nvPicPr>
          <p:cNvPr id="3" name="Obráze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2200" y="3642223"/>
            <a:ext cx="1861353" cy="1458380"/>
          </a:xfrm>
          <a:prstGeom prst="rect">
            <a:avLst/>
          </a:prstGeom>
        </p:spPr>
      </p:pic>
      <p:pic>
        <p:nvPicPr>
          <p:cNvPr id="4" name="Obrázek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30550" y="3642223"/>
            <a:ext cx="1861353" cy="1458380"/>
          </a:xfrm>
          <a:prstGeom prst="rect">
            <a:avLst/>
          </a:prstGeom>
        </p:spPr>
      </p:pic>
      <p:pic>
        <p:nvPicPr>
          <p:cNvPr id="5" name="Obrázek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68900" y="3642222"/>
            <a:ext cx="1861353" cy="1458380"/>
          </a:xfrm>
          <a:prstGeom prst="rect">
            <a:avLst/>
          </a:prstGeom>
        </p:spPr>
      </p:pic>
      <p:pic>
        <p:nvPicPr>
          <p:cNvPr id="6" name="Obrázek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07250" y="3220295"/>
            <a:ext cx="1861120" cy="1880306"/>
          </a:xfrm>
          <a:prstGeom prst="rect">
            <a:avLst/>
          </a:prstGeom>
        </p:spPr>
      </p:pic>
      <p:pic>
        <p:nvPicPr>
          <p:cNvPr id="7" name="Obrázek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45367" y="3210702"/>
            <a:ext cx="1861119" cy="1889900"/>
          </a:xfrm>
          <a:prstGeom prst="rect">
            <a:avLst/>
          </a:prstGeom>
        </p:spPr>
      </p:pic>
      <p:sp>
        <p:nvSpPr>
          <p:cNvPr id="8" name="Zástupný symbol pro zápatí 7"/>
          <p:cNvSpPr>
            <a:spLocks noGrp="1"/>
          </p:cNvSpPr>
          <p:nvPr>
            <p:ph type="ftr" sz="quarter" idx="11"/>
          </p:nvPr>
        </p:nvSpPr>
        <p:spPr/>
        <p:txBody>
          <a:bodyPr/>
          <a:lstStyle/>
          <a:p>
            <a:r>
              <a:rPr lang="cs-CZ" dirty="0" smtClean="0"/>
              <a:t>FAKUTLA APLIKOVANÉ INFORMATIKY</a:t>
            </a:r>
          </a:p>
        </p:txBody>
      </p:sp>
      <p:sp>
        <p:nvSpPr>
          <p:cNvPr id="9" name="Zástupný symbol pro číslo snímku 8"/>
          <p:cNvSpPr>
            <a:spLocks noGrp="1"/>
          </p:cNvSpPr>
          <p:nvPr>
            <p:ph type="sldNum" sz="quarter" idx="12"/>
          </p:nvPr>
        </p:nvSpPr>
        <p:spPr/>
        <p:txBody>
          <a:bodyPr/>
          <a:lstStyle/>
          <a:p>
            <a:fld id="{52C407D0-5608-4F39-8F0F-7888F0D57A58}" type="slidenum">
              <a:rPr lang="cs-CZ" smtClean="0"/>
              <a:t>41</a:t>
            </a:fld>
            <a:r>
              <a:rPr lang="cs-CZ" dirty="0" smtClean="0"/>
              <a:t>/60</a:t>
            </a:r>
            <a:endParaRPr lang="cs-CZ" dirty="0"/>
          </a:p>
        </p:txBody>
      </p:sp>
    </p:spTree>
    <p:extLst>
      <p:ext uri="{BB962C8B-B14F-4D97-AF65-F5344CB8AC3E}">
        <p14:creationId xmlns:p14="http://schemas.microsoft.com/office/powerpoint/2010/main" val="3759076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750"/>
                                        <p:tgtEl>
                                          <p:spTgt spid="12">
                                            <p:txEl>
                                              <p:pRg st="0" end="0"/>
                                            </p:txEl>
                                          </p:spTgt>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wipe(left)">
                                      <p:cBhvr>
                                        <p:cTn id="11" dur="750"/>
                                        <p:tgtEl>
                                          <p:spTgt spid="1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1000"/>
                                        <p:tgtEl>
                                          <p:spTgt spid="7"/>
                                        </p:tgtEl>
                                      </p:cBhvr>
                                    </p:animEffect>
                                    <p:anim calcmode="lin" valueType="num">
                                      <p:cBhvr>
                                        <p:cTn id="45" dur="1000" fill="hold"/>
                                        <p:tgtEl>
                                          <p:spTgt spid="7"/>
                                        </p:tgtEl>
                                        <p:attrNameLst>
                                          <p:attrName>ppt_x</p:attrName>
                                        </p:attrNameLst>
                                      </p:cBhvr>
                                      <p:tavLst>
                                        <p:tav tm="0">
                                          <p:val>
                                            <p:strVal val="#ppt_x"/>
                                          </p:val>
                                        </p:tav>
                                        <p:tav tm="100000">
                                          <p:val>
                                            <p:strVal val="#ppt_x"/>
                                          </p:val>
                                        </p:tav>
                                      </p:tavLst>
                                    </p:anim>
                                    <p:anim calcmode="lin" valueType="num">
                                      <p:cBhvr>
                                        <p:cTn id="4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Nadpis 1"/>
          <p:cNvSpPr txBox="1">
            <a:spLocks/>
          </p:cNvSpPr>
          <p:nvPr/>
        </p:nvSpPr>
        <p:spPr>
          <a:xfrm>
            <a:off x="2095500" y="383146"/>
            <a:ext cx="8039100" cy="58056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smtClean="0">
                <a:latin typeface="Calibri bold" panose="020F0702030404030204" pitchFamily="34" charset="0"/>
                <a:cs typeface="Calibri bold" panose="020F0702030404030204" pitchFamily="34" charset="0"/>
              </a:rPr>
              <a:t>DirectX 11</a:t>
            </a:r>
          </a:p>
        </p:txBody>
      </p:sp>
      <p:sp>
        <p:nvSpPr>
          <p:cNvPr id="57" name="Zástupný symbol pro zápatí 56"/>
          <p:cNvSpPr>
            <a:spLocks noGrp="1"/>
          </p:cNvSpPr>
          <p:nvPr>
            <p:ph type="ftr" sz="quarter" idx="11"/>
          </p:nvPr>
        </p:nvSpPr>
        <p:spPr/>
        <p:txBody>
          <a:bodyPr/>
          <a:lstStyle/>
          <a:p>
            <a:r>
              <a:rPr lang="cs-CZ" dirty="0" smtClean="0"/>
              <a:t>FAKUTLA APLIKOVANÉ INFORMATIKY</a:t>
            </a:r>
          </a:p>
        </p:txBody>
      </p:sp>
      <p:sp>
        <p:nvSpPr>
          <p:cNvPr id="58" name="Zástupný symbol pro číslo snímku 57"/>
          <p:cNvSpPr>
            <a:spLocks noGrp="1"/>
          </p:cNvSpPr>
          <p:nvPr>
            <p:ph type="sldNum" sz="quarter" idx="12"/>
          </p:nvPr>
        </p:nvSpPr>
        <p:spPr/>
        <p:txBody>
          <a:bodyPr/>
          <a:lstStyle/>
          <a:p>
            <a:fld id="{52C407D0-5608-4F39-8F0F-7888F0D57A58}" type="slidenum">
              <a:rPr lang="cs-CZ" smtClean="0"/>
              <a:t>42</a:t>
            </a:fld>
            <a:r>
              <a:rPr lang="cs-CZ" dirty="0" smtClean="0"/>
              <a:t>/60</a:t>
            </a:r>
            <a:endParaRPr lang="cs-CZ" dirty="0"/>
          </a:p>
        </p:txBody>
      </p:sp>
      <p:pic>
        <p:nvPicPr>
          <p:cNvPr id="4" name="Obráze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0813" y="881672"/>
            <a:ext cx="3301501" cy="5486076"/>
          </a:xfrm>
          <a:prstGeom prst="rect">
            <a:avLst/>
          </a:prstGeom>
        </p:spPr>
      </p:pic>
      <p:pic>
        <p:nvPicPr>
          <p:cNvPr id="60" name="Obrázek 59"/>
          <p:cNvPicPr>
            <a:picLocks noChangeAspect="1"/>
          </p:cNvPicPr>
          <p:nvPr/>
        </p:nvPicPr>
        <p:blipFill rotWithShape="1">
          <a:blip r:embed="rId3">
            <a:extLst>
              <a:ext uri="{28A0092B-C50C-407E-A947-70E740481C1C}">
                <a14:useLocalDpi xmlns:a14="http://schemas.microsoft.com/office/drawing/2010/main" val="0"/>
              </a:ext>
            </a:extLst>
          </a:blip>
          <a:srcRect b="50598"/>
          <a:stretch/>
        </p:blipFill>
        <p:spPr>
          <a:xfrm>
            <a:off x="3233023" y="1246763"/>
            <a:ext cx="5701657" cy="4680501"/>
          </a:xfrm>
          <a:prstGeom prst="rect">
            <a:avLst/>
          </a:prstGeom>
        </p:spPr>
      </p:pic>
      <p:cxnSp>
        <p:nvCxnSpPr>
          <p:cNvPr id="6" name="Přímá spojnice se šipkou 5"/>
          <p:cNvCxnSpPr/>
          <p:nvPr/>
        </p:nvCxnSpPr>
        <p:spPr>
          <a:xfrm flipH="1">
            <a:off x="5673687" y="1586429"/>
            <a:ext cx="2479713" cy="0"/>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61" name="Přímá spojnice se šipkou 60"/>
          <p:cNvCxnSpPr/>
          <p:nvPr/>
        </p:nvCxnSpPr>
        <p:spPr>
          <a:xfrm>
            <a:off x="4450813" y="1804930"/>
            <a:ext cx="0" cy="398443"/>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63" name="Přímá spojnice se šipkou 62"/>
          <p:cNvCxnSpPr/>
          <p:nvPr/>
        </p:nvCxnSpPr>
        <p:spPr>
          <a:xfrm>
            <a:off x="4448975" y="3830197"/>
            <a:ext cx="0" cy="398443"/>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64" name="Přímá spojnice se šipkou 63"/>
          <p:cNvCxnSpPr/>
          <p:nvPr/>
        </p:nvCxnSpPr>
        <p:spPr>
          <a:xfrm>
            <a:off x="4445299" y="4753777"/>
            <a:ext cx="0" cy="398443"/>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22" name="Přímá spojnice 21"/>
          <p:cNvCxnSpPr/>
          <p:nvPr/>
        </p:nvCxnSpPr>
        <p:spPr>
          <a:xfrm>
            <a:off x="2280492" y="3062688"/>
            <a:ext cx="0" cy="2798474"/>
          </a:xfrm>
          <a:prstGeom prst="line">
            <a:avLst/>
          </a:prstGeom>
          <a:ln w="635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Přímá spojnice 64"/>
          <p:cNvCxnSpPr/>
          <p:nvPr/>
        </p:nvCxnSpPr>
        <p:spPr>
          <a:xfrm>
            <a:off x="6652353" y="3062688"/>
            <a:ext cx="0" cy="2798474"/>
          </a:xfrm>
          <a:prstGeom prst="line">
            <a:avLst/>
          </a:prstGeom>
          <a:ln w="635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Přímá spojnice 65"/>
          <p:cNvCxnSpPr/>
          <p:nvPr/>
        </p:nvCxnSpPr>
        <p:spPr>
          <a:xfrm>
            <a:off x="2245232" y="3063339"/>
            <a:ext cx="4407120" cy="34076"/>
          </a:xfrm>
          <a:prstGeom prst="line">
            <a:avLst/>
          </a:prstGeom>
          <a:ln w="635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Přímá spojnice 66"/>
          <p:cNvCxnSpPr/>
          <p:nvPr/>
        </p:nvCxnSpPr>
        <p:spPr>
          <a:xfrm>
            <a:off x="2280491" y="5827086"/>
            <a:ext cx="4407120" cy="34076"/>
          </a:xfrm>
          <a:prstGeom prst="line">
            <a:avLst/>
          </a:prstGeom>
          <a:ln w="635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2" name="Přímá spojnice se šipkou 61"/>
          <p:cNvCxnSpPr/>
          <p:nvPr/>
        </p:nvCxnSpPr>
        <p:spPr>
          <a:xfrm>
            <a:off x="4450813" y="2816646"/>
            <a:ext cx="0" cy="398443"/>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pic>
        <p:nvPicPr>
          <p:cNvPr id="68" name="Obrázek 67"/>
          <p:cNvPicPr>
            <a:picLocks noChangeAspect="1"/>
          </p:cNvPicPr>
          <p:nvPr/>
        </p:nvPicPr>
        <p:blipFill rotWithShape="1">
          <a:blip r:embed="rId3">
            <a:extLst>
              <a:ext uri="{28A0092B-C50C-407E-A947-70E740481C1C}">
                <a14:useLocalDpi xmlns:a14="http://schemas.microsoft.com/office/drawing/2010/main" val="0"/>
              </a:ext>
            </a:extLst>
          </a:blip>
          <a:srcRect t="49519" b="-2889"/>
          <a:stretch/>
        </p:blipFill>
        <p:spPr>
          <a:xfrm>
            <a:off x="3233022" y="1146137"/>
            <a:ext cx="5701657" cy="5056359"/>
          </a:xfrm>
          <a:prstGeom prst="rect">
            <a:avLst/>
          </a:prstGeom>
        </p:spPr>
      </p:pic>
      <p:cxnSp>
        <p:nvCxnSpPr>
          <p:cNvPr id="69" name="Přímá spojnice se šipkou 68"/>
          <p:cNvCxnSpPr/>
          <p:nvPr/>
        </p:nvCxnSpPr>
        <p:spPr>
          <a:xfrm flipH="1">
            <a:off x="4482216" y="259709"/>
            <a:ext cx="1835" cy="1065402"/>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70" name="Přímá spojnice se šipkou 69"/>
          <p:cNvCxnSpPr/>
          <p:nvPr/>
        </p:nvCxnSpPr>
        <p:spPr>
          <a:xfrm flipH="1">
            <a:off x="4447134" y="1934525"/>
            <a:ext cx="1" cy="1409583"/>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71" name="Přímá spojnice se šipkou 70"/>
          <p:cNvCxnSpPr/>
          <p:nvPr/>
        </p:nvCxnSpPr>
        <p:spPr>
          <a:xfrm flipH="1">
            <a:off x="4482032" y="3917455"/>
            <a:ext cx="1" cy="405617"/>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72" name="Přímá spojnice se šipkou 71"/>
          <p:cNvCxnSpPr/>
          <p:nvPr/>
        </p:nvCxnSpPr>
        <p:spPr>
          <a:xfrm flipH="1">
            <a:off x="4479737" y="4983302"/>
            <a:ext cx="1" cy="405617"/>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73" name="Přímá spojnice se šipkou 72"/>
          <p:cNvCxnSpPr/>
          <p:nvPr/>
        </p:nvCxnSpPr>
        <p:spPr>
          <a:xfrm flipV="1">
            <a:off x="4479737" y="2529958"/>
            <a:ext cx="1193950" cy="15108"/>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77" name="Přímá spojnice se šipkou 76"/>
          <p:cNvCxnSpPr/>
          <p:nvPr/>
        </p:nvCxnSpPr>
        <p:spPr>
          <a:xfrm flipV="1">
            <a:off x="7471735" y="2543157"/>
            <a:ext cx="747877" cy="9463"/>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0593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xit" presetSubtype="32" fill="hold" nodeType="clickEffect">
                                  <p:stCondLst>
                                    <p:cond delay="0"/>
                                  </p:stCondLst>
                                  <p:childTnLst>
                                    <p:anim calcmode="lin" valueType="num">
                                      <p:cBhvr>
                                        <p:cTn id="14" dur="500"/>
                                        <p:tgtEl>
                                          <p:spTgt spid="4"/>
                                        </p:tgtEl>
                                        <p:attrNameLst>
                                          <p:attrName>ppt_w</p:attrName>
                                        </p:attrNameLst>
                                      </p:cBhvr>
                                      <p:tavLst>
                                        <p:tav tm="0">
                                          <p:val>
                                            <p:strVal val="ppt_w"/>
                                          </p:val>
                                        </p:tav>
                                        <p:tav tm="100000">
                                          <p:val>
                                            <p:fltVal val="0"/>
                                          </p:val>
                                        </p:tav>
                                      </p:tavLst>
                                    </p:anim>
                                    <p:anim calcmode="lin" valueType="num">
                                      <p:cBhvr>
                                        <p:cTn id="15" dur="500"/>
                                        <p:tgtEl>
                                          <p:spTgt spid="4"/>
                                        </p:tgtEl>
                                        <p:attrNameLst>
                                          <p:attrName>ppt_h</p:attrName>
                                        </p:attrNameLst>
                                      </p:cBhvr>
                                      <p:tavLst>
                                        <p:tav tm="0">
                                          <p:val>
                                            <p:strVal val="ppt_h"/>
                                          </p:val>
                                        </p:tav>
                                        <p:tav tm="100000">
                                          <p:val>
                                            <p:fltVal val="0"/>
                                          </p:val>
                                        </p:tav>
                                      </p:tavLst>
                                    </p:anim>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4"/>
                                        </p:tgtEl>
                                      </p:cBhvr>
                                    </p:animEffect>
                                    <p:set>
                                      <p:cBhvr>
                                        <p:cTn id="20" dur="1" fill="hold">
                                          <p:stCondLst>
                                            <p:cond delay="499"/>
                                          </p:stCondLst>
                                        </p:cTn>
                                        <p:tgtEl>
                                          <p:spTgt spid="34"/>
                                        </p:tgtEl>
                                        <p:attrNameLst>
                                          <p:attrName>style.visibility</p:attrName>
                                        </p:attrNameLst>
                                      </p:cBhvr>
                                      <p:to>
                                        <p:strVal val="hidden"/>
                                      </p:to>
                                    </p:set>
                                  </p:childTnLst>
                                </p:cTn>
                              </p:par>
                              <p:par>
                                <p:cTn id="21" presetID="53" presetClass="entr" presetSubtype="16" fill="hold" nodeType="with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p:cTn id="23" dur="500" fill="hold"/>
                                        <p:tgtEl>
                                          <p:spTgt spid="60"/>
                                        </p:tgtEl>
                                        <p:attrNameLst>
                                          <p:attrName>ppt_w</p:attrName>
                                        </p:attrNameLst>
                                      </p:cBhvr>
                                      <p:tavLst>
                                        <p:tav tm="0">
                                          <p:val>
                                            <p:fltVal val="0"/>
                                          </p:val>
                                        </p:tav>
                                        <p:tav tm="100000">
                                          <p:val>
                                            <p:strVal val="#ppt_w"/>
                                          </p:val>
                                        </p:tav>
                                      </p:tavLst>
                                    </p:anim>
                                    <p:anim calcmode="lin" valueType="num">
                                      <p:cBhvr>
                                        <p:cTn id="24" dur="500" fill="hold"/>
                                        <p:tgtEl>
                                          <p:spTgt spid="60"/>
                                        </p:tgtEl>
                                        <p:attrNameLst>
                                          <p:attrName>ppt_h</p:attrName>
                                        </p:attrNameLst>
                                      </p:cBhvr>
                                      <p:tavLst>
                                        <p:tav tm="0">
                                          <p:val>
                                            <p:fltVal val="0"/>
                                          </p:val>
                                        </p:tav>
                                        <p:tav tm="100000">
                                          <p:val>
                                            <p:strVal val="#ppt_h"/>
                                          </p:val>
                                        </p:tav>
                                      </p:tavLst>
                                    </p:anim>
                                    <p:animEffect transition="in" filter="fade">
                                      <p:cBhvr>
                                        <p:cTn id="25" dur="500"/>
                                        <p:tgtEl>
                                          <p:spTgt spid="6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right)">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wipe(up)">
                                      <p:cBhvr>
                                        <p:cTn id="35" dur="500"/>
                                        <p:tgtEl>
                                          <p:spTgt spid="6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down)">
                                      <p:cBhvr>
                                        <p:cTn id="40" dur="250"/>
                                        <p:tgtEl>
                                          <p:spTgt spid="22"/>
                                        </p:tgtEl>
                                      </p:cBhvr>
                                    </p:animEffect>
                                  </p:childTnLst>
                                </p:cTn>
                              </p:par>
                            </p:childTnLst>
                          </p:cTn>
                        </p:par>
                        <p:par>
                          <p:cTn id="41" fill="hold">
                            <p:stCondLst>
                              <p:cond delay="250"/>
                            </p:stCondLst>
                            <p:childTnLst>
                              <p:par>
                                <p:cTn id="42" presetID="22" presetClass="entr" presetSubtype="8" fill="hold" nodeType="afterEffect">
                                  <p:stCondLst>
                                    <p:cond delay="0"/>
                                  </p:stCondLst>
                                  <p:childTnLst>
                                    <p:set>
                                      <p:cBhvr>
                                        <p:cTn id="43" dur="1" fill="hold">
                                          <p:stCondLst>
                                            <p:cond delay="0"/>
                                          </p:stCondLst>
                                        </p:cTn>
                                        <p:tgtEl>
                                          <p:spTgt spid="66"/>
                                        </p:tgtEl>
                                        <p:attrNameLst>
                                          <p:attrName>style.visibility</p:attrName>
                                        </p:attrNameLst>
                                      </p:cBhvr>
                                      <p:to>
                                        <p:strVal val="visible"/>
                                      </p:to>
                                    </p:set>
                                    <p:animEffect transition="in" filter="wipe(left)">
                                      <p:cBhvr>
                                        <p:cTn id="44" dur="250"/>
                                        <p:tgtEl>
                                          <p:spTgt spid="66"/>
                                        </p:tgtEl>
                                      </p:cBhvr>
                                    </p:animEffect>
                                  </p:childTnLst>
                                </p:cTn>
                              </p:par>
                            </p:childTnLst>
                          </p:cTn>
                        </p:par>
                        <p:par>
                          <p:cTn id="45" fill="hold">
                            <p:stCondLst>
                              <p:cond delay="500"/>
                            </p:stCondLst>
                            <p:childTnLst>
                              <p:par>
                                <p:cTn id="46" presetID="22" presetClass="entr" presetSubtype="1" fill="hold" nodeType="afterEffect">
                                  <p:stCondLst>
                                    <p:cond delay="0"/>
                                  </p:stCondLst>
                                  <p:childTnLst>
                                    <p:set>
                                      <p:cBhvr>
                                        <p:cTn id="47" dur="1" fill="hold">
                                          <p:stCondLst>
                                            <p:cond delay="0"/>
                                          </p:stCondLst>
                                        </p:cTn>
                                        <p:tgtEl>
                                          <p:spTgt spid="65"/>
                                        </p:tgtEl>
                                        <p:attrNameLst>
                                          <p:attrName>style.visibility</p:attrName>
                                        </p:attrNameLst>
                                      </p:cBhvr>
                                      <p:to>
                                        <p:strVal val="visible"/>
                                      </p:to>
                                    </p:set>
                                    <p:animEffect transition="in" filter="wipe(up)">
                                      <p:cBhvr>
                                        <p:cTn id="48" dur="250"/>
                                        <p:tgtEl>
                                          <p:spTgt spid="65"/>
                                        </p:tgtEl>
                                      </p:cBhvr>
                                    </p:animEffect>
                                  </p:childTnLst>
                                </p:cTn>
                              </p:par>
                            </p:childTnLst>
                          </p:cTn>
                        </p:par>
                        <p:par>
                          <p:cTn id="49" fill="hold">
                            <p:stCondLst>
                              <p:cond delay="750"/>
                            </p:stCondLst>
                            <p:childTnLst>
                              <p:par>
                                <p:cTn id="50" presetID="22" presetClass="entr" presetSubtype="2" fill="hold" nodeType="afterEffect">
                                  <p:stCondLst>
                                    <p:cond delay="0"/>
                                  </p:stCondLst>
                                  <p:childTnLst>
                                    <p:set>
                                      <p:cBhvr>
                                        <p:cTn id="51" dur="1" fill="hold">
                                          <p:stCondLst>
                                            <p:cond delay="0"/>
                                          </p:stCondLst>
                                        </p:cTn>
                                        <p:tgtEl>
                                          <p:spTgt spid="67"/>
                                        </p:tgtEl>
                                        <p:attrNameLst>
                                          <p:attrName>style.visibility</p:attrName>
                                        </p:attrNameLst>
                                      </p:cBhvr>
                                      <p:to>
                                        <p:strVal val="visible"/>
                                      </p:to>
                                    </p:set>
                                    <p:animEffect transition="in" filter="wipe(right)">
                                      <p:cBhvr>
                                        <p:cTn id="52" dur="250"/>
                                        <p:tgtEl>
                                          <p:spTgt spid="6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62"/>
                                        </p:tgtEl>
                                        <p:attrNameLst>
                                          <p:attrName>style.visibility</p:attrName>
                                        </p:attrNameLst>
                                      </p:cBhvr>
                                      <p:to>
                                        <p:strVal val="visible"/>
                                      </p:to>
                                    </p:set>
                                    <p:animEffect transition="in" filter="wipe(up)">
                                      <p:cBhvr>
                                        <p:cTn id="57" dur="500"/>
                                        <p:tgtEl>
                                          <p:spTgt spid="6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63"/>
                                        </p:tgtEl>
                                        <p:attrNameLst>
                                          <p:attrName>style.visibility</p:attrName>
                                        </p:attrNameLst>
                                      </p:cBhvr>
                                      <p:to>
                                        <p:strVal val="visible"/>
                                      </p:to>
                                    </p:set>
                                    <p:animEffect transition="in" filter="wipe(up)">
                                      <p:cBhvr>
                                        <p:cTn id="62" dur="500"/>
                                        <p:tgtEl>
                                          <p:spTgt spid="6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nodeType="click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wipe(up)">
                                      <p:cBhvr>
                                        <p:cTn id="67" dur="500"/>
                                        <p:tgtEl>
                                          <p:spTgt spid="64"/>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xit" presetSubtype="0" fill="hold" nodeType="clickEffect">
                                  <p:stCondLst>
                                    <p:cond delay="0"/>
                                  </p:stCondLst>
                                  <p:childTnLst>
                                    <p:animEffect transition="out" filter="fade">
                                      <p:cBhvr>
                                        <p:cTn id="71" dur="500"/>
                                        <p:tgtEl>
                                          <p:spTgt spid="6"/>
                                        </p:tgtEl>
                                      </p:cBhvr>
                                    </p:animEffect>
                                    <p:set>
                                      <p:cBhvr>
                                        <p:cTn id="72" dur="1" fill="hold">
                                          <p:stCondLst>
                                            <p:cond delay="499"/>
                                          </p:stCondLst>
                                        </p:cTn>
                                        <p:tgtEl>
                                          <p:spTgt spid="6"/>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61"/>
                                        </p:tgtEl>
                                      </p:cBhvr>
                                    </p:animEffect>
                                    <p:set>
                                      <p:cBhvr>
                                        <p:cTn id="75" dur="1" fill="hold">
                                          <p:stCondLst>
                                            <p:cond delay="499"/>
                                          </p:stCondLst>
                                        </p:cTn>
                                        <p:tgtEl>
                                          <p:spTgt spid="61"/>
                                        </p:tgtEl>
                                        <p:attrNameLst>
                                          <p:attrName>style.visibility</p:attrName>
                                        </p:attrNameLst>
                                      </p:cBhvr>
                                      <p:to>
                                        <p:strVal val="hidden"/>
                                      </p:to>
                                    </p:set>
                                  </p:childTnLst>
                                </p:cTn>
                              </p:par>
                              <p:par>
                                <p:cTn id="76" presetID="10" presetClass="exit" presetSubtype="0" fill="hold" nodeType="withEffect">
                                  <p:stCondLst>
                                    <p:cond delay="0"/>
                                  </p:stCondLst>
                                  <p:childTnLst>
                                    <p:animEffect transition="out" filter="fade">
                                      <p:cBhvr>
                                        <p:cTn id="77" dur="500"/>
                                        <p:tgtEl>
                                          <p:spTgt spid="22"/>
                                        </p:tgtEl>
                                      </p:cBhvr>
                                    </p:animEffect>
                                    <p:set>
                                      <p:cBhvr>
                                        <p:cTn id="78" dur="1" fill="hold">
                                          <p:stCondLst>
                                            <p:cond delay="499"/>
                                          </p:stCondLst>
                                        </p:cTn>
                                        <p:tgtEl>
                                          <p:spTgt spid="22"/>
                                        </p:tgtEl>
                                        <p:attrNameLst>
                                          <p:attrName>style.visibility</p:attrName>
                                        </p:attrNameLst>
                                      </p:cBhvr>
                                      <p:to>
                                        <p:strVal val="hidden"/>
                                      </p:to>
                                    </p:set>
                                  </p:childTnLst>
                                </p:cTn>
                              </p:par>
                              <p:par>
                                <p:cTn id="79" presetID="10" presetClass="exit" presetSubtype="0" fill="hold" nodeType="withEffect">
                                  <p:stCondLst>
                                    <p:cond delay="0"/>
                                  </p:stCondLst>
                                  <p:childTnLst>
                                    <p:animEffect transition="out" filter="fade">
                                      <p:cBhvr>
                                        <p:cTn id="80" dur="500"/>
                                        <p:tgtEl>
                                          <p:spTgt spid="62"/>
                                        </p:tgtEl>
                                      </p:cBhvr>
                                    </p:animEffect>
                                    <p:set>
                                      <p:cBhvr>
                                        <p:cTn id="81" dur="1" fill="hold">
                                          <p:stCondLst>
                                            <p:cond delay="499"/>
                                          </p:stCondLst>
                                        </p:cTn>
                                        <p:tgtEl>
                                          <p:spTgt spid="62"/>
                                        </p:tgtEl>
                                        <p:attrNameLst>
                                          <p:attrName>style.visibility</p:attrName>
                                        </p:attrNameLst>
                                      </p:cBhvr>
                                      <p:to>
                                        <p:strVal val="hidden"/>
                                      </p:to>
                                    </p:set>
                                  </p:childTnLst>
                                </p:cTn>
                              </p:par>
                              <p:par>
                                <p:cTn id="82" presetID="10" presetClass="exit" presetSubtype="0" fill="hold" nodeType="withEffect">
                                  <p:stCondLst>
                                    <p:cond delay="0"/>
                                  </p:stCondLst>
                                  <p:childTnLst>
                                    <p:animEffect transition="out" filter="fade">
                                      <p:cBhvr>
                                        <p:cTn id="83" dur="500"/>
                                        <p:tgtEl>
                                          <p:spTgt spid="63"/>
                                        </p:tgtEl>
                                      </p:cBhvr>
                                    </p:animEffect>
                                    <p:set>
                                      <p:cBhvr>
                                        <p:cTn id="84" dur="1" fill="hold">
                                          <p:stCondLst>
                                            <p:cond delay="499"/>
                                          </p:stCondLst>
                                        </p:cTn>
                                        <p:tgtEl>
                                          <p:spTgt spid="63"/>
                                        </p:tgtEl>
                                        <p:attrNameLst>
                                          <p:attrName>style.visibility</p:attrName>
                                        </p:attrNameLst>
                                      </p:cBhvr>
                                      <p:to>
                                        <p:strVal val="hidden"/>
                                      </p:to>
                                    </p:set>
                                  </p:childTnLst>
                                </p:cTn>
                              </p:par>
                              <p:par>
                                <p:cTn id="85" presetID="10" presetClass="exit" presetSubtype="0" fill="hold" nodeType="withEffect">
                                  <p:stCondLst>
                                    <p:cond delay="0"/>
                                  </p:stCondLst>
                                  <p:childTnLst>
                                    <p:animEffect transition="out" filter="fade">
                                      <p:cBhvr>
                                        <p:cTn id="86" dur="500"/>
                                        <p:tgtEl>
                                          <p:spTgt spid="64"/>
                                        </p:tgtEl>
                                      </p:cBhvr>
                                    </p:animEffect>
                                    <p:set>
                                      <p:cBhvr>
                                        <p:cTn id="87" dur="1" fill="hold">
                                          <p:stCondLst>
                                            <p:cond delay="499"/>
                                          </p:stCondLst>
                                        </p:cTn>
                                        <p:tgtEl>
                                          <p:spTgt spid="64"/>
                                        </p:tgtEl>
                                        <p:attrNameLst>
                                          <p:attrName>style.visibility</p:attrName>
                                        </p:attrNameLst>
                                      </p:cBhvr>
                                      <p:to>
                                        <p:strVal val="hidden"/>
                                      </p:to>
                                    </p:set>
                                  </p:childTnLst>
                                </p:cTn>
                              </p:par>
                              <p:par>
                                <p:cTn id="88" presetID="10" presetClass="exit" presetSubtype="0" fill="hold" nodeType="withEffect">
                                  <p:stCondLst>
                                    <p:cond delay="0"/>
                                  </p:stCondLst>
                                  <p:childTnLst>
                                    <p:animEffect transition="out" filter="fade">
                                      <p:cBhvr>
                                        <p:cTn id="89" dur="500"/>
                                        <p:tgtEl>
                                          <p:spTgt spid="66"/>
                                        </p:tgtEl>
                                      </p:cBhvr>
                                    </p:animEffect>
                                    <p:set>
                                      <p:cBhvr>
                                        <p:cTn id="90" dur="1" fill="hold">
                                          <p:stCondLst>
                                            <p:cond delay="499"/>
                                          </p:stCondLst>
                                        </p:cTn>
                                        <p:tgtEl>
                                          <p:spTgt spid="66"/>
                                        </p:tgtEl>
                                        <p:attrNameLst>
                                          <p:attrName>style.visibility</p:attrName>
                                        </p:attrNameLst>
                                      </p:cBhvr>
                                      <p:to>
                                        <p:strVal val="hidden"/>
                                      </p:to>
                                    </p:set>
                                  </p:childTnLst>
                                </p:cTn>
                              </p:par>
                              <p:par>
                                <p:cTn id="91" presetID="10" presetClass="exit" presetSubtype="0" fill="hold" nodeType="withEffect">
                                  <p:stCondLst>
                                    <p:cond delay="0"/>
                                  </p:stCondLst>
                                  <p:childTnLst>
                                    <p:animEffect transition="out" filter="fade">
                                      <p:cBhvr>
                                        <p:cTn id="92" dur="500"/>
                                        <p:tgtEl>
                                          <p:spTgt spid="65"/>
                                        </p:tgtEl>
                                      </p:cBhvr>
                                    </p:animEffect>
                                    <p:set>
                                      <p:cBhvr>
                                        <p:cTn id="93" dur="1" fill="hold">
                                          <p:stCondLst>
                                            <p:cond delay="499"/>
                                          </p:stCondLst>
                                        </p:cTn>
                                        <p:tgtEl>
                                          <p:spTgt spid="65"/>
                                        </p:tgtEl>
                                        <p:attrNameLst>
                                          <p:attrName>style.visibility</p:attrName>
                                        </p:attrNameLst>
                                      </p:cBhvr>
                                      <p:to>
                                        <p:strVal val="hidden"/>
                                      </p:to>
                                    </p:set>
                                  </p:childTnLst>
                                </p:cTn>
                              </p:par>
                              <p:par>
                                <p:cTn id="94" presetID="10" presetClass="exit" presetSubtype="0" fill="hold" nodeType="withEffect">
                                  <p:stCondLst>
                                    <p:cond delay="0"/>
                                  </p:stCondLst>
                                  <p:childTnLst>
                                    <p:animEffect transition="out" filter="fade">
                                      <p:cBhvr>
                                        <p:cTn id="95" dur="500"/>
                                        <p:tgtEl>
                                          <p:spTgt spid="67"/>
                                        </p:tgtEl>
                                      </p:cBhvr>
                                    </p:animEffect>
                                    <p:set>
                                      <p:cBhvr>
                                        <p:cTn id="96" dur="1" fill="hold">
                                          <p:stCondLst>
                                            <p:cond delay="499"/>
                                          </p:stCondLst>
                                        </p:cTn>
                                        <p:tgtEl>
                                          <p:spTgt spid="67"/>
                                        </p:tgtEl>
                                        <p:attrNameLst>
                                          <p:attrName>style.visibility</p:attrName>
                                        </p:attrNameLst>
                                      </p:cBhvr>
                                      <p:to>
                                        <p:strVal val="hidden"/>
                                      </p:to>
                                    </p:set>
                                  </p:childTnLst>
                                </p:cTn>
                              </p:par>
                            </p:childTnLst>
                          </p:cTn>
                        </p:par>
                        <p:par>
                          <p:cTn id="97" fill="hold">
                            <p:stCondLst>
                              <p:cond delay="500"/>
                            </p:stCondLst>
                            <p:childTnLst>
                              <p:par>
                                <p:cTn id="98" presetID="2" presetClass="exit" presetSubtype="1" fill="hold" nodeType="afterEffect">
                                  <p:stCondLst>
                                    <p:cond delay="0"/>
                                  </p:stCondLst>
                                  <p:childTnLst>
                                    <p:anim calcmode="lin" valueType="num">
                                      <p:cBhvr additive="base">
                                        <p:cTn id="99" dur="500"/>
                                        <p:tgtEl>
                                          <p:spTgt spid="60"/>
                                        </p:tgtEl>
                                        <p:attrNameLst>
                                          <p:attrName>ppt_x</p:attrName>
                                        </p:attrNameLst>
                                      </p:cBhvr>
                                      <p:tavLst>
                                        <p:tav tm="0">
                                          <p:val>
                                            <p:strVal val="ppt_x"/>
                                          </p:val>
                                        </p:tav>
                                        <p:tav tm="100000">
                                          <p:val>
                                            <p:strVal val="ppt_x"/>
                                          </p:val>
                                        </p:tav>
                                      </p:tavLst>
                                    </p:anim>
                                    <p:anim calcmode="lin" valueType="num">
                                      <p:cBhvr additive="base">
                                        <p:cTn id="100" dur="500"/>
                                        <p:tgtEl>
                                          <p:spTgt spid="60"/>
                                        </p:tgtEl>
                                        <p:attrNameLst>
                                          <p:attrName>ppt_y</p:attrName>
                                        </p:attrNameLst>
                                      </p:cBhvr>
                                      <p:tavLst>
                                        <p:tav tm="0">
                                          <p:val>
                                            <p:strVal val="ppt_y"/>
                                          </p:val>
                                        </p:tav>
                                        <p:tav tm="100000">
                                          <p:val>
                                            <p:strVal val="0-ppt_h/2"/>
                                          </p:val>
                                        </p:tav>
                                      </p:tavLst>
                                    </p:anim>
                                    <p:set>
                                      <p:cBhvr>
                                        <p:cTn id="101" dur="1" fill="hold">
                                          <p:stCondLst>
                                            <p:cond delay="499"/>
                                          </p:stCondLst>
                                        </p:cTn>
                                        <p:tgtEl>
                                          <p:spTgt spid="60"/>
                                        </p:tgtEl>
                                        <p:attrNameLst>
                                          <p:attrName>style.visibility</p:attrName>
                                        </p:attrNameLst>
                                      </p:cBhvr>
                                      <p:to>
                                        <p:strVal val="hidden"/>
                                      </p:to>
                                    </p:set>
                                  </p:childTnLst>
                                </p:cTn>
                              </p:par>
                              <p:par>
                                <p:cTn id="102" presetID="2" presetClass="entr" presetSubtype="4" fill="hold" nodeType="withEffect">
                                  <p:stCondLst>
                                    <p:cond delay="0"/>
                                  </p:stCondLst>
                                  <p:childTnLst>
                                    <p:set>
                                      <p:cBhvr>
                                        <p:cTn id="103" dur="1" fill="hold">
                                          <p:stCondLst>
                                            <p:cond delay="0"/>
                                          </p:stCondLst>
                                        </p:cTn>
                                        <p:tgtEl>
                                          <p:spTgt spid="68"/>
                                        </p:tgtEl>
                                        <p:attrNameLst>
                                          <p:attrName>style.visibility</p:attrName>
                                        </p:attrNameLst>
                                      </p:cBhvr>
                                      <p:to>
                                        <p:strVal val="visible"/>
                                      </p:to>
                                    </p:set>
                                    <p:anim calcmode="lin" valueType="num">
                                      <p:cBhvr additive="base">
                                        <p:cTn id="104" dur="500" fill="hold"/>
                                        <p:tgtEl>
                                          <p:spTgt spid="68"/>
                                        </p:tgtEl>
                                        <p:attrNameLst>
                                          <p:attrName>ppt_x</p:attrName>
                                        </p:attrNameLst>
                                      </p:cBhvr>
                                      <p:tavLst>
                                        <p:tav tm="0">
                                          <p:val>
                                            <p:strVal val="#ppt_x"/>
                                          </p:val>
                                        </p:tav>
                                        <p:tav tm="100000">
                                          <p:val>
                                            <p:strVal val="#ppt_x"/>
                                          </p:val>
                                        </p:tav>
                                      </p:tavLst>
                                    </p:anim>
                                    <p:anim calcmode="lin" valueType="num">
                                      <p:cBhvr additive="base">
                                        <p:cTn id="105"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22" presetClass="entr" presetSubtype="1" fill="hold" nodeType="clickEffect">
                                  <p:stCondLst>
                                    <p:cond delay="0"/>
                                  </p:stCondLst>
                                  <p:childTnLst>
                                    <p:set>
                                      <p:cBhvr>
                                        <p:cTn id="109" dur="1" fill="hold">
                                          <p:stCondLst>
                                            <p:cond delay="0"/>
                                          </p:stCondLst>
                                        </p:cTn>
                                        <p:tgtEl>
                                          <p:spTgt spid="69"/>
                                        </p:tgtEl>
                                        <p:attrNameLst>
                                          <p:attrName>style.visibility</p:attrName>
                                        </p:attrNameLst>
                                      </p:cBhvr>
                                      <p:to>
                                        <p:strVal val="visible"/>
                                      </p:to>
                                    </p:set>
                                    <p:animEffect transition="in" filter="wipe(up)">
                                      <p:cBhvr>
                                        <p:cTn id="110" dur="500"/>
                                        <p:tgtEl>
                                          <p:spTgt spid="69"/>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1" fill="hold" nodeType="clickEffect">
                                  <p:stCondLst>
                                    <p:cond delay="0"/>
                                  </p:stCondLst>
                                  <p:childTnLst>
                                    <p:set>
                                      <p:cBhvr>
                                        <p:cTn id="114" dur="1" fill="hold">
                                          <p:stCondLst>
                                            <p:cond delay="0"/>
                                          </p:stCondLst>
                                        </p:cTn>
                                        <p:tgtEl>
                                          <p:spTgt spid="70"/>
                                        </p:tgtEl>
                                        <p:attrNameLst>
                                          <p:attrName>style.visibility</p:attrName>
                                        </p:attrNameLst>
                                      </p:cBhvr>
                                      <p:to>
                                        <p:strVal val="visible"/>
                                      </p:to>
                                    </p:set>
                                    <p:animEffect transition="in" filter="wipe(up)">
                                      <p:cBhvr>
                                        <p:cTn id="115" dur="500"/>
                                        <p:tgtEl>
                                          <p:spTgt spid="70"/>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1" fill="hold" nodeType="clickEffect">
                                  <p:stCondLst>
                                    <p:cond delay="0"/>
                                  </p:stCondLst>
                                  <p:childTnLst>
                                    <p:set>
                                      <p:cBhvr>
                                        <p:cTn id="119" dur="1" fill="hold">
                                          <p:stCondLst>
                                            <p:cond delay="0"/>
                                          </p:stCondLst>
                                        </p:cTn>
                                        <p:tgtEl>
                                          <p:spTgt spid="71"/>
                                        </p:tgtEl>
                                        <p:attrNameLst>
                                          <p:attrName>style.visibility</p:attrName>
                                        </p:attrNameLst>
                                      </p:cBhvr>
                                      <p:to>
                                        <p:strVal val="visible"/>
                                      </p:to>
                                    </p:set>
                                    <p:animEffect transition="in" filter="wipe(up)">
                                      <p:cBhvr>
                                        <p:cTn id="120" dur="500"/>
                                        <p:tgtEl>
                                          <p:spTgt spid="71"/>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1" fill="hold" nodeType="clickEffect">
                                  <p:stCondLst>
                                    <p:cond delay="0"/>
                                  </p:stCondLst>
                                  <p:childTnLst>
                                    <p:set>
                                      <p:cBhvr>
                                        <p:cTn id="124" dur="1" fill="hold">
                                          <p:stCondLst>
                                            <p:cond delay="0"/>
                                          </p:stCondLst>
                                        </p:cTn>
                                        <p:tgtEl>
                                          <p:spTgt spid="72"/>
                                        </p:tgtEl>
                                        <p:attrNameLst>
                                          <p:attrName>style.visibility</p:attrName>
                                        </p:attrNameLst>
                                      </p:cBhvr>
                                      <p:to>
                                        <p:strVal val="visible"/>
                                      </p:to>
                                    </p:set>
                                    <p:animEffect transition="in" filter="wipe(up)">
                                      <p:cBhvr>
                                        <p:cTn id="125" dur="500"/>
                                        <p:tgtEl>
                                          <p:spTgt spid="72"/>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8" fill="hold" nodeType="clickEffect">
                                  <p:stCondLst>
                                    <p:cond delay="0"/>
                                  </p:stCondLst>
                                  <p:childTnLst>
                                    <p:set>
                                      <p:cBhvr>
                                        <p:cTn id="129" dur="1" fill="hold">
                                          <p:stCondLst>
                                            <p:cond delay="0"/>
                                          </p:stCondLst>
                                        </p:cTn>
                                        <p:tgtEl>
                                          <p:spTgt spid="73"/>
                                        </p:tgtEl>
                                        <p:attrNameLst>
                                          <p:attrName>style.visibility</p:attrName>
                                        </p:attrNameLst>
                                      </p:cBhvr>
                                      <p:to>
                                        <p:strVal val="visible"/>
                                      </p:to>
                                    </p:set>
                                    <p:animEffect transition="in" filter="wipe(left)">
                                      <p:cBhvr>
                                        <p:cTn id="130" dur="500"/>
                                        <p:tgtEl>
                                          <p:spTgt spid="73"/>
                                        </p:tgtEl>
                                      </p:cBhvr>
                                    </p:animEffect>
                                  </p:childTnLst>
                                </p:cTn>
                              </p:par>
                            </p:childTnLst>
                          </p:cTn>
                        </p:par>
                        <p:par>
                          <p:cTn id="131" fill="hold">
                            <p:stCondLst>
                              <p:cond delay="500"/>
                            </p:stCondLst>
                            <p:childTnLst>
                              <p:par>
                                <p:cTn id="132" presetID="22" presetClass="entr" presetSubtype="8" fill="hold" nodeType="afterEffect">
                                  <p:stCondLst>
                                    <p:cond delay="0"/>
                                  </p:stCondLst>
                                  <p:childTnLst>
                                    <p:set>
                                      <p:cBhvr>
                                        <p:cTn id="133" dur="1" fill="hold">
                                          <p:stCondLst>
                                            <p:cond delay="0"/>
                                          </p:stCondLst>
                                        </p:cTn>
                                        <p:tgtEl>
                                          <p:spTgt spid="77"/>
                                        </p:tgtEl>
                                        <p:attrNameLst>
                                          <p:attrName>style.visibility</p:attrName>
                                        </p:attrNameLst>
                                      </p:cBhvr>
                                      <p:to>
                                        <p:strVal val="visible"/>
                                      </p:to>
                                    </p:set>
                                    <p:animEffect transition="in" filter="wipe(left)">
                                      <p:cBhvr>
                                        <p:cTn id="134" dur="500"/>
                                        <p:tgtEl>
                                          <p:spTgt spid="77"/>
                                        </p:tgtEl>
                                      </p:cBhvr>
                                    </p:animEffect>
                                  </p:childTnLst>
                                </p:cTn>
                              </p:par>
                            </p:childTnLst>
                          </p:cTn>
                        </p:par>
                      </p:childTnLst>
                    </p:cTn>
                  </p:par>
                  <p:par>
                    <p:cTn id="135" fill="hold">
                      <p:stCondLst>
                        <p:cond delay="indefinite"/>
                      </p:stCondLst>
                      <p:childTnLst>
                        <p:par>
                          <p:cTn id="136" fill="hold">
                            <p:stCondLst>
                              <p:cond delay="0"/>
                            </p:stCondLst>
                            <p:childTnLst>
                              <p:par>
                                <p:cTn id="137" presetID="10" presetClass="exit" presetSubtype="0" fill="hold" nodeType="clickEffect">
                                  <p:stCondLst>
                                    <p:cond delay="0"/>
                                  </p:stCondLst>
                                  <p:childTnLst>
                                    <p:animEffect transition="out" filter="fade">
                                      <p:cBhvr>
                                        <p:cTn id="138" dur="500"/>
                                        <p:tgtEl>
                                          <p:spTgt spid="69"/>
                                        </p:tgtEl>
                                      </p:cBhvr>
                                    </p:animEffect>
                                    <p:set>
                                      <p:cBhvr>
                                        <p:cTn id="139" dur="1" fill="hold">
                                          <p:stCondLst>
                                            <p:cond delay="499"/>
                                          </p:stCondLst>
                                        </p:cTn>
                                        <p:tgtEl>
                                          <p:spTgt spid="69"/>
                                        </p:tgtEl>
                                        <p:attrNameLst>
                                          <p:attrName>style.visibility</p:attrName>
                                        </p:attrNameLst>
                                      </p:cBhvr>
                                      <p:to>
                                        <p:strVal val="hidden"/>
                                      </p:to>
                                    </p:set>
                                  </p:childTnLst>
                                </p:cTn>
                              </p:par>
                              <p:par>
                                <p:cTn id="140" presetID="10" presetClass="exit" presetSubtype="0" fill="hold" nodeType="withEffect">
                                  <p:stCondLst>
                                    <p:cond delay="0"/>
                                  </p:stCondLst>
                                  <p:childTnLst>
                                    <p:animEffect transition="out" filter="fade">
                                      <p:cBhvr>
                                        <p:cTn id="141" dur="500"/>
                                        <p:tgtEl>
                                          <p:spTgt spid="70"/>
                                        </p:tgtEl>
                                      </p:cBhvr>
                                    </p:animEffect>
                                    <p:set>
                                      <p:cBhvr>
                                        <p:cTn id="142" dur="1" fill="hold">
                                          <p:stCondLst>
                                            <p:cond delay="499"/>
                                          </p:stCondLst>
                                        </p:cTn>
                                        <p:tgtEl>
                                          <p:spTgt spid="70"/>
                                        </p:tgtEl>
                                        <p:attrNameLst>
                                          <p:attrName>style.visibility</p:attrName>
                                        </p:attrNameLst>
                                      </p:cBhvr>
                                      <p:to>
                                        <p:strVal val="hidden"/>
                                      </p:to>
                                    </p:set>
                                  </p:childTnLst>
                                </p:cTn>
                              </p:par>
                              <p:par>
                                <p:cTn id="143" presetID="10" presetClass="exit" presetSubtype="0" fill="hold" nodeType="withEffect">
                                  <p:stCondLst>
                                    <p:cond delay="0"/>
                                  </p:stCondLst>
                                  <p:childTnLst>
                                    <p:animEffect transition="out" filter="fade">
                                      <p:cBhvr>
                                        <p:cTn id="144" dur="500"/>
                                        <p:tgtEl>
                                          <p:spTgt spid="71"/>
                                        </p:tgtEl>
                                      </p:cBhvr>
                                    </p:animEffect>
                                    <p:set>
                                      <p:cBhvr>
                                        <p:cTn id="145" dur="1" fill="hold">
                                          <p:stCondLst>
                                            <p:cond delay="499"/>
                                          </p:stCondLst>
                                        </p:cTn>
                                        <p:tgtEl>
                                          <p:spTgt spid="71"/>
                                        </p:tgtEl>
                                        <p:attrNameLst>
                                          <p:attrName>style.visibility</p:attrName>
                                        </p:attrNameLst>
                                      </p:cBhvr>
                                      <p:to>
                                        <p:strVal val="hidden"/>
                                      </p:to>
                                    </p:set>
                                  </p:childTnLst>
                                </p:cTn>
                              </p:par>
                              <p:par>
                                <p:cTn id="146" presetID="10" presetClass="exit" presetSubtype="0" fill="hold" nodeType="withEffect">
                                  <p:stCondLst>
                                    <p:cond delay="0"/>
                                  </p:stCondLst>
                                  <p:childTnLst>
                                    <p:animEffect transition="out" filter="fade">
                                      <p:cBhvr>
                                        <p:cTn id="147" dur="500"/>
                                        <p:tgtEl>
                                          <p:spTgt spid="72"/>
                                        </p:tgtEl>
                                      </p:cBhvr>
                                    </p:animEffect>
                                    <p:set>
                                      <p:cBhvr>
                                        <p:cTn id="148" dur="1" fill="hold">
                                          <p:stCondLst>
                                            <p:cond delay="499"/>
                                          </p:stCondLst>
                                        </p:cTn>
                                        <p:tgtEl>
                                          <p:spTgt spid="72"/>
                                        </p:tgtEl>
                                        <p:attrNameLst>
                                          <p:attrName>style.visibility</p:attrName>
                                        </p:attrNameLst>
                                      </p:cBhvr>
                                      <p:to>
                                        <p:strVal val="hidden"/>
                                      </p:to>
                                    </p:set>
                                  </p:childTnLst>
                                </p:cTn>
                              </p:par>
                              <p:par>
                                <p:cTn id="149" presetID="10" presetClass="exit" presetSubtype="0" fill="hold" nodeType="withEffect">
                                  <p:stCondLst>
                                    <p:cond delay="0"/>
                                  </p:stCondLst>
                                  <p:childTnLst>
                                    <p:animEffect transition="out" filter="fade">
                                      <p:cBhvr>
                                        <p:cTn id="150" dur="500"/>
                                        <p:tgtEl>
                                          <p:spTgt spid="73"/>
                                        </p:tgtEl>
                                      </p:cBhvr>
                                    </p:animEffect>
                                    <p:set>
                                      <p:cBhvr>
                                        <p:cTn id="151" dur="1" fill="hold">
                                          <p:stCondLst>
                                            <p:cond delay="499"/>
                                          </p:stCondLst>
                                        </p:cTn>
                                        <p:tgtEl>
                                          <p:spTgt spid="73"/>
                                        </p:tgtEl>
                                        <p:attrNameLst>
                                          <p:attrName>style.visibility</p:attrName>
                                        </p:attrNameLst>
                                      </p:cBhvr>
                                      <p:to>
                                        <p:strVal val="hidden"/>
                                      </p:to>
                                    </p:set>
                                  </p:childTnLst>
                                </p:cTn>
                              </p:par>
                              <p:par>
                                <p:cTn id="152" presetID="10" presetClass="exit" presetSubtype="0" fill="hold" nodeType="withEffect">
                                  <p:stCondLst>
                                    <p:cond delay="0"/>
                                  </p:stCondLst>
                                  <p:childTnLst>
                                    <p:animEffect transition="out" filter="fade">
                                      <p:cBhvr>
                                        <p:cTn id="153" dur="500"/>
                                        <p:tgtEl>
                                          <p:spTgt spid="77"/>
                                        </p:tgtEl>
                                      </p:cBhvr>
                                    </p:animEffect>
                                    <p:set>
                                      <p:cBhvr>
                                        <p:cTn id="154" dur="1" fill="hold">
                                          <p:stCondLst>
                                            <p:cond delay="499"/>
                                          </p:stCondLst>
                                        </p:cTn>
                                        <p:tgtEl>
                                          <p:spTgt spid="77"/>
                                        </p:tgtEl>
                                        <p:attrNameLst>
                                          <p:attrName>style.visibility</p:attrName>
                                        </p:attrNameLst>
                                      </p:cBhvr>
                                      <p:to>
                                        <p:strVal val="hidden"/>
                                      </p:to>
                                    </p:set>
                                  </p:childTnLst>
                                </p:cTn>
                              </p:par>
                            </p:childTnLst>
                          </p:cTn>
                        </p:par>
                        <p:par>
                          <p:cTn id="155" fill="hold">
                            <p:stCondLst>
                              <p:cond delay="500"/>
                            </p:stCondLst>
                            <p:childTnLst>
                              <p:par>
                                <p:cTn id="156" presetID="53" presetClass="exit" presetSubtype="32" fill="hold" nodeType="afterEffect">
                                  <p:stCondLst>
                                    <p:cond delay="0"/>
                                  </p:stCondLst>
                                  <p:childTnLst>
                                    <p:anim calcmode="lin" valueType="num">
                                      <p:cBhvr>
                                        <p:cTn id="157" dur="500"/>
                                        <p:tgtEl>
                                          <p:spTgt spid="68"/>
                                        </p:tgtEl>
                                        <p:attrNameLst>
                                          <p:attrName>ppt_w</p:attrName>
                                        </p:attrNameLst>
                                      </p:cBhvr>
                                      <p:tavLst>
                                        <p:tav tm="0">
                                          <p:val>
                                            <p:strVal val="ppt_w"/>
                                          </p:val>
                                        </p:tav>
                                        <p:tav tm="100000">
                                          <p:val>
                                            <p:fltVal val="0"/>
                                          </p:val>
                                        </p:tav>
                                      </p:tavLst>
                                    </p:anim>
                                    <p:anim calcmode="lin" valueType="num">
                                      <p:cBhvr>
                                        <p:cTn id="158" dur="500"/>
                                        <p:tgtEl>
                                          <p:spTgt spid="68"/>
                                        </p:tgtEl>
                                        <p:attrNameLst>
                                          <p:attrName>ppt_h</p:attrName>
                                        </p:attrNameLst>
                                      </p:cBhvr>
                                      <p:tavLst>
                                        <p:tav tm="0">
                                          <p:val>
                                            <p:strVal val="ppt_h"/>
                                          </p:val>
                                        </p:tav>
                                        <p:tav tm="100000">
                                          <p:val>
                                            <p:fltVal val="0"/>
                                          </p:val>
                                        </p:tav>
                                      </p:tavLst>
                                    </p:anim>
                                    <p:animEffect transition="out" filter="fade">
                                      <p:cBhvr>
                                        <p:cTn id="159" dur="500"/>
                                        <p:tgtEl>
                                          <p:spTgt spid="68"/>
                                        </p:tgtEl>
                                      </p:cBhvr>
                                    </p:animEffect>
                                    <p:set>
                                      <p:cBhvr>
                                        <p:cTn id="160" dur="1" fill="hold">
                                          <p:stCondLst>
                                            <p:cond delay="499"/>
                                          </p:stCondLst>
                                        </p:cTn>
                                        <p:tgtEl>
                                          <p:spTgt spid="68"/>
                                        </p:tgtEl>
                                        <p:attrNameLst>
                                          <p:attrName>style.visibility</p:attrName>
                                        </p:attrNameLst>
                                      </p:cBhvr>
                                      <p:to>
                                        <p:strVal val="hidden"/>
                                      </p:to>
                                    </p:set>
                                  </p:childTnLst>
                                </p:cTn>
                              </p:par>
                              <p:par>
                                <p:cTn id="161" presetID="53" presetClass="entr" presetSubtype="16" fill="hold" nodeType="withEffect">
                                  <p:stCondLst>
                                    <p:cond delay="0"/>
                                  </p:stCondLst>
                                  <p:childTnLst>
                                    <p:set>
                                      <p:cBhvr>
                                        <p:cTn id="162" dur="1" fill="hold">
                                          <p:stCondLst>
                                            <p:cond delay="0"/>
                                          </p:stCondLst>
                                        </p:cTn>
                                        <p:tgtEl>
                                          <p:spTgt spid="4"/>
                                        </p:tgtEl>
                                        <p:attrNameLst>
                                          <p:attrName>style.visibility</p:attrName>
                                        </p:attrNameLst>
                                      </p:cBhvr>
                                      <p:to>
                                        <p:strVal val="visible"/>
                                      </p:to>
                                    </p:set>
                                    <p:anim calcmode="lin" valueType="num">
                                      <p:cBhvr>
                                        <p:cTn id="163" dur="500" fill="hold"/>
                                        <p:tgtEl>
                                          <p:spTgt spid="4"/>
                                        </p:tgtEl>
                                        <p:attrNameLst>
                                          <p:attrName>ppt_w</p:attrName>
                                        </p:attrNameLst>
                                      </p:cBhvr>
                                      <p:tavLst>
                                        <p:tav tm="0">
                                          <p:val>
                                            <p:fltVal val="0"/>
                                          </p:val>
                                        </p:tav>
                                        <p:tav tm="100000">
                                          <p:val>
                                            <p:strVal val="#ppt_w"/>
                                          </p:val>
                                        </p:tav>
                                      </p:tavLst>
                                    </p:anim>
                                    <p:anim calcmode="lin" valueType="num">
                                      <p:cBhvr>
                                        <p:cTn id="164" dur="500" fill="hold"/>
                                        <p:tgtEl>
                                          <p:spTgt spid="4"/>
                                        </p:tgtEl>
                                        <p:attrNameLst>
                                          <p:attrName>ppt_h</p:attrName>
                                        </p:attrNameLst>
                                      </p:cBhvr>
                                      <p:tavLst>
                                        <p:tav tm="0">
                                          <p:val>
                                            <p:fltVal val="0"/>
                                          </p:val>
                                        </p:tav>
                                        <p:tav tm="100000">
                                          <p:val>
                                            <p:strVal val="#ppt_h"/>
                                          </p:val>
                                        </p:tav>
                                      </p:tavLst>
                                    </p:anim>
                                    <p:animEffect transition="in" filter="fade">
                                      <p:cBhvr>
                                        <p:cTn id="16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4"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Nadpis 1"/>
          <p:cNvSpPr txBox="1">
            <a:spLocks/>
          </p:cNvSpPr>
          <p:nvPr/>
        </p:nvSpPr>
        <p:spPr>
          <a:xfrm>
            <a:off x="2095500" y="383146"/>
            <a:ext cx="8039100" cy="58056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smtClean="0">
                <a:latin typeface="Calibri bold" panose="020F0702030404030204" pitchFamily="34" charset="0"/>
                <a:cs typeface="Calibri bold" panose="020F0702030404030204" pitchFamily="34" charset="0"/>
              </a:rPr>
              <a:t>Vertex </a:t>
            </a:r>
            <a:r>
              <a:rPr lang="cs-CZ" sz="3800" dirty="0" err="1" smtClean="0">
                <a:latin typeface="Calibri bold" panose="020F0702030404030204" pitchFamily="34" charset="0"/>
                <a:cs typeface="Calibri bold" panose="020F0702030404030204" pitchFamily="34" charset="0"/>
              </a:rPr>
              <a:t>Shader</a:t>
            </a:r>
            <a:endParaRPr lang="cs-CZ" sz="3800" dirty="0" smtClean="0">
              <a:latin typeface="Calibri bold" panose="020F0702030404030204" pitchFamily="34" charset="0"/>
              <a:cs typeface="Calibri bold" panose="020F0702030404030204" pitchFamily="34" charset="0"/>
            </a:endParaRPr>
          </a:p>
        </p:txBody>
      </p:sp>
      <p:sp>
        <p:nvSpPr>
          <p:cNvPr id="57" name="Zástupný symbol pro zápatí 56"/>
          <p:cNvSpPr>
            <a:spLocks noGrp="1"/>
          </p:cNvSpPr>
          <p:nvPr>
            <p:ph type="ftr" sz="quarter" idx="11"/>
          </p:nvPr>
        </p:nvSpPr>
        <p:spPr/>
        <p:txBody>
          <a:bodyPr/>
          <a:lstStyle/>
          <a:p>
            <a:r>
              <a:rPr lang="cs-CZ" dirty="0" smtClean="0"/>
              <a:t>FAKUTLA APLIKOVANÉ INFORMATIKY</a:t>
            </a:r>
          </a:p>
        </p:txBody>
      </p:sp>
      <p:sp>
        <p:nvSpPr>
          <p:cNvPr id="58" name="Zástupný symbol pro číslo snímku 57"/>
          <p:cNvSpPr>
            <a:spLocks noGrp="1"/>
          </p:cNvSpPr>
          <p:nvPr>
            <p:ph type="sldNum" sz="quarter" idx="12"/>
          </p:nvPr>
        </p:nvSpPr>
        <p:spPr/>
        <p:txBody>
          <a:bodyPr/>
          <a:lstStyle/>
          <a:p>
            <a:fld id="{52C407D0-5608-4F39-8F0F-7888F0D57A58}" type="slidenum">
              <a:rPr lang="cs-CZ" smtClean="0"/>
              <a:t>43</a:t>
            </a:fld>
            <a:r>
              <a:rPr lang="cs-CZ" dirty="0" smtClean="0"/>
              <a:t>/60</a:t>
            </a:r>
            <a:endParaRPr lang="cs-CZ" dirty="0"/>
          </a:p>
        </p:txBody>
      </p:sp>
      <p:sp>
        <p:nvSpPr>
          <p:cNvPr id="23" name="Zástupný symbol pro obsah 2"/>
          <p:cNvSpPr txBox="1">
            <a:spLocks/>
          </p:cNvSpPr>
          <p:nvPr/>
        </p:nvSpPr>
        <p:spPr>
          <a:xfrm>
            <a:off x="1347788" y="963709"/>
            <a:ext cx="9534524" cy="27842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s-CZ" dirty="0" smtClean="0"/>
              <a:t>Používá se k úpravě pozice vertexu (transformace)</a:t>
            </a:r>
          </a:p>
          <a:p>
            <a:pPr algn="ctr"/>
            <a:r>
              <a:rPr lang="cs-CZ" dirty="0" smtClean="0"/>
              <a:t>Další operace mohou být </a:t>
            </a:r>
            <a:r>
              <a:rPr lang="cs-CZ" dirty="0" err="1" smtClean="0"/>
              <a:t>skinning</a:t>
            </a:r>
            <a:r>
              <a:rPr lang="cs-CZ" dirty="0" smtClean="0"/>
              <a:t>, </a:t>
            </a:r>
            <a:r>
              <a:rPr lang="cs-CZ" dirty="0" err="1" smtClean="0"/>
              <a:t>morphing</a:t>
            </a:r>
            <a:r>
              <a:rPr lang="cs-CZ" dirty="0" smtClean="0"/>
              <a:t> </a:t>
            </a:r>
          </a:p>
          <a:p>
            <a:pPr algn="ctr"/>
            <a:r>
              <a:rPr lang="cs-CZ" dirty="0" smtClean="0"/>
              <a:t>Používá se taky pro </a:t>
            </a:r>
            <a:r>
              <a:rPr lang="cs-CZ" dirty="0" err="1" smtClean="0"/>
              <a:t>wave</a:t>
            </a:r>
            <a:r>
              <a:rPr lang="cs-CZ" dirty="0" smtClean="0"/>
              <a:t> </a:t>
            </a:r>
            <a:r>
              <a:rPr lang="cs-CZ" dirty="0" err="1" smtClean="0"/>
              <a:t>motion</a:t>
            </a:r>
            <a:r>
              <a:rPr lang="cs-CZ" dirty="0" smtClean="0"/>
              <a:t> (vlnění hladiny) a realističtější osvětlení</a:t>
            </a:r>
          </a:p>
          <a:p>
            <a:pPr algn="ctr"/>
            <a:r>
              <a:rPr lang="cs-CZ" dirty="0" smtClean="0"/>
              <a:t>Může provádět operace pouze s vertexy, které již existují – nemůže vytvářet nové</a:t>
            </a:r>
          </a:p>
        </p:txBody>
      </p:sp>
      <p:pic>
        <p:nvPicPr>
          <p:cNvPr id="2" name="Obrázek 1"/>
          <p:cNvPicPr>
            <a:picLocks noChangeAspect="1"/>
          </p:cNvPicPr>
          <p:nvPr/>
        </p:nvPicPr>
        <p:blipFill rotWithShape="1">
          <a:blip r:embed="rId3">
            <a:extLst>
              <a:ext uri="{28A0092B-C50C-407E-A947-70E740481C1C}">
                <a14:useLocalDpi xmlns:a14="http://schemas.microsoft.com/office/drawing/2010/main" val="0"/>
              </a:ext>
            </a:extLst>
          </a:blip>
          <a:srcRect l="15038" t="18602" r="9672" b="10328"/>
          <a:stretch/>
        </p:blipFill>
        <p:spPr>
          <a:xfrm>
            <a:off x="2697134" y="3899970"/>
            <a:ext cx="2682932" cy="1983037"/>
          </a:xfrm>
          <a:prstGeom prst="rect">
            <a:avLst/>
          </a:prstGeom>
        </p:spPr>
      </p:pic>
      <p:pic>
        <p:nvPicPr>
          <p:cNvPr id="3" name="Obrázek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0737" y="3898217"/>
            <a:ext cx="3947023" cy="1984789"/>
          </a:xfrm>
          <a:prstGeom prst="rect">
            <a:avLst/>
          </a:prstGeom>
        </p:spPr>
      </p:pic>
    </p:spTree>
    <p:extLst>
      <p:ext uri="{BB962C8B-B14F-4D97-AF65-F5344CB8AC3E}">
        <p14:creationId xmlns:p14="http://schemas.microsoft.com/office/powerpoint/2010/main" val="2969460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3">
                                            <p:txEl>
                                              <p:pRg st="0" end="0"/>
                                            </p:txEl>
                                          </p:spTgt>
                                        </p:tgtEl>
                                        <p:attrNameLst>
                                          <p:attrName>style.visibility</p:attrName>
                                        </p:attrNameLst>
                                      </p:cBhvr>
                                      <p:to>
                                        <p:strVal val="visible"/>
                                      </p:to>
                                    </p:set>
                                    <p:animEffect transition="in" filter="wipe(left)">
                                      <p:cBhvr>
                                        <p:cTn id="11" dur="750"/>
                                        <p:tgtEl>
                                          <p:spTgt spid="23">
                                            <p:txEl>
                                              <p:pRg st="0" end="0"/>
                                            </p:txEl>
                                          </p:spTgt>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3">
                                            <p:txEl>
                                              <p:pRg st="1" end="1"/>
                                            </p:txEl>
                                          </p:spTgt>
                                        </p:tgtEl>
                                        <p:attrNameLst>
                                          <p:attrName>style.visibility</p:attrName>
                                        </p:attrNameLst>
                                      </p:cBhvr>
                                      <p:to>
                                        <p:strVal val="visible"/>
                                      </p:to>
                                    </p:set>
                                    <p:animEffect transition="in" filter="wipe(left)">
                                      <p:cBhvr>
                                        <p:cTn id="15" dur="750"/>
                                        <p:tgtEl>
                                          <p:spTgt spid="23">
                                            <p:txEl>
                                              <p:pRg st="1" end="1"/>
                                            </p:txEl>
                                          </p:spTgt>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23">
                                            <p:txEl>
                                              <p:pRg st="2" end="2"/>
                                            </p:txEl>
                                          </p:spTgt>
                                        </p:tgtEl>
                                        <p:attrNameLst>
                                          <p:attrName>style.visibility</p:attrName>
                                        </p:attrNameLst>
                                      </p:cBhvr>
                                      <p:to>
                                        <p:strVal val="visible"/>
                                      </p:to>
                                    </p:set>
                                    <p:animEffect transition="in" filter="wipe(left)">
                                      <p:cBhvr>
                                        <p:cTn id="19" dur="750"/>
                                        <p:tgtEl>
                                          <p:spTgt spid="23">
                                            <p:txEl>
                                              <p:pRg st="2" end="2"/>
                                            </p:txEl>
                                          </p:spTgt>
                                        </p:tgtEl>
                                      </p:cBhvr>
                                    </p:animEffect>
                                  </p:childTnLst>
                                </p:cTn>
                              </p:par>
                            </p:childTnLst>
                          </p:cTn>
                        </p:par>
                        <p:par>
                          <p:cTn id="20" fill="hold">
                            <p:stCondLst>
                              <p:cond delay="2750"/>
                            </p:stCondLst>
                            <p:childTnLst>
                              <p:par>
                                <p:cTn id="21" presetID="22" presetClass="entr" presetSubtype="8" fill="hold" nodeType="afterEffect">
                                  <p:stCondLst>
                                    <p:cond delay="0"/>
                                  </p:stCondLst>
                                  <p:childTnLst>
                                    <p:set>
                                      <p:cBhvr>
                                        <p:cTn id="22" dur="1" fill="hold">
                                          <p:stCondLst>
                                            <p:cond delay="0"/>
                                          </p:stCondLst>
                                        </p:cTn>
                                        <p:tgtEl>
                                          <p:spTgt spid="23">
                                            <p:txEl>
                                              <p:pRg st="3" end="3"/>
                                            </p:txEl>
                                          </p:spTgt>
                                        </p:tgtEl>
                                        <p:attrNameLst>
                                          <p:attrName>style.visibility</p:attrName>
                                        </p:attrNameLst>
                                      </p:cBhvr>
                                      <p:to>
                                        <p:strVal val="visible"/>
                                      </p:to>
                                    </p:set>
                                    <p:animEffect transition="in" filter="wipe(left)">
                                      <p:cBhvr>
                                        <p:cTn id="23" dur="750"/>
                                        <p:tgtEl>
                                          <p:spTgt spid="23">
                                            <p:txEl>
                                              <p:pRg st="3" end="3"/>
                                            </p:txEl>
                                          </p:spTgt>
                                        </p:tgtEl>
                                      </p:cBhvr>
                                    </p:animEffect>
                                  </p:childTnLst>
                                </p:cTn>
                              </p:par>
                            </p:childTnLst>
                          </p:cTn>
                        </p:par>
                        <p:par>
                          <p:cTn id="24" fill="hold">
                            <p:stCondLst>
                              <p:cond delay="3500"/>
                            </p:stCondLst>
                            <p:childTnLst>
                              <p:par>
                                <p:cTn id="25" presetID="10"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par>
                          <p:cTn id="28" fill="hold">
                            <p:stCondLst>
                              <p:cond delay="4000"/>
                            </p:stCondLst>
                            <p:childTnLst>
                              <p:par>
                                <p:cTn id="29" presetID="10"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Nadpis 1"/>
          <p:cNvSpPr txBox="1">
            <a:spLocks/>
          </p:cNvSpPr>
          <p:nvPr/>
        </p:nvSpPr>
        <p:spPr>
          <a:xfrm>
            <a:off x="2095500" y="383146"/>
            <a:ext cx="8039100" cy="58056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err="1" smtClean="0">
                <a:latin typeface="Calibri bold" panose="020F0702030404030204" pitchFamily="34" charset="0"/>
                <a:cs typeface="Calibri bold" panose="020F0702030404030204" pitchFamily="34" charset="0"/>
              </a:rPr>
              <a:t>Teselace</a:t>
            </a:r>
            <a:r>
              <a:rPr lang="cs-CZ" sz="3800" dirty="0" smtClean="0">
                <a:latin typeface="Calibri bold" panose="020F0702030404030204" pitchFamily="34" charset="0"/>
                <a:cs typeface="Calibri bold" panose="020F0702030404030204" pitchFamily="34" charset="0"/>
              </a:rPr>
              <a:t> (</a:t>
            </a:r>
            <a:r>
              <a:rPr lang="cs-CZ" sz="3800" dirty="0" err="1" smtClean="0">
                <a:latin typeface="Calibri bold" panose="020F0702030404030204" pitchFamily="34" charset="0"/>
                <a:cs typeface="Calibri bold" panose="020F0702030404030204" pitchFamily="34" charset="0"/>
              </a:rPr>
              <a:t>Tessellation</a:t>
            </a:r>
            <a:r>
              <a:rPr lang="cs-CZ" sz="3800" dirty="0" smtClean="0">
                <a:latin typeface="Calibri bold" panose="020F0702030404030204" pitchFamily="34" charset="0"/>
                <a:cs typeface="Calibri bold" panose="020F0702030404030204" pitchFamily="34" charset="0"/>
              </a:rPr>
              <a:t>)</a:t>
            </a:r>
          </a:p>
        </p:txBody>
      </p:sp>
      <p:sp>
        <p:nvSpPr>
          <p:cNvPr id="57" name="Zástupný symbol pro zápatí 56"/>
          <p:cNvSpPr>
            <a:spLocks noGrp="1"/>
          </p:cNvSpPr>
          <p:nvPr>
            <p:ph type="ftr" sz="quarter" idx="11"/>
          </p:nvPr>
        </p:nvSpPr>
        <p:spPr/>
        <p:txBody>
          <a:bodyPr/>
          <a:lstStyle/>
          <a:p>
            <a:r>
              <a:rPr lang="cs-CZ" dirty="0" smtClean="0"/>
              <a:t>FAKUTLA APLIKOVANÉ INFORMATIKY</a:t>
            </a:r>
          </a:p>
        </p:txBody>
      </p:sp>
      <p:sp>
        <p:nvSpPr>
          <p:cNvPr id="58" name="Zástupný symbol pro číslo snímku 57"/>
          <p:cNvSpPr>
            <a:spLocks noGrp="1"/>
          </p:cNvSpPr>
          <p:nvPr>
            <p:ph type="sldNum" sz="quarter" idx="12"/>
          </p:nvPr>
        </p:nvSpPr>
        <p:spPr/>
        <p:txBody>
          <a:bodyPr/>
          <a:lstStyle/>
          <a:p>
            <a:fld id="{52C407D0-5608-4F39-8F0F-7888F0D57A58}" type="slidenum">
              <a:rPr lang="cs-CZ" smtClean="0"/>
              <a:t>44</a:t>
            </a:fld>
            <a:r>
              <a:rPr lang="cs-CZ" dirty="0" smtClean="0"/>
              <a:t>/60</a:t>
            </a:r>
            <a:endParaRPr lang="cs-CZ" dirty="0"/>
          </a:p>
        </p:txBody>
      </p:sp>
      <p:sp>
        <p:nvSpPr>
          <p:cNvPr id="23" name="Zástupný symbol pro obsah 2"/>
          <p:cNvSpPr txBox="1">
            <a:spLocks/>
          </p:cNvSpPr>
          <p:nvPr/>
        </p:nvSpPr>
        <p:spPr>
          <a:xfrm>
            <a:off x="1347788" y="963709"/>
            <a:ext cx="9534524" cy="27842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s-CZ" dirty="0" smtClean="0"/>
              <a:t>Volitelná fáze </a:t>
            </a:r>
            <a:r>
              <a:rPr lang="cs-CZ" dirty="0" err="1" smtClean="0"/>
              <a:t>pipeline</a:t>
            </a:r>
            <a:endParaRPr lang="cs-CZ" dirty="0" smtClean="0"/>
          </a:p>
          <a:p>
            <a:pPr algn="ctr"/>
            <a:r>
              <a:rPr lang="cs-CZ" dirty="0" smtClean="0"/>
              <a:t>Používá se pro tvorbu detailnějších modelů</a:t>
            </a:r>
          </a:p>
          <a:p>
            <a:pPr algn="ctr"/>
            <a:r>
              <a:rPr lang="cs-CZ" dirty="0" smtClean="0"/>
              <a:t>Vytváří </a:t>
            </a:r>
            <a:r>
              <a:rPr lang="cs-CZ" dirty="0"/>
              <a:t>vzorek a generuje sadu menších objektů, které tyto vzorky spojují </a:t>
            </a:r>
            <a:endParaRPr lang="cs-CZ" dirty="0" smtClean="0"/>
          </a:p>
        </p:txBody>
      </p:sp>
      <p:pic>
        <p:nvPicPr>
          <p:cNvPr id="4" name="Obráze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00469" y="2876135"/>
            <a:ext cx="5629275" cy="1743632"/>
          </a:xfrm>
          <a:prstGeom prst="rect">
            <a:avLst/>
          </a:prstGeom>
        </p:spPr>
      </p:pic>
      <p:pic>
        <p:nvPicPr>
          <p:cNvPr id="5" name="Obrázek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45134" y="4668105"/>
            <a:ext cx="3301732" cy="1632857"/>
          </a:xfrm>
          <a:prstGeom prst="rect">
            <a:avLst/>
          </a:prstGeom>
        </p:spPr>
      </p:pic>
    </p:spTree>
    <p:extLst>
      <p:ext uri="{BB962C8B-B14F-4D97-AF65-F5344CB8AC3E}">
        <p14:creationId xmlns:p14="http://schemas.microsoft.com/office/powerpoint/2010/main" val="173495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3">
                                            <p:txEl>
                                              <p:pRg st="0" end="0"/>
                                            </p:txEl>
                                          </p:spTgt>
                                        </p:tgtEl>
                                        <p:attrNameLst>
                                          <p:attrName>style.visibility</p:attrName>
                                        </p:attrNameLst>
                                      </p:cBhvr>
                                      <p:to>
                                        <p:strVal val="visible"/>
                                      </p:to>
                                    </p:set>
                                    <p:animEffect transition="in" filter="wipe(left)">
                                      <p:cBhvr>
                                        <p:cTn id="11" dur="750"/>
                                        <p:tgtEl>
                                          <p:spTgt spid="23">
                                            <p:txEl>
                                              <p:pRg st="0" end="0"/>
                                            </p:txEl>
                                          </p:spTgt>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3">
                                            <p:txEl>
                                              <p:pRg st="1" end="1"/>
                                            </p:txEl>
                                          </p:spTgt>
                                        </p:tgtEl>
                                        <p:attrNameLst>
                                          <p:attrName>style.visibility</p:attrName>
                                        </p:attrNameLst>
                                      </p:cBhvr>
                                      <p:to>
                                        <p:strVal val="visible"/>
                                      </p:to>
                                    </p:set>
                                    <p:animEffect transition="in" filter="wipe(left)">
                                      <p:cBhvr>
                                        <p:cTn id="15" dur="750"/>
                                        <p:tgtEl>
                                          <p:spTgt spid="23">
                                            <p:txEl>
                                              <p:pRg st="1" end="1"/>
                                            </p:txEl>
                                          </p:spTgt>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23">
                                            <p:txEl>
                                              <p:pRg st="2" end="2"/>
                                            </p:txEl>
                                          </p:spTgt>
                                        </p:tgtEl>
                                        <p:attrNameLst>
                                          <p:attrName>style.visibility</p:attrName>
                                        </p:attrNameLst>
                                      </p:cBhvr>
                                      <p:to>
                                        <p:strVal val="visible"/>
                                      </p:to>
                                    </p:set>
                                    <p:animEffect transition="in" filter="wipe(left)">
                                      <p:cBhvr>
                                        <p:cTn id="19" dur="750"/>
                                        <p:tgtEl>
                                          <p:spTgt spid="23">
                                            <p:txEl>
                                              <p:pRg st="2" end="2"/>
                                            </p:txEl>
                                          </p:spTgt>
                                        </p:tgtEl>
                                      </p:cBhvr>
                                    </p:animEffect>
                                  </p:childTnLst>
                                </p:cTn>
                              </p:par>
                            </p:childTnLst>
                          </p:cTn>
                        </p:par>
                        <p:par>
                          <p:cTn id="20" fill="hold">
                            <p:stCondLst>
                              <p:cond delay="275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325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Nadpis 1"/>
          <p:cNvSpPr txBox="1">
            <a:spLocks/>
          </p:cNvSpPr>
          <p:nvPr/>
        </p:nvSpPr>
        <p:spPr>
          <a:xfrm>
            <a:off x="2095500" y="383146"/>
            <a:ext cx="8039100" cy="58056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smtClean="0">
                <a:latin typeface="Calibri bold" panose="020F0702030404030204" pitchFamily="34" charset="0"/>
                <a:cs typeface="Calibri bold" panose="020F0702030404030204" pitchFamily="34" charset="0"/>
              </a:rPr>
              <a:t>Geometry </a:t>
            </a:r>
            <a:r>
              <a:rPr lang="cs-CZ" sz="3800" dirty="0" err="1" smtClean="0">
                <a:latin typeface="Calibri bold" panose="020F0702030404030204" pitchFamily="34" charset="0"/>
                <a:cs typeface="Calibri bold" panose="020F0702030404030204" pitchFamily="34" charset="0"/>
              </a:rPr>
              <a:t>Shader</a:t>
            </a:r>
            <a:endParaRPr lang="cs-CZ" sz="3800" dirty="0" smtClean="0">
              <a:latin typeface="Calibri bold" panose="020F0702030404030204" pitchFamily="34" charset="0"/>
              <a:cs typeface="Calibri bold" panose="020F0702030404030204" pitchFamily="34" charset="0"/>
            </a:endParaRPr>
          </a:p>
        </p:txBody>
      </p:sp>
      <p:sp>
        <p:nvSpPr>
          <p:cNvPr id="57" name="Zástupný symbol pro zápatí 56"/>
          <p:cNvSpPr>
            <a:spLocks noGrp="1"/>
          </p:cNvSpPr>
          <p:nvPr>
            <p:ph type="ftr" sz="quarter" idx="11"/>
          </p:nvPr>
        </p:nvSpPr>
        <p:spPr/>
        <p:txBody>
          <a:bodyPr/>
          <a:lstStyle/>
          <a:p>
            <a:r>
              <a:rPr lang="cs-CZ" dirty="0" smtClean="0"/>
              <a:t>FAKUTLA APLIKOVANÉ INFORMATIKY</a:t>
            </a:r>
          </a:p>
        </p:txBody>
      </p:sp>
      <p:sp>
        <p:nvSpPr>
          <p:cNvPr id="58" name="Zástupný symbol pro číslo snímku 57"/>
          <p:cNvSpPr>
            <a:spLocks noGrp="1"/>
          </p:cNvSpPr>
          <p:nvPr>
            <p:ph type="sldNum" sz="quarter" idx="12"/>
          </p:nvPr>
        </p:nvSpPr>
        <p:spPr/>
        <p:txBody>
          <a:bodyPr/>
          <a:lstStyle/>
          <a:p>
            <a:fld id="{52C407D0-5608-4F39-8F0F-7888F0D57A58}" type="slidenum">
              <a:rPr lang="cs-CZ" smtClean="0"/>
              <a:t>45</a:t>
            </a:fld>
            <a:r>
              <a:rPr lang="cs-CZ" dirty="0" smtClean="0"/>
              <a:t>/60</a:t>
            </a:r>
            <a:endParaRPr lang="cs-CZ" dirty="0"/>
          </a:p>
        </p:txBody>
      </p:sp>
      <p:sp>
        <p:nvSpPr>
          <p:cNvPr id="23" name="Zástupný symbol pro obsah 2"/>
          <p:cNvSpPr txBox="1">
            <a:spLocks/>
          </p:cNvSpPr>
          <p:nvPr/>
        </p:nvSpPr>
        <p:spPr>
          <a:xfrm>
            <a:off x="1328738" y="963709"/>
            <a:ext cx="9534524" cy="27842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s-CZ" dirty="0" smtClean="0"/>
              <a:t>Volitelná fáze – je-li </a:t>
            </a:r>
            <a:r>
              <a:rPr lang="cs-CZ" dirty="0" err="1" smtClean="0"/>
              <a:t>teselace</a:t>
            </a:r>
            <a:r>
              <a:rPr lang="cs-CZ" dirty="0" smtClean="0"/>
              <a:t> aktivní, tak Geometry </a:t>
            </a:r>
            <a:r>
              <a:rPr lang="cs-CZ" dirty="0" err="1" smtClean="0"/>
              <a:t>Shader</a:t>
            </a:r>
            <a:r>
              <a:rPr lang="cs-CZ" dirty="0" smtClean="0"/>
              <a:t> není platný</a:t>
            </a:r>
          </a:p>
          <a:p>
            <a:pPr algn="ctr"/>
            <a:r>
              <a:rPr lang="cs-CZ" dirty="0" smtClean="0"/>
              <a:t>Pracuje s danými objekty, jako jsou trojúhelníky a vytváří tak 3D scénu</a:t>
            </a:r>
          </a:p>
          <a:p>
            <a:pPr algn="ctr"/>
            <a:r>
              <a:rPr lang="cs-CZ" dirty="0" smtClean="0"/>
              <a:t>Je schopen vyřazovat a přidávat objekty – vhodný pro tvorbu srsti, trávy a podobných útvarů </a:t>
            </a:r>
          </a:p>
        </p:txBody>
      </p:sp>
      <p:pic>
        <p:nvPicPr>
          <p:cNvPr id="2" name="Obrázek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58460" y="3608160"/>
            <a:ext cx="2863017" cy="2748190"/>
          </a:xfrm>
          <a:prstGeom prst="rect">
            <a:avLst/>
          </a:prstGeom>
        </p:spPr>
      </p:pic>
      <p:pic>
        <p:nvPicPr>
          <p:cNvPr id="6" name="Obrázek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93969" y="3612668"/>
            <a:ext cx="4067046" cy="2743681"/>
          </a:xfrm>
          <a:prstGeom prst="rect">
            <a:avLst/>
          </a:prstGeom>
        </p:spPr>
      </p:pic>
    </p:spTree>
    <p:extLst>
      <p:ext uri="{BB962C8B-B14F-4D97-AF65-F5344CB8AC3E}">
        <p14:creationId xmlns:p14="http://schemas.microsoft.com/office/powerpoint/2010/main" val="1869261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3">
                                            <p:txEl>
                                              <p:pRg st="0" end="0"/>
                                            </p:txEl>
                                          </p:spTgt>
                                        </p:tgtEl>
                                        <p:attrNameLst>
                                          <p:attrName>style.visibility</p:attrName>
                                        </p:attrNameLst>
                                      </p:cBhvr>
                                      <p:to>
                                        <p:strVal val="visible"/>
                                      </p:to>
                                    </p:set>
                                    <p:animEffect transition="in" filter="wipe(left)">
                                      <p:cBhvr>
                                        <p:cTn id="11" dur="750"/>
                                        <p:tgtEl>
                                          <p:spTgt spid="23">
                                            <p:txEl>
                                              <p:pRg st="0" end="0"/>
                                            </p:txEl>
                                          </p:spTgt>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3">
                                            <p:txEl>
                                              <p:pRg st="1" end="1"/>
                                            </p:txEl>
                                          </p:spTgt>
                                        </p:tgtEl>
                                        <p:attrNameLst>
                                          <p:attrName>style.visibility</p:attrName>
                                        </p:attrNameLst>
                                      </p:cBhvr>
                                      <p:to>
                                        <p:strVal val="visible"/>
                                      </p:to>
                                    </p:set>
                                    <p:animEffect transition="in" filter="wipe(left)">
                                      <p:cBhvr>
                                        <p:cTn id="15" dur="750"/>
                                        <p:tgtEl>
                                          <p:spTgt spid="23">
                                            <p:txEl>
                                              <p:pRg st="1" end="1"/>
                                            </p:txEl>
                                          </p:spTgt>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23">
                                            <p:txEl>
                                              <p:pRg st="2" end="2"/>
                                            </p:txEl>
                                          </p:spTgt>
                                        </p:tgtEl>
                                        <p:attrNameLst>
                                          <p:attrName>style.visibility</p:attrName>
                                        </p:attrNameLst>
                                      </p:cBhvr>
                                      <p:to>
                                        <p:strVal val="visible"/>
                                      </p:to>
                                    </p:set>
                                    <p:animEffect transition="in" filter="wipe(left)">
                                      <p:cBhvr>
                                        <p:cTn id="19" dur="750"/>
                                        <p:tgtEl>
                                          <p:spTgt spid="23">
                                            <p:txEl>
                                              <p:pRg st="2" end="2"/>
                                            </p:txEl>
                                          </p:spTgt>
                                        </p:tgtEl>
                                      </p:cBhvr>
                                    </p:animEffect>
                                  </p:childTnLst>
                                </p:cTn>
                              </p:par>
                            </p:childTnLst>
                          </p:cTn>
                        </p:par>
                        <p:par>
                          <p:cTn id="20" fill="hold">
                            <p:stCondLst>
                              <p:cond delay="275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3250"/>
                            </p:stCondLst>
                            <p:childTnLst>
                              <p:par>
                                <p:cTn id="25" presetID="10"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Nadpis 1"/>
          <p:cNvSpPr txBox="1">
            <a:spLocks/>
          </p:cNvSpPr>
          <p:nvPr/>
        </p:nvSpPr>
        <p:spPr>
          <a:xfrm>
            <a:off x="2095500" y="383146"/>
            <a:ext cx="8039100" cy="58056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smtClean="0">
                <a:latin typeface="Calibri bold" panose="020F0702030404030204" pitchFamily="34" charset="0"/>
                <a:cs typeface="Calibri bold" panose="020F0702030404030204" pitchFamily="34" charset="0"/>
              </a:rPr>
              <a:t>Pixel </a:t>
            </a:r>
            <a:r>
              <a:rPr lang="cs-CZ" sz="3800" dirty="0" err="1" smtClean="0">
                <a:latin typeface="Calibri bold" panose="020F0702030404030204" pitchFamily="34" charset="0"/>
                <a:cs typeface="Calibri bold" panose="020F0702030404030204" pitchFamily="34" charset="0"/>
              </a:rPr>
              <a:t>Shader</a:t>
            </a:r>
            <a:endParaRPr lang="cs-CZ" sz="3800" dirty="0" smtClean="0">
              <a:latin typeface="Calibri bold" panose="020F0702030404030204" pitchFamily="34" charset="0"/>
              <a:cs typeface="Calibri bold" panose="020F0702030404030204" pitchFamily="34" charset="0"/>
            </a:endParaRPr>
          </a:p>
        </p:txBody>
      </p:sp>
      <p:sp>
        <p:nvSpPr>
          <p:cNvPr id="57" name="Zástupný symbol pro zápatí 56"/>
          <p:cNvSpPr>
            <a:spLocks noGrp="1"/>
          </p:cNvSpPr>
          <p:nvPr>
            <p:ph type="ftr" sz="quarter" idx="11"/>
          </p:nvPr>
        </p:nvSpPr>
        <p:spPr/>
        <p:txBody>
          <a:bodyPr/>
          <a:lstStyle/>
          <a:p>
            <a:r>
              <a:rPr lang="cs-CZ" dirty="0" smtClean="0"/>
              <a:t>FAKUTLA APLIKOVANÉ INFORMATIKY</a:t>
            </a:r>
          </a:p>
        </p:txBody>
      </p:sp>
      <p:sp>
        <p:nvSpPr>
          <p:cNvPr id="58" name="Zástupný symbol pro číslo snímku 57"/>
          <p:cNvSpPr>
            <a:spLocks noGrp="1"/>
          </p:cNvSpPr>
          <p:nvPr>
            <p:ph type="sldNum" sz="quarter" idx="12"/>
          </p:nvPr>
        </p:nvSpPr>
        <p:spPr/>
        <p:txBody>
          <a:bodyPr/>
          <a:lstStyle/>
          <a:p>
            <a:fld id="{52C407D0-5608-4F39-8F0F-7888F0D57A58}" type="slidenum">
              <a:rPr lang="cs-CZ" smtClean="0"/>
              <a:t>46</a:t>
            </a:fld>
            <a:r>
              <a:rPr lang="cs-CZ" dirty="0" smtClean="0"/>
              <a:t>/60</a:t>
            </a:r>
            <a:endParaRPr lang="cs-CZ" dirty="0"/>
          </a:p>
        </p:txBody>
      </p:sp>
      <p:sp>
        <p:nvSpPr>
          <p:cNvPr id="23" name="Zástupný symbol pro obsah 2"/>
          <p:cNvSpPr txBox="1">
            <a:spLocks/>
          </p:cNvSpPr>
          <p:nvPr/>
        </p:nvSpPr>
        <p:spPr>
          <a:xfrm>
            <a:off x="1328738" y="963709"/>
            <a:ext cx="9534524" cy="27842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s-CZ" dirty="0" smtClean="0"/>
              <a:t>Vypočítává </a:t>
            </a:r>
            <a:r>
              <a:rPr lang="cs-CZ" dirty="0"/>
              <a:t>barvy, </a:t>
            </a:r>
            <a:r>
              <a:rPr lang="cs-CZ" dirty="0" smtClean="0"/>
              <a:t>hloubku a </a:t>
            </a:r>
            <a:r>
              <a:rPr lang="cs-CZ" dirty="0"/>
              <a:t>strukturu každého pixelu a další </a:t>
            </a:r>
            <a:r>
              <a:rPr lang="cs-CZ" dirty="0" smtClean="0"/>
              <a:t>hodnoty – </a:t>
            </a:r>
            <a:r>
              <a:rPr lang="cs-CZ" dirty="0"/>
              <a:t>Následně přidává </a:t>
            </a:r>
            <a:r>
              <a:rPr lang="cs-CZ" dirty="0" smtClean="0"/>
              <a:t>stínování</a:t>
            </a:r>
          </a:p>
          <a:p>
            <a:pPr algn="ctr"/>
            <a:r>
              <a:rPr lang="cs-CZ" dirty="0" smtClean="0"/>
              <a:t>Nejčastější užití je pro </a:t>
            </a:r>
            <a:r>
              <a:rPr lang="cs-CZ" dirty="0" err="1"/>
              <a:t>Normal</a:t>
            </a:r>
            <a:r>
              <a:rPr lang="cs-CZ" dirty="0"/>
              <a:t> </a:t>
            </a:r>
            <a:r>
              <a:rPr lang="cs-CZ" dirty="0" err="1" smtClean="0"/>
              <a:t>mapping</a:t>
            </a:r>
            <a:r>
              <a:rPr lang="cs-CZ" dirty="0" smtClean="0"/>
              <a:t>, což zajišťuje že modely vypadají více detailněji bez toho aniž by se ovlivňoval počet polygonů</a:t>
            </a:r>
            <a:endParaRPr lang="cs-CZ" dirty="0"/>
          </a:p>
        </p:txBody>
      </p:sp>
      <p:pic>
        <p:nvPicPr>
          <p:cNvPr id="4" name="Obrázek 3"/>
          <p:cNvPicPr>
            <a:picLocks noChangeAspect="1"/>
          </p:cNvPicPr>
          <p:nvPr/>
        </p:nvPicPr>
        <p:blipFill rotWithShape="1">
          <a:blip r:embed="rId3">
            <a:extLst>
              <a:ext uri="{28A0092B-C50C-407E-A947-70E740481C1C}">
                <a14:useLocalDpi xmlns:a14="http://schemas.microsoft.com/office/drawing/2010/main" val="0"/>
              </a:ext>
            </a:extLst>
          </a:blip>
          <a:srcRect t="18827"/>
          <a:stretch/>
        </p:blipFill>
        <p:spPr>
          <a:xfrm>
            <a:off x="2698597" y="3145663"/>
            <a:ext cx="6832906" cy="2766313"/>
          </a:xfrm>
          <a:prstGeom prst="rect">
            <a:avLst/>
          </a:prstGeom>
        </p:spPr>
      </p:pic>
    </p:spTree>
    <p:extLst>
      <p:ext uri="{BB962C8B-B14F-4D97-AF65-F5344CB8AC3E}">
        <p14:creationId xmlns:p14="http://schemas.microsoft.com/office/powerpoint/2010/main" val="994965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3">
                                            <p:txEl>
                                              <p:pRg st="0" end="0"/>
                                            </p:txEl>
                                          </p:spTgt>
                                        </p:tgtEl>
                                        <p:attrNameLst>
                                          <p:attrName>style.visibility</p:attrName>
                                        </p:attrNameLst>
                                      </p:cBhvr>
                                      <p:to>
                                        <p:strVal val="visible"/>
                                      </p:to>
                                    </p:set>
                                    <p:animEffect transition="in" filter="wipe(left)">
                                      <p:cBhvr>
                                        <p:cTn id="11" dur="750"/>
                                        <p:tgtEl>
                                          <p:spTgt spid="23">
                                            <p:txEl>
                                              <p:pRg st="0" end="0"/>
                                            </p:txEl>
                                          </p:spTgt>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3">
                                            <p:txEl>
                                              <p:pRg st="1" end="1"/>
                                            </p:txEl>
                                          </p:spTgt>
                                        </p:tgtEl>
                                        <p:attrNameLst>
                                          <p:attrName>style.visibility</p:attrName>
                                        </p:attrNameLst>
                                      </p:cBhvr>
                                      <p:to>
                                        <p:strVal val="visible"/>
                                      </p:to>
                                    </p:set>
                                    <p:animEffect transition="in" filter="wipe(left)">
                                      <p:cBhvr>
                                        <p:cTn id="15" dur="750"/>
                                        <p:tgtEl>
                                          <p:spTgt spid="23">
                                            <p:txEl>
                                              <p:pRg st="1" end="1"/>
                                            </p:txEl>
                                          </p:spTgt>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Nadpis 1"/>
          <p:cNvSpPr txBox="1">
            <a:spLocks/>
          </p:cNvSpPr>
          <p:nvPr/>
        </p:nvSpPr>
        <p:spPr>
          <a:xfrm>
            <a:off x="838200" y="2257425"/>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5000" dirty="0" smtClean="0">
                <a:solidFill>
                  <a:schemeClr val="bg1"/>
                </a:solidFill>
                <a:latin typeface="Calibri bold" panose="020F0702030404030204" pitchFamily="34" charset="0"/>
                <a:cs typeface="Calibri bold" panose="020F0702030404030204" pitchFamily="34" charset="0"/>
              </a:rPr>
              <a:t>UNIFIKOVANÉ SHADERY</a:t>
            </a:r>
            <a:endParaRPr lang="cs-CZ" sz="5000" dirty="0">
              <a:solidFill>
                <a:schemeClr val="bg1"/>
              </a:solidFill>
              <a:latin typeface="Calibri bold" panose="020F0702030404030204" pitchFamily="34" charset="0"/>
              <a:cs typeface="Calibri bold" panose="020F0702030404030204" pitchFamily="34" charset="0"/>
            </a:endParaRPr>
          </a:p>
        </p:txBody>
      </p:sp>
      <p:sp>
        <p:nvSpPr>
          <p:cNvPr id="9" name="Obdélník 8"/>
          <p:cNvSpPr/>
          <p:nvPr/>
        </p:nvSpPr>
        <p:spPr>
          <a:xfrm>
            <a:off x="2488677" y="2056219"/>
            <a:ext cx="7239786" cy="1689873"/>
          </a:xfrm>
          <a:prstGeom prst="rect">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Nadpis 1"/>
          <p:cNvSpPr txBox="1">
            <a:spLocks/>
          </p:cNvSpPr>
          <p:nvPr/>
        </p:nvSpPr>
        <p:spPr>
          <a:xfrm>
            <a:off x="838200" y="3582988"/>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000" dirty="0" smtClean="0">
                <a:solidFill>
                  <a:schemeClr val="bg1"/>
                </a:solidFill>
                <a:latin typeface="Calibri bold" panose="020F0702030404030204" pitchFamily="34" charset="0"/>
                <a:cs typeface="Calibri bold" panose="020F0702030404030204" pitchFamily="34" charset="0"/>
              </a:rPr>
              <a:t>GRAFICKÁ PIPELINE</a:t>
            </a:r>
            <a:endParaRPr lang="cs-CZ" sz="3000" dirty="0">
              <a:solidFill>
                <a:schemeClr val="bg1"/>
              </a:solidFill>
              <a:latin typeface="Calibri bold" panose="020F0702030404030204" pitchFamily="34" charset="0"/>
              <a:cs typeface="Calibri bold" panose="020F0702030404030204" pitchFamily="34" charset="0"/>
            </a:endParaRPr>
          </a:p>
        </p:txBody>
      </p:sp>
    </p:spTree>
    <p:extLst>
      <p:ext uri="{BB962C8B-B14F-4D97-AF65-F5344CB8AC3E}">
        <p14:creationId xmlns:p14="http://schemas.microsoft.com/office/powerpoint/2010/main" val="1818524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outVertical)">
                                      <p:cBhvr>
                                        <p:cTn id="10" dur="500"/>
                                        <p:tgtEl>
                                          <p:spTgt spid="9"/>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outVertic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Zástupný symbol pro obsah 2"/>
          <p:cNvSpPr txBox="1">
            <a:spLocks/>
          </p:cNvSpPr>
          <p:nvPr/>
        </p:nvSpPr>
        <p:spPr>
          <a:xfrm>
            <a:off x="1347788" y="680460"/>
            <a:ext cx="9534524" cy="278424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s-CZ" dirty="0" smtClean="0"/>
              <a:t>Unifikované </a:t>
            </a:r>
            <a:r>
              <a:rPr lang="cs-CZ" dirty="0" err="1" smtClean="0"/>
              <a:t>Shadery</a:t>
            </a:r>
            <a:r>
              <a:rPr lang="cs-CZ" dirty="0" smtClean="0"/>
              <a:t> GPU jsou založeny na paralelním poli mnoha programovatelných procesorů</a:t>
            </a:r>
          </a:p>
          <a:p>
            <a:pPr algn="ctr"/>
            <a:r>
              <a:rPr lang="cs-CZ" dirty="0" smtClean="0"/>
              <a:t> Sjednocují paralelní výpočty a Vertex, Geometry a Pixel </a:t>
            </a:r>
            <a:r>
              <a:rPr lang="cs-CZ" dirty="0" err="1" smtClean="0"/>
              <a:t>Shadery</a:t>
            </a:r>
            <a:r>
              <a:rPr lang="cs-CZ" dirty="0" smtClean="0"/>
              <a:t> na stejných procesorech</a:t>
            </a:r>
          </a:p>
          <a:p>
            <a:pPr algn="ctr"/>
            <a:r>
              <a:rPr lang="cs-CZ" dirty="0" smtClean="0"/>
              <a:t>Sjednocení přináší efektivní vyvažování zátěže</a:t>
            </a:r>
          </a:p>
          <a:p>
            <a:pPr algn="ctr"/>
            <a:r>
              <a:rPr lang="cs-CZ" dirty="0"/>
              <a:t>K</a:t>
            </a:r>
            <a:r>
              <a:rPr lang="cs-CZ" dirty="0" smtClean="0"/>
              <a:t>aždá funkce může využívat celé pole podle druhu zpracování a všechny funkce lze spouštět na stejných procesorech</a:t>
            </a:r>
          </a:p>
        </p:txBody>
      </p:sp>
      <p:sp>
        <p:nvSpPr>
          <p:cNvPr id="8" name="Obdélník 7"/>
          <p:cNvSpPr/>
          <p:nvPr/>
        </p:nvSpPr>
        <p:spPr>
          <a:xfrm>
            <a:off x="1831137" y="4087904"/>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Obdélník 9"/>
          <p:cNvSpPr/>
          <p:nvPr/>
        </p:nvSpPr>
        <p:spPr>
          <a:xfrm>
            <a:off x="2515536" y="4087903"/>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Obdélník 10"/>
          <p:cNvSpPr/>
          <p:nvPr/>
        </p:nvSpPr>
        <p:spPr>
          <a:xfrm>
            <a:off x="3199935" y="4087903"/>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Obdélník 12"/>
          <p:cNvSpPr/>
          <p:nvPr/>
        </p:nvSpPr>
        <p:spPr>
          <a:xfrm>
            <a:off x="3884334" y="4087903"/>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5" name="Obdélník 14"/>
          <p:cNvSpPr/>
          <p:nvPr/>
        </p:nvSpPr>
        <p:spPr>
          <a:xfrm>
            <a:off x="7686114" y="4087905"/>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6" name="Obdélník 15"/>
          <p:cNvSpPr/>
          <p:nvPr/>
        </p:nvSpPr>
        <p:spPr>
          <a:xfrm>
            <a:off x="8370513" y="4087904"/>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7" name="Obdélník 16"/>
          <p:cNvSpPr/>
          <p:nvPr/>
        </p:nvSpPr>
        <p:spPr>
          <a:xfrm>
            <a:off x="9054912" y="4087904"/>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8" name="Obdélník 17"/>
          <p:cNvSpPr/>
          <p:nvPr/>
        </p:nvSpPr>
        <p:spPr>
          <a:xfrm>
            <a:off x="9739311" y="4087904"/>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9" name="Obdélník 18"/>
          <p:cNvSpPr/>
          <p:nvPr/>
        </p:nvSpPr>
        <p:spPr>
          <a:xfrm>
            <a:off x="471490" y="5338637"/>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0" name="Obdélník 19"/>
          <p:cNvSpPr/>
          <p:nvPr/>
        </p:nvSpPr>
        <p:spPr>
          <a:xfrm>
            <a:off x="1155889" y="5338636"/>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1" name="Obdélník 20"/>
          <p:cNvSpPr/>
          <p:nvPr/>
        </p:nvSpPr>
        <p:spPr>
          <a:xfrm>
            <a:off x="1840288" y="5338636"/>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2" name="Obdélník 21"/>
          <p:cNvSpPr/>
          <p:nvPr/>
        </p:nvSpPr>
        <p:spPr>
          <a:xfrm>
            <a:off x="2524687" y="5338636"/>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3" name="Obdélník 22"/>
          <p:cNvSpPr/>
          <p:nvPr/>
        </p:nvSpPr>
        <p:spPr>
          <a:xfrm>
            <a:off x="3209086" y="5338636"/>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4" name="Obdélník 23"/>
          <p:cNvSpPr/>
          <p:nvPr/>
        </p:nvSpPr>
        <p:spPr>
          <a:xfrm>
            <a:off x="3893485" y="5338635"/>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5" name="Obdélník 24"/>
          <p:cNvSpPr/>
          <p:nvPr/>
        </p:nvSpPr>
        <p:spPr>
          <a:xfrm>
            <a:off x="4577884" y="5338635"/>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6" name="Obdélník 25"/>
          <p:cNvSpPr/>
          <p:nvPr/>
        </p:nvSpPr>
        <p:spPr>
          <a:xfrm>
            <a:off x="5262283" y="5338635"/>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7" name="Obdélník 26"/>
          <p:cNvSpPr/>
          <p:nvPr/>
        </p:nvSpPr>
        <p:spPr>
          <a:xfrm>
            <a:off x="6317316" y="5338637"/>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8" name="Obdélník 27"/>
          <p:cNvSpPr/>
          <p:nvPr/>
        </p:nvSpPr>
        <p:spPr>
          <a:xfrm>
            <a:off x="7001715" y="5338636"/>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9" name="Obdélník 28"/>
          <p:cNvSpPr/>
          <p:nvPr/>
        </p:nvSpPr>
        <p:spPr>
          <a:xfrm>
            <a:off x="7686114" y="5338636"/>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0" name="Obdélník 29"/>
          <p:cNvSpPr/>
          <p:nvPr/>
        </p:nvSpPr>
        <p:spPr>
          <a:xfrm>
            <a:off x="8370513" y="5338636"/>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1" name="Obdélník 30"/>
          <p:cNvSpPr/>
          <p:nvPr/>
        </p:nvSpPr>
        <p:spPr>
          <a:xfrm>
            <a:off x="9054912" y="5338636"/>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2" name="Obdélník 31"/>
          <p:cNvSpPr/>
          <p:nvPr/>
        </p:nvSpPr>
        <p:spPr>
          <a:xfrm>
            <a:off x="9739311" y="5338635"/>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3" name="Obdélník 32"/>
          <p:cNvSpPr/>
          <p:nvPr/>
        </p:nvSpPr>
        <p:spPr>
          <a:xfrm>
            <a:off x="10423710" y="5338635"/>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4" name="Obdélník 33"/>
          <p:cNvSpPr/>
          <p:nvPr/>
        </p:nvSpPr>
        <p:spPr>
          <a:xfrm>
            <a:off x="11108109" y="5338635"/>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5" name="Zástupný symbol pro obsah 2"/>
          <p:cNvSpPr txBox="1">
            <a:spLocks/>
          </p:cNvSpPr>
          <p:nvPr/>
        </p:nvSpPr>
        <p:spPr>
          <a:xfrm>
            <a:off x="1715623" y="3633210"/>
            <a:ext cx="2986926" cy="45469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cs-CZ" dirty="0" smtClean="0">
                <a:solidFill>
                  <a:srgbClr val="B67824"/>
                </a:solidFill>
              </a:rPr>
              <a:t>Vertex </a:t>
            </a:r>
            <a:r>
              <a:rPr lang="cs-CZ" dirty="0" err="1" smtClean="0">
                <a:solidFill>
                  <a:srgbClr val="B67824"/>
                </a:solidFill>
              </a:rPr>
              <a:t>Shader</a:t>
            </a:r>
            <a:endParaRPr lang="cs-CZ" dirty="0" smtClean="0">
              <a:solidFill>
                <a:srgbClr val="B67824"/>
              </a:solidFill>
            </a:endParaRPr>
          </a:p>
        </p:txBody>
      </p:sp>
      <p:sp>
        <p:nvSpPr>
          <p:cNvPr id="36" name="Zástupný symbol pro obsah 2"/>
          <p:cNvSpPr txBox="1">
            <a:spLocks/>
          </p:cNvSpPr>
          <p:nvPr/>
        </p:nvSpPr>
        <p:spPr>
          <a:xfrm>
            <a:off x="1665618" y="4883942"/>
            <a:ext cx="2986926" cy="45469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cs-CZ" dirty="0" smtClean="0">
                <a:solidFill>
                  <a:srgbClr val="B67824"/>
                </a:solidFill>
              </a:rPr>
              <a:t>Pixel </a:t>
            </a:r>
            <a:r>
              <a:rPr lang="cs-CZ" dirty="0" err="1" smtClean="0">
                <a:solidFill>
                  <a:srgbClr val="B67824"/>
                </a:solidFill>
              </a:rPr>
              <a:t>Shader</a:t>
            </a:r>
            <a:endParaRPr lang="cs-CZ" dirty="0" smtClean="0">
              <a:solidFill>
                <a:srgbClr val="B67824"/>
              </a:solidFill>
            </a:endParaRPr>
          </a:p>
        </p:txBody>
      </p:sp>
      <p:sp>
        <p:nvSpPr>
          <p:cNvPr id="37" name="Zástupný symbol pro obsah 2"/>
          <p:cNvSpPr txBox="1">
            <a:spLocks/>
          </p:cNvSpPr>
          <p:nvPr/>
        </p:nvSpPr>
        <p:spPr>
          <a:xfrm>
            <a:off x="7497015" y="3633210"/>
            <a:ext cx="2986926" cy="45469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cs-CZ" dirty="0" smtClean="0">
                <a:solidFill>
                  <a:srgbClr val="B67824"/>
                </a:solidFill>
              </a:rPr>
              <a:t>Vertex </a:t>
            </a:r>
            <a:r>
              <a:rPr lang="cs-CZ" dirty="0" err="1" smtClean="0">
                <a:solidFill>
                  <a:srgbClr val="B67824"/>
                </a:solidFill>
              </a:rPr>
              <a:t>Shader</a:t>
            </a:r>
            <a:endParaRPr lang="cs-CZ" dirty="0" smtClean="0">
              <a:solidFill>
                <a:srgbClr val="B67824"/>
              </a:solidFill>
            </a:endParaRPr>
          </a:p>
        </p:txBody>
      </p:sp>
      <p:sp>
        <p:nvSpPr>
          <p:cNvPr id="38" name="Zástupný symbol pro obsah 2"/>
          <p:cNvSpPr txBox="1">
            <a:spLocks/>
          </p:cNvSpPr>
          <p:nvPr/>
        </p:nvSpPr>
        <p:spPr>
          <a:xfrm>
            <a:off x="7447010" y="4883942"/>
            <a:ext cx="2986926" cy="45469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cs-CZ" dirty="0" smtClean="0">
                <a:solidFill>
                  <a:srgbClr val="B67824"/>
                </a:solidFill>
              </a:rPr>
              <a:t>Pixel </a:t>
            </a:r>
            <a:r>
              <a:rPr lang="cs-CZ" dirty="0" err="1" smtClean="0">
                <a:solidFill>
                  <a:srgbClr val="B67824"/>
                </a:solidFill>
              </a:rPr>
              <a:t>Shader</a:t>
            </a:r>
            <a:endParaRPr lang="cs-CZ" dirty="0" smtClean="0">
              <a:solidFill>
                <a:srgbClr val="B67824"/>
              </a:solidFill>
            </a:endParaRPr>
          </a:p>
        </p:txBody>
      </p:sp>
      <p:sp>
        <p:nvSpPr>
          <p:cNvPr id="40" name="Obdélník 39"/>
          <p:cNvSpPr/>
          <p:nvPr/>
        </p:nvSpPr>
        <p:spPr>
          <a:xfrm>
            <a:off x="1459411" y="4407582"/>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41" name="Obdélník 40"/>
          <p:cNvSpPr/>
          <p:nvPr/>
        </p:nvSpPr>
        <p:spPr>
          <a:xfrm>
            <a:off x="2145211" y="4407581"/>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42" name="Obdélník 41"/>
          <p:cNvSpPr/>
          <p:nvPr/>
        </p:nvSpPr>
        <p:spPr>
          <a:xfrm>
            <a:off x="2831011" y="4407582"/>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43" name="Obdélník 42"/>
          <p:cNvSpPr/>
          <p:nvPr/>
        </p:nvSpPr>
        <p:spPr>
          <a:xfrm>
            <a:off x="3516811" y="4407581"/>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44" name="Obdélník 43"/>
          <p:cNvSpPr/>
          <p:nvPr/>
        </p:nvSpPr>
        <p:spPr>
          <a:xfrm>
            <a:off x="4202611" y="4401670"/>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45" name="Obdélník 44"/>
          <p:cNvSpPr/>
          <p:nvPr/>
        </p:nvSpPr>
        <p:spPr>
          <a:xfrm>
            <a:off x="4888411" y="4401669"/>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46" name="Obdélník 45"/>
          <p:cNvSpPr/>
          <p:nvPr/>
        </p:nvSpPr>
        <p:spPr>
          <a:xfrm>
            <a:off x="1459411" y="5092978"/>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47" name="Obdélník 46"/>
          <p:cNvSpPr/>
          <p:nvPr/>
        </p:nvSpPr>
        <p:spPr>
          <a:xfrm>
            <a:off x="2145211" y="5092977"/>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48" name="Obdélník 47"/>
          <p:cNvSpPr/>
          <p:nvPr/>
        </p:nvSpPr>
        <p:spPr>
          <a:xfrm>
            <a:off x="2831011" y="5092978"/>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49" name="Obdélník 48"/>
          <p:cNvSpPr/>
          <p:nvPr/>
        </p:nvSpPr>
        <p:spPr>
          <a:xfrm>
            <a:off x="3516811" y="5092977"/>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50" name="Obdélník 49"/>
          <p:cNvSpPr/>
          <p:nvPr/>
        </p:nvSpPr>
        <p:spPr>
          <a:xfrm>
            <a:off x="4202611" y="5087066"/>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51" name="Obdélník 50"/>
          <p:cNvSpPr/>
          <p:nvPr/>
        </p:nvSpPr>
        <p:spPr>
          <a:xfrm>
            <a:off x="4888411" y="5087065"/>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52" name="Zástupný symbol pro obsah 2"/>
          <p:cNvSpPr txBox="1">
            <a:spLocks/>
          </p:cNvSpPr>
          <p:nvPr/>
        </p:nvSpPr>
        <p:spPr>
          <a:xfrm>
            <a:off x="1939585" y="3946975"/>
            <a:ext cx="2986926" cy="45469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cs-CZ" dirty="0" err="1" smtClean="0">
                <a:solidFill>
                  <a:srgbClr val="B67824"/>
                </a:solidFill>
              </a:rPr>
              <a:t>Unified</a:t>
            </a:r>
            <a:r>
              <a:rPr lang="cs-CZ" dirty="0" smtClean="0">
                <a:solidFill>
                  <a:srgbClr val="B67824"/>
                </a:solidFill>
              </a:rPr>
              <a:t> </a:t>
            </a:r>
            <a:r>
              <a:rPr lang="cs-CZ" dirty="0" err="1" smtClean="0">
                <a:solidFill>
                  <a:srgbClr val="B67824"/>
                </a:solidFill>
              </a:rPr>
              <a:t>Shader</a:t>
            </a:r>
            <a:endParaRPr lang="cs-CZ" dirty="0" smtClean="0">
              <a:solidFill>
                <a:srgbClr val="B67824"/>
              </a:solidFill>
            </a:endParaRPr>
          </a:p>
        </p:txBody>
      </p:sp>
      <p:sp>
        <p:nvSpPr>
          <p:cNvPr id="53" name="Zástupný symbol pro obsah 2"/>
          <p:cNvSpPr txBox="1">
            <a:spLocks/>
          </p:cNvSpPr>
          <p:nvPr/>
        </p:nvSpPr>
        <p:spPr>
          <a:xfrm>
            <a:off x="2011539" y="4502070"/>
            <a:ext cx="2986926" cy="45469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cs-CZ" sz="2500" dirty="0" smtClean="0"/>
              <a:t>Vertex </a:t>
            </a:r>
            <a:r>
              <a:rPr lang="cs-CZ" sz="2500" dirty="0" err="1" smtClean="0"/>
              <a:t>Workload</a:t>
            </a:r>
            <a:endParaRPr lang="cs-CZ" sz="2500" dirty="0" smtClean="0"/>
          </a:p>
        </p:txBody>
      </p:sp>
      <p:sp>
        <p:nvSpPr>
          <p:cNvPr id="55" name="Zástupný symbol pro obsah 2"/>
          <p:cNvSpPr txBox="1">
            <a:spLocks/>
          </p:cNvSpPr>
          <p:nvPr/>
        </p:nvSpPr>
        <p:spPr>
          <a:xfrm>
            <a:off x="3704509" y="5164251"/>
            <a:ext cx="2986926" cy="45469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cs-CZ" sz="2500" dirty="0" smtClean="0"/>
              <a:t>Pixel</a:t>
            </a:r>
          </a:p>
        </p:txBody>
      </p:sp>
      <p:sp>
        <p:nvSpPr>
          <p:cNvPr id="57" name="Obdélník 56"/>
          <p:cNvSpPr/>
          <p:nvPr/>
        </p:nvSpPr>
        <p:spPr>
          <a:xfrm>
            <a:off x="6656374" y="4407582"/>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58" name="Obdélník 57"/>
          <p:cNvSpPr/>
          <p:nvPr/>
        </p:nvSpPr>
        <p:spPr>
          <a:xfrm>
            <a:off x="7342174" y="4407581"/>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59" name="Obdélník 58"/>
          <p:cNvSpPr/>
          <p:nvPr/>
        </p:nvSpPr>
        <p:spPr>
          <a:xfrm>
            <a:off x="8027974" y="4407582"/>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60" name="Obdélník 59"/>
          <p:cNvSpPr/>
          <p:nvPr/>
        </p:nvSpPr>
        <p:spPr>
          <a:xfrm>
            <a:off x="8713774" y="4407581"/>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61" name="Obdélník 60"/>
          <p:cNvSpPr/>
          <p:nvPr/>
        </p:nvSpPr>
        <p:spPr>
          <a:xfrm>
            <a:off x="9399574" y="4401670"/>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62" name="Obdélník 61"/>
          <p:cNvSpPr/>
          <p:nvPr/>
        </p:nvSpPr>
        <p:spPr>
          <a:xfrm>
            <a:off x="10085374" y="4401669"/>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63" name="Obdélník 62"/>
          <p:cNvSpPr/>
          <p:nvPr/>
        </p:nvSpPr>
        <p:spPr>
          <a:xfrm>
            <a:off x="6656374" y="5092978"/>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64" name="Obdélník 63"/>
          <p:cNvSpPr/>
          <p:nvPr/>
        </p:nvSpPr>
        <p:spPr>
          <a:xfrm>
            <a:off x="7342174" y="5092977"/>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65" name="Obdélník 64"/>
          <p:cNvSpPr/>
          <p:nvPr/>
        </p:nvSpPr>
        <p:spPr>
          <a:xfrm>
            <a:off x="8027974" y="5092978"/>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66" name="Obdélník 65"/>
          <p:cNvSpPr/>
          <p:nvPr/>
        </p:nvSpPr>
        <p:spPr>
          <a:xfrm>
            <a:off x="8713774" y="5092977"/>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67" name="Obdélník 66"/>
          <p:cNvSpPr/>
          <p:nvPr/>
        </p:nvSpPr>
        <p:spPr>
          <a:xfrm>
            <a:off x="9399574" y="5087066"/>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68" name="Obdélník 67"/>
          <p:cNvSpPr/>
          <p:nvPr/>
        </p:nvSpPr>
        <p:spPr>
          <a:xfrm>
            <a:off x="10085374" y="5087065"/>
            <a:ext cx="627529" cy="62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69" name="Zástupný symbol pro obsah 2"/>
          <p:cNvSpPr txBox="1">
            <a:spLocks/>
          </p:cNvSpPr>
          <p:nvPr/>
        </p:nvSpPr>
        <p:spPr>
          <a:xfrm>
            <a:off x="7136548" y="3946975"/>
            <a:ext cx="2986926" cy="45469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cs-CZ" dirty="0" err="1" smtClean="0">
                <a:solidFill>
                  <a:srgbClr val="B67824"/>
                </a:solidFill>
              </a:rPr>
              <a:t>Unified</a:t>
            </a:r>
            <a:r>
              <a:rPr lang="cs-CZ" dirty="0" smtClean="0">
                <a:solidFill>
                  <a:srgbClr val="B67824"/>
                </a:solidFill>
              </a:rPr>
              <a:t> </a:t>
            </a:r>
            <a:r>
              <a:rPr lang="cs-CZ" dirty="0" err="1" smtClean="0">
                <a:solidFill>
                  <a:srgbClr val="B67824"/>
                </a:solidFill>
              </a:rPr>
              <a:t>Shader</a:t>
            </a:r>
            <a:endParaRPr lang="cs-CZ" dirty="0" smtClean="0">
              <a:solidFill>
                <a:srgbClr val="B67824"/>
              </a:solidFill>
            </a:endParaRPr>
          </a:p>
        </p:txBody>
      </p:sp>
      <p:sp>
        <p:nvSpPr>
          <p:cNvPr id="54" name="Zástupný symbol pro obsah 2"/>
          <p:cNvSpPr txBox="1">
            <a:spLocks/>
          </p:cNvSpPr>
          <p:nvPr/>
        </p:nvSpPr>
        <p:spPr>
          <a:xfrm>
            <a:off x="7280313" y="4500825"/>
            <a:ext cx="2986926" cy="45469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cs-CZ" sz="2500" dirty="0" smtClean="0"/>
              <a:t>Pixe</a:t>
            </a:r>
            <a:r>
              <a:rPr lang="cs-CZ" sz="2500" dirty="0"/>
              <a:t>l</a:t>
            </a:r>
            <a:r>
              <a:rPr lang="cs-CZ" sz="2500" dirty="0" smtClean="0"/>
              <a:t> </a:t>
            </a:r>
            <a:r>
              <a:rPr lang="cs-CZ" sz="2500" dirty="0" err="1" smtClean="0"/>
              <a:t>Workload</a:t>
            </a:r>
            <a:endParaRPr lang="cs-CZ" sz="2500" dirty="0" smtClean="0"/>
          </a:p>
        </p:txBody>
      </p:sp>
      <p:sp>
        <p:nvSpPr>
          <p:cNvPr id="56" name="Zástupný symbol pro obsah 2"/>
          <p:cNvSpPr txBox="1">
            <a:spLocks/>
          </p:cNvSpPr>
          <p:nvPr/>
        </p:nvSpPr>
        <p:spPr>
          <a:xfrm>
            <a:off x="9886979" y="5173241"/>
            <a:ext cx="1016592" cy="45469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cs-CZ" sz="2000" dirty="0" smtClean="0"/>
              <a:t>Vertex</a:t>
            </a:r>
          </a:p>
        </p:txBody>
      </p:sp>
      <p:sp>
        <p:nvSpPr>
          <p:cNvPr id="9" name="Zástupný symbol pro zápatí 8"/>
          <p:cNvSpPr>
            <a:spLocks noGrp="1"/>
          </p:cNvSpPr>
          <p:nvPr>
            <p:ph type="ftr" sz="quarter" idx="11"/>
          </p:nvPr>
        </p:nvSpPr>
        <p:spPr/>
        <p:txBody>
          <a:bodyPr/>
          <a:lstStyle/>
          <a:p>
            <a:r>
              <a:rPr lang="cs-CZ" dirty="0" smtClean="0"/>
              <a:t>FAKUTLA APLIKOVANÉ INFORMATIKY</a:t>
            </a:r>
          </a:p>
        </p:txBody>
      </p:sp>
      <p:sp>
        <p:nvSpPr>
          <p:cNvPr id="70" name="Zástupný symbol pro číslo snímku 69"/>
          <p:cNvSpPr>
            <a:spLocks noGrp="1"/>
          </p:cNvSpPr>
          <p:nvPr>
            <p:ph type="sldNum" sz="quarter" idx="12"/>
          </p:nvPr>
        </p:nvSpPr>
        <p:spPr/>
        <p:txBody>
          <a:bodyPr/>
          <a:lstStyle/>
          <a:p>
            <a:fld id="{52C407D0-5608-4F39-8F0F-7888F0D57A58}" type="slidenum">
              <a:rPr lang="cs-CZ" smtClean="0"/>
              <a:t>48</a:t>
            </a:fld>
            <a:r>
              <a:rPr lang="cs-CZ" dirty="0" smtClean="0"/>
              <a:t>/60</a:t>
            </a:r>
            <a:endParaRPr lang="cs-CZ" dirty="0"/>
          </a:p>
        </p:txBody>
      </p:sp>
    </p:spTree>
    <p:extLst>
      <p:ext uri="{BB962C8B-B14F-4D97-AF65-F5344CB8AC3E}">
        <p14:creationId xmlns:p14="http://schemas.microsoft.com/office/powerpoint/2010/main" val="2786101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750"/>
                                        <p:tgtEl>
                                          <p:spTgt spid="12">
                                            <p:txEl>
                                              <p:pRg st="0" end="0"/>
                                            </p:txEl>
                                          </p:spTgt>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wipe(left)">
                                      <p:cBhvr>
                                        <p:cTn id="11" dur="750"/>
                                        <p:tgtEl>
                                          <p:spTgt spid="12">
                                            <p:txEl>
                                              <p:pRg st="1" end="1"/>
                                            </p:txEl>
                                          </p:spTgt>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wipe(left)">
                                      <p:cBhvr>
                                        <p:cTn id="15" dur="750"/>
                                        <p:tgtEl>
                                          <p:spTgt spid="12">
                                            <p:txEl>
                                              <p:pRg st="2" end="2"/>
                                            </p:txEl>
                                          </p:spTgt>
                                        </p:tgtEl>
                                      </p:cBhvr>
                                    </p:animEffect>
                                  </p:childTnLst>
                                </p:cTn>
                              </p:par>
                            </p:childTnLst>
                          </p:cTn>
                        </p:par>
                        <p:par>
                          <p:cTn id="16" fill="hold">
                            <p:stCondLst>
                              <p:cond delay="2250"/>
                            </p:stCondLst>
                            <p:childTnLst>
                              <p:par>
                                <p:cTn id="17" presetID="22" presetClass="entr" presetSubtype="8" fill="hold" nodeType="after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wipe(left)">
                                      <p:cBhvr>
                                        <p:cTn id="19" dur="750"/>
                                        <p:tgtEl>
                                          <p:spTgt spid="12">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par>
                          <p:cTn id="37" fill="hold">
                            <p:stCondLst>
                              <p:cond delay="500"/>
                            </p:stCondLst>
                            <p:childTnLst>
                              <p:par>
                                <p:cTn id="38" presetID="10"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500"/>
                                        <p:tgtEl>
                                          <p:spTgt spid="2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500"/>
                                        <p:tgtEl>
                                          <p:spTgt spid="2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500"/>
                                        <p:tgtEl>
                                          <p:spTgt spid="2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500"/>
                                        <p:tgtEl>
                                          <p:spTgt spid="36"/>
                                        </p:tgtEl>
                                      </p:cBhvr>
                                    </p:animEffect>
                                  </p:childTnLst>
                                </p:cTn>
                              </p:par>
                            </p:childTnLst>
                          </p:cTn>
                        </p:par>
                        <p:par>
                          <p:cTn id="65" fill="hold">
                            <p:stCondLst>
                              <p:cond delay="1000"/>
                            </p:stCondLst>
                            <p:childTnLst>
                              <p:par>
                                <p:cTn id="66" presetID="10" presetClass="entr" presetSubtype="0"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fade">
                                      <p:cBhvr>
                                        <p:cTn id="68" dur="500"/>
                                        <p:tgtEl>
                                          <p:spTgt spid="16"/>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500"/>
                                        <p:tgtEl>
                                          <p:spTgt spid="17"/>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500"/>
                                        <p:tgtEl>
                                          <p:spTgt spid="18"/>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500"/>
                                        <p:tgtEl>
                                          <p:spTgt spid="15"/>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7"/>
                                        </p:tgtEl>
                                        <p:attrNameLst>
                                          <p:attrName>style.visibility</p:attrName>
                                        </p:attrNameLst>
                                      </p:cBhvr>
                                      <p:to>
                                        <p:strVal val="visible"/>
                                      </p:to>
                                    </p:set>
                                    <p:animEffect transition="in" filter="fade">
                                      <p:cBhvr>
                                        <p:cTn id="80" dur="500"/>
                                        <p:tgtEl>
                                          <p:spTgt spid="37"/>
                                        </p:tgtEl>
                                      </p:cBhvr>
                                    </p:animEffect>
                                  </p:childTnLst>
                                </p:cTn>
                              </p:par>
                            </p:childTnLst>
                          </p:cTn>
                        </p:par>
                        <p:par>
                          <p:cTn id="81" fill="hold">
                            <p:stCondLst>
                              <p:cond delay="1500"/>
                            </p:stCondLst>
                            <p:childTnLst>
                              <p:par>
                                <p:cTn id="82" presetID="10" presetClass="entr" presetSubtype="0" fill="hold" grpId="0" nodeType="after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fade">
                                      <p:cBhvr>
                                        <p:cTn id="84" dur="500"/>
                                        <p:tgtEl>
                                          <p:spTgt spid="38"/>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500"/>
                                        <p:tgtEl>
                                          <p:spTgt spid="27"/>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500"/>
                                        <p:tgtEl>
                                          <p:spTgt spid="29"/>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fade">
                                      <p:cBhvr>
                                        <p:cTn id="96" dur="500"/>
                                        <p:tgtEl>
                                          <p:spTgt spid="30"/>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fade">
                                      <p:cBhvr>
                                        <p:cTn id="99" dur="500"/>
                                        <p:tgtEl>
                                          <p:spTgt spid="31"/>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2"/>
                                        </p:tgtEl>
                                        <p:attrNameLst>
                                          <p:attrName>style.visibility</p:attrName>
                                        </p:attrNameLst>
                                      </p:cBhvr>
                                      <p:to>
                                        <p:strVal val="visible"/>
                                      </p:to>
                                    </p:set>
                                    <p:animEffect transition="in" filter="fade">
                                      <p:cBhvr>
                                        <p:cTn id="102" dur="500"/>
                                        <p:tgtEl>
                                          <p:spTgt spid="32"/>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fade">
                                      <p:cBhvr>
                                        <p:cTn id="105" dur="500"/>
                                        <p:tgtEl>
                                          <p:spTgt spid="33"/>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34"/>
                                        </p:tgtEl>
                                        <p:attrNameLst>
                                          <p:attrName>style.visibility</p:attrName>
                                        </p:attrNameLst>
                                      </p:cBhvr>
                                      <p:to>
                                        <p:strVal val="visible"/>
                                      </p:to>
                                    </p:set>
                                    <p:animEffect transition="in" filter="fade">
                                      <p:cBhvr>
                                        <p:cTn id="108" dur="500"/>
                                        <p:tgtEl>
                                          <p:spTgt spid="34"/>
                                        </p:tgtEl>
                                      </p:cBhvr>
                                    </p:animEffect>
                                  </p:childTnLst>
                                </p:cTn>
                              </p:par>
                            </p:childTnLst>
                          </p:cTn>
                        </p:par>
                        <p:par>
                          <p:cTn id="109" fill="hold">
                            <p:stCondLst>
                              <p:cond delay="2000"/>
                            </p:stCondLst>
                            <p:childTnLst>
                              <p:par>
                                <p:cTn id="110" presetID="1" presetClass="emph" presetSubtype="2" fill="hold" nodeType="afterEffect">
                                  <p:stCondLst>
                                    <p:cond delay="0"/>
                                  </p:stCondLst>
                                  <p:childTnLst>
                                    <p:animClr clrSpc="rgb" dir="cw">
                                      <p:cBhvr>
                                        <p:cTn id="111" dur="250" fill="hold"/>
                                        <p:tgtEl>
                                          <p:spTgt spid="8"/>
                                        </p:tgtEl>
                                        <p:attrNameLst>
                                          <p:attrName>fillcolor</p:attrName>
                                        </p:attrNameLst>
                                      </p:cBhvr>
                                      <p:to>
                                        <a:srgbClr val="92D050"/>
                                      </p:to>
                                    </p:animClr>
                                    <p:set>
                                      <p:cBhvr>
                                        <p:cTn id="112" dur="250" fill="hold"/>
                                        <p:tgtEl>
                                          <p:spTgt spid="8"/>
                                        </p:tgtEl>
                                        <p:attrNameLst>
                                          <p:attrName>fill.type</p:attrName>
                                        </p:attrNameLst>
                                      </p:cBhvr>
                                      <p:to>
                                        <p:strVal val="solid"/>
                                      </p:to>
                                    </p:set>
                                    <p:set>
                                      <p:cBhvr>
                                        <p:cTn id="113" dur="250" fill="hold"/>
                                        <p:tgtEl>
                                          <p:spTgt spid="8"/>
                                        </p:tgtEl>
                                        <p:attrNameLst>
                                          <p:attrName>fill.on</p:attrName>
                                        </p:attrNameLst>
                                      </p:cBhvr>
                                      <p:to>
                                        <p:strVal val="true"/>
                                      </p:to>
                                    </p:set>
                                  </p:childTnLst>
                                </p:cTn>
                              </p:par>
                            </p:childTnLst>
                          </p:cTn>
                        </p:par>
                        <p:par>
                          <p:cTn id="114" fill="hold">
                            <p:stCondLst>
                              <p:cond delay="2250"/>
                            </p:stCondLst>
                            <p:childTnLst>
                              <p:par>
                                <p:cTn id="115" presetID="1" presetClass="emph" presetSubtype="2" fill="hold" nodeType="afterEffect">
                                  <p:stCondLst>
                                    <p:cond delay="0"/>
                                  </p:stCondLst>
                                  <p:childTnLst>
                                    <p:animClr clrSpc="rgb" dir="cw">
                                      <p:cBhvr>
                                        <p:cTn id="116" dur="250" fill="hold"/>
                                        <p:tgtEl>
                                          <p:spTgt spid="10"/>
                                        </p:tgtEl>
                                        <p:attrNameLst>
                                          <p:attrName>fillcolor</p:attrName>
                                        </p:attrNameLst>
                                      </p:cBhvr>
                                      <p:to>
                                        <a:srgbClr val="92D050"/>
                                      </p:to>
                                    </p:animClr>
                                    <p:set>
                                      <p:cBhvr>
                                        <p:cTn id="117" dur="250" fill="hold"/>
                                        <p:tgtEl>
                                          <p:spTgt spid="10"/>
                                        </p:tgtEl>
                                        <p:attrNameLst>
                                          <p:attrName>fill.type</p:attrName>
                                        </p:attrNameLst>
                                      </p:cBhvr>
                                      <p:to>
                                        <p:strVal val="solid"/>
                                      </p:to>
                                    </p:set>
                                    <p:set>
                                      <p:cBhvr>
                                        <p:cTn id="118" dur="250" fill="hold"/>
                                        <p:tgtEl>
                                          <p:spTgt spid="10"/>
                                        </p:tgtEl>
                                        <p:attrNameLst>
                                          <p:attrName>fill.on</p:attrName>
                                        </p:attrNameLst>
                                      </p:cBhvr>
                                      <p:to>
                                        <p:strVal val="true"/>
                                      </p:to>
                                    </p:set>
                                  </p:childTnLst>
                                </p:cTn>
                              </p:par>
                            </p:childTnLst>
                          </p:cTn>
                        </p:par>
                        <p:par>
                          <p:cTn id="119" fill="hold">
                            <p:stCondLst>
                              <p:cond delay="2500"/>
                            </p:stCondLst>
                            <p:childTnLst>
                              <p:par>
                                <p:cTn id="120" presetID="1" presetClass="emph" presetSubtype="2" fill="hold" nodeType="afterEffect">
                                  <p:stCondLst>
                                    <p:cond delay="0"/>
                                  </p:stCondLst>
                                  <p:childTnLst>
                                    <p:animClr clrSpc="rgb" dir="cw">
                                      <p:cBhvr>
                                        <p:cTn id="121" dur="250" fill="hold"/>
                                        <p:tgtEl>
                                          <p:spTgt spid="11"/>
                                        </p:tgtEl>
                                        <p:attrNameLst>
                                          <p:attrName>fillcolor</p:attrName>
                                        </p:attrNameLst>
                                      </p:cBhvr>
                                      <p:to>
                                        <a:srgbClr val="92D050"/>
                                      </p:to>
                                    </p:animClr>
                                    <p:set>
                                      <p:cBhvr>
                                        <p:cTn id="122" dur="250" fill="hold"/>
                                        <p:tgtEl>
                                          <p:spTgt spid="11"/>
                                        </p:tgtEl>
                                        <p:attrNameLst>
                                          <p:attrName>fill.type</p:attrName>
                                        </p:attrNameLst>
                                      </p:cBhvr>
                                      <p:to>
                                        <p:strVal val="solid"/>
                                      </p:to>
                                    </p:set>
                                    <p:set>
                                      <p:cBhvr>
                                        <p:cTn id="123" dur="250" fill="hold"/>
                                        <p:tgtEl>
                                          <p:spTgt spid="11"/>
                                        </p:tgtEl>
                                        <p:attrNameLst>
                                          <p:attrName>fill.on</p:attrName>
                                        </p:attrNameLst>
                                      </p:cBhvr>
                                      <p:to>
                                        <p:strVal val="true"/>
                                      </p:to>
                                    </p:set>
                                  </p:childTnLst>
                                </p:cTn>
                              </p:par>
                            </p:childTnLst>
                          </p:cTn>
                        </p:par>
                        <p:par>
                          <p:cTn id="124" fill="hold">
                            <p:stCondLst>
                              <p:cond delay="2750"/>
                            </p:stCondLst>
                            <p:childTnLst>
                              <p:par>
                                <p:cTn id="125" presetID="1" presetClass="emph" presetSubtype="2" fill="hold" nodeType="afterEffect">
                                  <p:stCondLst>
                                    <p:cond delay="0"/>
                                  </p:stCondLst>
                                  <p:childTnLst>
                                    <p:animClr clrSpc="rgb" dir="cw">
                                      <p:cBhvr>
                                        <p:cTn id="126" dur="250" fill="hold"/>
                                        <p:tgtEl>
                                          <p:spTgt spid="13"/>
                                        </p:tgtEl>
                                        <p:attrNameLst>
                                          <p:attrName>fillcolor</p:attrName>
                                        </p:attrNameLst>
                                      </p:cBhvr>
                                      <p:to>
                                        <a:srgbClr val="92D050"/>
                                      </p:to>
                                    </p:animClr>
                                    <p:set>
                                      <p:cBhvr>
                                        <p:cTn id="127" dur="250" fill="hold"/>
                                        <p:tgtEl>
                                          <p:spTgt spid="13"/>
                                        </p:tgtEl>
                                        <p:attrNameLst>
                                          <p:attrName>fill.type</p:attrName>
                                        </p:attrNameLst>
                                      </p:cBhvr>
                                      <p:to>
                                        <p:strVal val="solid"/>
                                      </p:to>
                                    </p:set>
                                    <p:set>
                                      <p:cBhvr>
                                        <p:cTn id="128" dur="250" fill="hold"/>
                                        <p:tgtEl>
                                          <p:spTgt spid="13"/>
                                        </p:tgtEl>
                                        <p:attrNameLst>
                                          <p:attrName>fill.on</p:attrName>
                                        </p:attrNameLst>
                                      </p:cBhvr>
                                      <p:to>
                                        <p:strVal val="true"/>
                                      </p:to>
                                    </p:set>
                                  </p:childTnLst>
                                </p:cTn>
                              </p:par>
                            </p:childTnLst>
                          </p:cTn>
                        </p:par>
                        <p:par>
                          <p:cTn id="129" fill="hold">
                            <p:stCondLst>
                              <p:cond delay="3000"/>
                            </p:stCondLst>
                            <p:childTnLst>
                              <p:par>
                                <p:cTn id="130" presetID="1" presetClass="emph" presetSubtype="2" fill="hold" nodeType="afterEffect">
                                  <p:stCondLst>
                                    <p:cond delay="0"/>
                                  </p:stCondLst>
                                  <p:childTnLst>
                                    <p:animClr clrSpc="rgb" dir="cw">
                                      <p:cBhvr>
                                        <p:cTn id="131" dur="250" fill="hold"/>
                                        <p:tgtEl>
                                          <p:spTgt spid="19"/>
                                        </p:tgtEl>
                                        <p:attrNameLst>
                                          <p:attrName>fillcolor</p:attrName>
                                        </p:attrNameLst>
                                      </p:cBhvr>
                                      <p:to>
                                        <a:srgbClr val="92D050"/>
                                      </p:to>
                                    </p:animClr>
                                    <p:set>
                                      <p:cBhvr>
                                        <p:cTn id="132" dur="250" fill="hold"/>
                                        <p:tgtEl>
                                          <p:spTgt spid="19"/>
                                        </p:tgtEl>
                                        <p:attrNameLst>
                                          <p:attrName>fill.type</p:attrName>
                                        </p:attrNameLst>
                                      </p:cBhvr>
                                      <p:to>
                                        <p:strVal val="solid"/>
                                      </p:to>
                                    </p:set>
                                    <p:set>
                                      <p:cBhvr>
                                        <p:cTn id="133" dur="250" fill="hold"/>
                                        <p:tgtEl>
                                          <p:spTgt spid="19"/>
                                        </p:tgtEl>
                                        <p:attrNameLst>
                                          <p:attrName>fill.on</p:attrName>
                                        </p:attrNameLst>
                                      </p:cBhvr>
                                      <p:to>
                                        <p:strVal val="true"/>
                                      </p:to>
                                    </p:set>
                                  </p:childTnLst>
                                </p:cTn>
                              </p:par>
                            </p:childTnLst>
                          </p:cTn>
                        </p:par>
                        <p:par>
                          <p:cTn id="134" fill="hold">
                            <p:stCondLst>
                              <p:cond delay="3250"/>
                            </p:stCondLst>
                            <p:childTnLst>
                              <p:par>
                                <p:cTn id="135" presetID="1" presetClass="emph" presetSubtype="2" fill="hold" nodeType="afterEffect">
                                  <p:stCondLst>
                                    <p:cond delay="0"/>
                                  </p:stCondLst>
                                  <p:childTnLst>
                                    <p:animClr clrSpc="rgb" dir="cw">
                                      <p:cBhvr>
                                        <p:cTn id="136" dur="250" fill="hold"/>
                                        <p:tgtEl>
                                          <p:spTgt spid="15"/>
                                        </p:tgtEl>
                                        <p:attrNameLst>
                                          <p:attrName>fillcolor</p:attrName>
                                        </p:attrNameLst>
                                      </p:cBhvr>
                                      <p:to>
                                        <a:srgbClr val="92D050"/>
                                      </p:to>
                                    </p:animClr>
                                    <p:set>
                                      <p:cBhvr>
                                        <p:cTn id="137" dur="250" fill="hold"/>
                                        <p:tgtEl>
                                          <p:spTgt spid="15"/>
                                        </p:tgtEl>
                                        <p:attrNameLst>
                                          <p:attrName>fill.type</p:attrName>
                                        </p:attrNameLst>
                                      </p:cBhvr>
                                      <p:to>
                                        <p:strVal val="solid"/>
                                      </p:to>
                                    </p:set>
                                    <p:set>
                                      <p:cBhvr>
                                        <p:cTn id="138" dur="250" fill="hold"/>
                                        <p:tgtEl>
                                          <p:spTgt spid="15"/>
                                        </p:tgtEl>
                                        <p:attrNameLst>
                                          <p:attrName>fill.on</p:attrName>
                                        </p:attrNameLst>
                                      </p:cBhvr>
                                      <p:to>
                                        <p:strVal val="true"/>
                                      </p:to>
                                    </p:set>
                                  </p:childTnLst>
                                </p:cTn>
                              </p:par>
                            </p:childTnLst>
                          </p:cTn>
                        </p:par>
                        <p:par>
                          <p:cTn id="139" fill="hold">
                            <p:stCondLst>
                              <p:cond delay="3500"/>
                            </p:stCondLst>
                            <p:childTnLst>
                              <p:par>
                                <p:cTn id="140" presetID="1" presetClass="emph" presetSubtype="2" fill="hold" nodeType="afterEffect">
                                  <p:stCondLst>
                                    <p:cond delay="0"/>
                                  </p:stCondLst>
                                  <p:childTnLst>
                                    <p:animClr clrSpc="rgb" dir="cw">
                                      <p:cBhvr>
                                        <p:cTn id="141" dur="250" fill="hold"/>
                                        <p:tgtEl>
                                          <p:spTgt spid="27"/>
                                        </p:tgtEl>
                                        <p:attrNameLst>
                                          <p:attrName>fillcolor</p:attrName>
                                        </p:attrNameLst>
                                      </p:cBhvr>
                                      <p:to>
                                        <a:srgbClr val="92D050"/>
                                      </p:to>
                                    </p:animClr>
                                    <p:set>
                                      <p:cBhvr>
                                        <p:cTn id="142" dur="250" fill="hold"/>
                                        <p:tgtEl>
                                          <p:spTgt spid="27"/>
                                        </p:tgtEl>
                                        <p:attrNameLst>
                                          <p:attrName>fill.type</p:attrName>
                                        </p:attrNameLst>
                                      </p:cBhvr>
                                      <p:to>
                                        <p:strVal val="solid"/>
                                      </p:to>
                                    </p:set>
                                    <p:set>
                                      <p:cBhvr>
                                        <p:cTn id="143" dur="250" fill="hold"/>
                                        <p:tgtEl>
                                          <p:spTgt spid="27"/>
                                        </p:tgtEl>
                                        <p:attrNameLst>
                                          <p:attrName>fill.on</p:attrName>
                                        </p:attrNameLst>
                                      </p:cBhvr>
                                      <p:to>
                                        <p:strVal val="true"/>
                                      </p:to>
                                    </p:set>
                                  </p:childTnLst>
                                </p:cTn>
                              </p:par>
                            </p:childTnLst>
                          </p:cTn>
                        </p:par>
                        <p:par>
                          <p:cTn id="144" fill="hold">
                            <p:stCondLst>
                              <p:cond delay="3750"/>
                            </p:stCondLst>
                            <p:childTnLst>
                              <p:par>
                                <p:cTn id="145" presetID="1" presetClass="emph" presetSubtype="2" fill="hold" nodeType="afterEffect">
                                  <p:stCondLst>
                                    <p:cond delay="0"/>
                                  </p:stCondLst>
                                  <p:childTnLst>
                                    <p:animClr clrSpc="rgb" dir="cw">
                                      <p:cBhvr>
                                        <p:cTn id="146" dur="250" fill="hold"/>
                                        <p:tgtEl>
                                          <p:spTgt spid="28"/>
                                        </p:tgtEl>
                                        <p:attrNameLst>
                                          <p:attrName>fillcolor</p:attrName>
                                        </p:attrNameLst>
                                      </p:cBhvr>
                                      <p:to>
                                        <a:srgbClr val="92D050"/>
                                      </p:to>
                                    </p:animClr>
                                    <p:set>
                                      <p:cBhvr>
                                        <p:cTn id="147" dur="250" fill="hold"/>
                                        <p:tgtEl>
                                          <p:spTgt spid="28"/>
                                        </p:tgtEl>
                                        <p:attrNameLst>
                                          <p:attrName>fill.type</p:attrName>
                                        </p:attrNameLst>
                                      </p:cBhvr>
                                      <p:to>
                                        <p:strVal val="solid"/>
                                      </p:to>
                                    </p:set>
                                    <p:set>
                                      <p:cBhvr>
                                        <p:cTn id="148" dur="250" fill="hold"/>
                                        <p:tgtEl>
                                          <p:spTgt spid="28"/>
                                        </p:tgtEl>
                                        <p:attrNameLst>
                                          <p:attrName>fill.on</p:attrName>
                                        </p:attrNameLst>
                                      </p:cBhvr>
                                      <p:to>
                                        <p:strVal val="true"/>
                                      </p:to>
                                    </p:set>
                                  </p:childTnLst>
                                </p:cTn>
                              </p:par>
                            </p:childTnLst>
                          </p:cTn>
                        </p:par>
                        <p:par>
                          <p:cTn id="149" fill="hold">
                            <p:stCondLst>
                              <p:cond delay="4000"/>
                            </p:stCondLst>
                            <p:childTnLst>
                              <p:par>
                                <p:cTn id="150" presetID="1" presetClass="emph" presetSubtype="2" fill="hold" nodeType="afterEffect">
                                  <p:stCondLst>
                                    <p:cond delay="0"/>
                                  </p:stCondLst>
                                  <p:childTnLst>
                                    <p:animClr clrSpc="rgb" dir="cw">
                                      <p:cBhvr>
                                        <p:cTn id="151" dur="250" fill="hold"/>
                                        <p:tgtEl>
                                          <p:spTgt spid="29"/>
                                        </p:tgtEl>
                                        <p:attrNameLst>
                                          <p:attrName>fillcolor</p:attrName>
                                        </p:attrNameLst>
                                      </p:cBhvr>
                                      <p:to>
                                        <a:srgbClr val="92D050"/>
                                      </p:to>
                                    </p:animClr>
                                    <p:set>
                                      <p:cBhvr>
                                        <p:cTn id="152" dur="250" fill="hold"/>
                                        <p:tgtEl>
                                          <p:spTgt spid="29"/>
                                        </p:tgtEl>
                                        <p:attrNameLst>
                                          <p:attrName>fill.type</p:attrName>
                                        </p:attrNameLst>
                                      </p:cBhvr>
                                      <p:to>
                                        <p:strVal val="solid"/>
                                      </p:to>
                                    </p:set>
                                    <p:set>
                                      <p:cBhvr>
                                        <p:cTn id="153" dur="250" fill="hold"/>
                                        <p:tgtEl>
                                          <p:spTgt spid="29"/>
                                        </p:tgtEl>
                                        <p:attrNameLst>
                                          <p:attrName>fill.on</p:attrName>
                                        </p:attrNameLst>
                                      </p:cBhvr>
                                      <p:to>
                                        <p:strVal val="true"/>
                                      </p:to>
                                    </p:set>
                                  </p:childTnLst>
                                </p:cTn>
                              </p:par>
                            </p:childTnLst>
                          </p:cTn>
                        </p:par>
                        <p:par>
                          <p:cTn id="154" fill="hold">
                            <p:stCondLst>
                              <p:cond delay="4250"/>
                            </p:stCondLst>
                            <p:childTnLst>
                              <p:par>
                                <p:cTn id="155" presetID="1" presetClass="emph" presetSubtype="2" fill="hold" nodeType="afterEffect">
                                  <p:stCondLst>
                                    <p:cond delay="0"/>
                                  </p:stCondLst>
                                  <p:childTnLst>
                                    <p:animClr clrSpc="rgb" dir="cw">
                                      <p:cBhvr>
                                        <p:cTn id="156" dur="250" fill="hold"/>
                                        <p:tgtEl>
                                          <p:spTgt spid="30"/>
                                        </p:tgtEl>
                                        <p:attrNameLst>
                                          <p:attrName>fillcolor</p:attrName>
                                        </p:attrNameLst>
                                      </p:cBhvr>
                                      <p:to>
                                        <a:srgbClr val="92D050"/>
                                      </p:to>
                                    </p:animClr>
                                    <p:set>
                                      <p:cBhvr>
                                        <p:cTn id="157" dur="250" fill="hold"/>
                                        <p:tgtEl>
                                          <p:spTgt spid="30"/>
                                        </p:tgtEl>
                                        <p:attrNameLst>
                                          <p:attrName>fill.type</p:attrName>
                                        </p:attrNameLst>
                                      </p:cBhvr>
                                      <p:to>
                                        <p:strVal val="solid"/>
                                      </p:to>
                                    </p:set>
                                    <p:set>
                                      <p:cBhvr>
                                        <p:cTn id="158" dur="250" fill="hold"/>
                                        <p:tgtEl>
                                          <p:spTgt spid="30"/>
                                        </p:tgtEl>
                                        <p:attrNameLst>
                                          <p:attrName>fill.on</p:attrName>
                                        </p:attrNameLst>
                                      </p:cBhvr>
                                      <p:to>
                                        <p:strVal val="true"/>
                                      </p:to>
                                    </p:set>
                                  </p:childTnLst>
                                </p:cTn>
                              </p:par>
                            </p:childTnLst>
                          </p:cTn>
                        </p:par>
                        <p:par>
                          <p:cTn id="159" fill="hold">
                            <p:stCondLst>
                              <p:cond delay="4500"/>
                            </p:stCondLst>
                            <p:childTnLst>
                              <p:par>
                                <p:cTn id="160" presetID="1" presetClass="emph" presetSubtype="2" fill="hold" nodeType="afterEffect">
                                  <p:stCondLst>
                                    <p:cond delay="0"/>
                                  </p:stCondLst>
                                  <p:childTnLst>
                                    <p:animClr clrSpc="rgb" dir="cw">
                                      <p:cBhvr>
                                        <p:cTn id="161" dur="250" fill="hold"/>
                                        <p:tgtEl>
                                          <p:spTgt spid="31"/>
                                        </p:tgtEl>
                                        <p:attrNameLst>
                                          <p:attrName>fillcolor</p:attrName>
                                        </p:attrNameLst>
                                      </p:cBhvr>
                                      <p:to>
                                        <a:srgbClr val="92D050"/>
                                      </p:to>
                                    </p:animClr>
                                    <p:set>
                                      <p:cBhvr>
                                        <p:cTn id="162" dur="250" fill="hold"/>
                                        <p:tgtEl>
                                          <p:spTgt spid="31"/>
                                        </p:tgtEl>
                                        <p:attrNameLst>
                                          <p:attrName>fill.type</p:attrName>
                                        </p:attrNameLst>
                                      </p:cBhvr>
                                      <p:to>
                                        <p:strVal val="solid"/>
                                      </p:to>
                                    </p:set>
                                    <p:set>
                                      <p:cBhvr>
                                        <p:cTn id="163" dur="250" fill="hold"/>
                                        <p:tgtEl>
                                          <p:spTgt spid="31"/>
                                        </p:tgtEl>
                                        <p:attrNameLst>
                                          <p:attrName>fill.on</p:attrName>
                                        </p:attrNameLst>
                                      </p:cBhvr>
                                      <p:to>
                                        <p:strVal val="true"/>
                                      </p:to>
                                    </p:set>
                                  </p:childTnLst>
                                </p:cTn>
                              </p:par>
                            </p:childTnLst>
                          </p:cTn>
                        </p:par>
                        <p:par>
                          <p:cTn id="164" fill="hold">
                            <p:stCondLst>
                              <p:cond delay="4750"/>
                            </p:stCondLst>
                            <p:childTnLst>
                              <p:par>
                                <p:cTn id="165" presetID="1" presetClass="emph" presetSubtype="2" fill="hold" nodeType="afterEffect">
                                  <p:stCondLst>
                                    <p:cond delay="0"/>
                                  </p:stCondLst>
                                  <p:childTnLst>
                                    <p:animClr clrSpc="rgb" dir="cw">
                                      <p:cBhvr>
                                        <p:cTn id="166" dur="250" fill="hold"/>
                                        <p:tgtEl>
                                          <p:spTgt spid="32"/>
                                        </p:tgtEl>
                                        <p:attrNameLst>
                                          <p:attrName>fillcolor</p:attrName>
                                        </p:attrNameLst>
                                      </p:cBhvr>
                                      <p:to>
                                        <a:srgbClr val="92D050"/>
                                      </p:to>
                                    </p:animClr>
                                    <p:set>
                                      <p:cBhvr>
                                        <p:cTn id="167" dur="250" fill="hold"/>
                                        <p:tgtEl>
                                          <p:spTgt spid="32"/>
                                        </p:tgtEl>
                                        <p:attrNameLst>
                                          <p:attrName>fill.type</p:attrName>
                                        </p:attrNameLst>
                                      </p:cBhvr>
                                      <p:to>
                                        <p:strVal val="solid"/>
                                      </p:to>
                                    </p:set>
                                    <p:set>
                                      <p:cBhvr>
                                        <p:cTn id="168" dur="250" fill="hold"/>
                                        <p:tgtEl>
                                          <p:spTgt spid="32"/>
                                        </p:tgtEl>
                                        <p:attrNameLst>
                                          <p:attrName>fill.on</p:attrName>
                                        </p:attrNameLst>
                                      </p:cBhvr>
                                      <p:to>
                                        <p:strVal val="true"/>
                                      </p:to>
                                    </p:set>
                                  </p:childTnLst>
                                </p:cTn>
                              </p:par>
                            </p:childTnLst>
                          </p:cTn>
                        </p:par>
                        <p:par>
                          <p:cTn id="169" fill="hold">
                            <p:stCondLst>
                              <p:cond delay="5000"/>
                            </p:stCondLst>
                            <p:childTnLst>
                              <p:par>
                                <p:cTn id="170" presetID="1" presetClass="emph" presetSubtype="2" fill="hold" nodeType="afterEffect">
                                  <p:stCondLst>
                                    <p:cond delay="0"/>
                                  </p:stCondLst>
                                  <p:childTnLst>
                                    <p:animClr clrSpc="rgb" dir="cw">
                                      <p:cBhvr>
                                        <p:cTn id="171" dur="250" fill="hold"/>
                                        <p:tgtEl>
                                          <p:spTgt spid="33"/>
                                        </p:tgtEl>
                                        <p:attrNameLst>
                                          <p:attrName>fillcolor</p:attrName>
                                        </p:attrNameLst>
                                      </p:cBhvr>
                                      <p:to>
                                        <a:srgbClr val="92D050"/>
                                      </p:to>
                                    </p:animClr>
                                    <p:set>
                                      <p:cBhvr>
                                        <p:cTn id="172" dur="250" fill="hold"/>
                                        <p:tgtEl>
                                          <p:spTgt spid="33"/>
                                        </p:tgtEl>
                                        <p:attrNameLst>
                                          <p:attrName>fill.type</p:attrName>
                                        </p:attrNameLst>
                                      </p:cBhvr>
                                      <p:to>
                                        <p:strVal val="solid"/>
                                      </p:to>
                                    </p:set>
                                    <p:set>
                                      <p:cBhvr>
                                        <p:cTn id="173" dur="250" fill="hold"/>
                                        <p:tgtEl>
                                          <p:spTgt spid="33"/>
                                        </p:tgtEl>
                                        <p:attrNameLst>
                                          <p:attrName>fill.on</p:attrName>
                                        </p:attrNameLst>
                                      </p:cBhvr>
                                      <p:to>
                                        <p:strVal val="true"/>
                                      </p:to>
                                    </p:set>
                                  </p:childTnLst>
                                </p:cTn>
                              </p:par>
                            </p:childTnLst>
                          </p:cTn>
                        </p:par>
                        <p:par>
                          <p:cTn id="174" fill="hold">
                            <p:stCondLst>
                              <p:cond delay="5250"/>
                            </p:stCondLst>
                            <p:childTnLst>
                              <p:par>
                                <p:cTn id="175" presetID="1" presetClass="emph" presetSubtype="2" fill="hold" nodeType="afterEffect">
                                  <p:stCondLst>
                                    <p:cond delay="0"/>
                                  </p:stCondLst>
                                  <p:childTnLst>
                                    <p:animClr clrSpc="rgb" dir="cw">
                                      <p:cBhvr>
                                        <p:cTn id="176" dur="250" fill="hold"/>
                                        <p:tgtEl>
                                          <p:spTgt spid="34"/>
                                        </p:tgtEl>
                                        <p:attrNameLst>
                                          <p:attrName>fillcolor</p:attrName>
                                        </p:attrNameLst>
                                      </p:cBhvr>
                                      <p:to>
                                        <a:srgbClr val="92D050"/>
                                      </p:to>
                                    </p:animClr>
                                    <p:set>
                                      <p:cBhvr>
                                        <p:cTn id="177" dur="250" fill="hold"/>
                                        <p:tgtEl>
                                          <p:spTgt spid="34"/>
                                        </p:tgtEl>
                                        <p:attrNameLst>
                                          <p:attrName>fill.type</p:attrName>
                                        </p:attrNameLst>
                                      </p:cBhvr>
                                      <p:to>
                                        <p:strVal val="solid"/>
                                      </p:to>
                                    </p:set>
                                    <p:set>
                                      <p:cBhvr>
                                        <p:cTn id="178" dur="250" fill="hold"/>
                                        <p:tgtEl>
                                          <p:spTgt spid="34"/>
                                        </p:tgtEl>
                                        <p:attrNameLst>
                                          <p:attrName>fill.on</p:attrName>
                                        </p:attrNameLst>
                                      </p:cBhvr>
                                      <p:to>
                                        <p:strVal val="true"/>
                                      </p:to>
                                    </p:set>
                                  </p:childTnLst>
                                </p:cTn>
                              </p:par>
                            </p:childTnLst>
                          </p:cTn>
                        </p:par>
                      </p:childTnLst>
                    </p:cTn>
                  </p:par>
                  <p:par>
                    <p:cTn id="179" fill="hold">
                      <p:stCondLst>
                        <p:cond delay="indefinite"/>
                      </p:stCondLst>
                      <p:childTnLst>
                        <p:par>
                          <p:cTn id="180" fill="hold">
                            <p:stCondLst>
                              <p:cond delay="0"/>
                            </p:stCondLst>
                            <p:childTnLst>
                              <p:par>
                                <p:cTn id="181" presetID="42" presetClass="exit" presetSubtype="0" fill="hold" grpId="1" nodeType="clickEffect">
                                  <p:stCondLst>
                                    <p:cond delay="0"/>
                                  </p:stCondLst>
                                  <p:childTnLst>
                                    <p:animEffect transition="out" filter="fade">
                                      <p:cBhvr>
                                        <p:cTn id="182" dur="1000"/>
                                        <p:tgtEl>
                                          <p:spTgt spid="35"/>
                                        </p:tgtEl>
                                      </p:cBhvr>
                                    </p:animEffect>
                                    <p:anim calcmode="lin" valueType="num">
                                      <p:cBhvr>
                                        <p:cTn id="183" dur="1000"/>
                                        <p:tgtEl>
                                          <p:spTgt spid="35"/>
                                        </p:tgtEl>
                                        <p:attrNameLst>
                                          <p:attrName>ppt_x</p:attrName>
                                        </p:attrNameLst>
                                      </p:cBhvr>
                                      <p:tavLst>
                                        <p:tav tm="0">
                                          <p:val>
                                            <p:strVal val="ppt_x"/>
                                          </p:val>
                                        </p:tav>
                                        <p:tav tm="100000">
                                          <p:val>
                                            <p:strVal val="ppt_x"/>
                                          </p:val>
                                        </p:tav>
                                      </p:tavLst>
                                    </p:anim>
                                    <p:anim calcmode="lin" valueType="num">
                                      <p:cBhvr>
                                        <p:cTn id="184" dur="1000"/>
                                        <p:tgtEl>
                                          <p:spTgt spid="35"/>
                                        </p:tgtEl>
                                        <p:attrNameLst>
                                          <p:attrName>ppt_y</p:attrName>
                                        </p:attrNameLst>
                                      </p:cBhvr>
                                      <p:tavLst>
                                        <p:tav tm="0">
                                          <p:val>
                                            <p:strVal val="ppt_y"/>
                                          </p:val>
                                        </p:tav>
                                        <p:tav tm="100000">
                                          <p:val>
                                            <p:strVal val="ppt_y+.1"/>
                                          </p:val>
                                        </p:tav>
                                      </p:tavLst>
                                    </p:anim>
                                    <p:set>
                                      <p:cBhvr>
                                        <p:cTn id="185" dur="1" fill="hold">
                                          <p:stCondLst>
                                            <p:cond delay="999"/>
                                          </p:stCondLst>
                                        </p:cTn>
                                        <p:tgtEl>
                                          <p:spTgt spid="35"/>
                                        </p:tgtEl>
                                        <p:attrNameLst>
                                          <p:attrName>style.visibility</p:attrName>
                                        </p:attrNameLst>
                                      </p:cBhvr>
                                      <p:to>
                                        <p:strVal val="hidden"/>
                                      </p:to>
                                    </p:set>
                                  </p:childTnLst>
                                </p:cTn>
                              </p:par>
                              <p:par>
                                <p:cTn id="186" presetID="42" presetClass="exit" presetSubtype="0" fill="hold" grpId="1" nodeType="withEffect">
                                  <p:stCondLst>
                                    <p:cond delay="0"/>
                                  </p:stCondLst>
                                  <p:childTnLst>
                                    <p:animEffect transition="out" filter="fade">
                                      <p:cBhvr>
                                        <p:cTn id="187" dur="1000"/>
                                        <p:tgtEl>
                                          <p:spTgt spid="8"/>
                                        </p:tgtEl>
                                      </p:cBhvr>
                                    </p:animEffect>
                                    <p:anim calcmode="lin" valueType="num">
                                      <p:cBhvr>
                                        <p:cTn id="188" dur="1000"/>
                                        <p:tgtEl>
                                          <p:spTgt spid="8"/>
                                        </p:tgtEl>
                                        <p:attrNameLst>
                                          <p:attrName>ppt_x</p:attrName>
                                        </p:attrNameLst>
                                      </p:cBhvr>
                                      <p:tavLst>
                                        <p:tav tm="0">
                                          <p:val>
                                            <p:strVal val="ppt_x"/>
                                          </p:val>
                                        </p:tav>
                                        <p:tav tm="100000">
                                          <p:val>
                                            <p:strVal val="ppt_x"/>
                                          </p:val>
                                        </p:tav>
                                      </p:tavLst>
                                    </p:anim>
                                    <p:anim calcmode="lin" valueType="num">
                                      <p:cBhvr>
                                        <p:cTn id="189" dur="1000"/>
                                        <p:tgtEl>
                                          <p:spTgt spid="8"/>
                                        </p:tgtEl>
                                        <p:attrNameLst>
                                          <p:attrName>ppt_y</p:attrName>
                                        </p:attrNameLst>
                                      </p:cBhvr>
                                      <p:tavLst>
                                        <p:tav tm="0">
                                          <p:val>
                                            <p:strVal val="ppt_y"/>
                                          </p:val>
                                        </p:tav>
                                        <p:tav tm="100000">
                                          <p:val>
                                            <p:strVal val="ppt_y+.1"/>
                                          </p:val>
                                        </p:tav>
                                      </p:tavLst>
                                    </p:anim>
                                    <p:set>
                                      <p:cBhvr>
                                        <p:cTn id="190" dur="1" fill="hold">
                                          <p:stCondLst>
                                            <p:cond delay="999"/>
                                          </p:stCondLst>
                                        </p:cTn>
                                        <p:tgtEl>
                                          <p:spTgt spid="8"/>
                                        </p:tgtEl>
                                        <p:attrNameLst>
                                          <p:attrName>style.visibility</p:attrName>
                                        </p:attrNameLst>
                                      </p:cBhvr>
                                      <p:to>
                                        <p:strVal val="hidden"/>
                                      </p:to>
                                    </p:set>
                                  </p:childTnLst>
                                </p:cTn>
                              </p:par>
                              <p:par>
                                <p:cTn id="191" presetID="42" presetClass="exit" presetSubtype="0" fill="hold" grpId="1" nodeType="withEffect">
                                  <p:stCondLst>
                                    <p:cond delay="0"/>
                                  </p:stCondLst>
                                  <p:childTnLst>
                                    <p:animEffect transition="out" filter="fade">
                                      <p:cBhvr>
                                        <p:cTn id="192" dur="1000"/>
                                        <p:tgtEl>
                                          <p:spTgt spid="10"/>
                                        </p:tgtEl>
                                      </p:cBhvr>
                                    </p:animEffect>
                                    <p:anim calcmode="lin" valueType="num">
                                      <p:cBhvr>
                                        <p:cTn id="193" dur="1000"/>
                                        <p:tgtEl>
                                          <p:spTgt spid="10"/>
                                        </p:tgtEl>
                                        <p:attrNameLst>
                                          <p:attrName>ppt_x</p:attrName>
                                        </p:attrNameLst>
                                      </p:cBhvr>
                                      <p:tavLst>
                                        <p:tav tm="0">
                                          <p:val>
                                            <p:strVal val="ppt_x"/>
                                          </p:val>
                                        </p:tav>
                                        <p:tav tm="100000">
                                          <p:val>
                                            <p:strVal val="ppt_x"/>
                                          </p:val>
                                        </p:tav>
                                      </p:tavLst>
                                    </p:anim>
                                    <p:anim calcmode="lin" valueType="num">
                                      <p:cBhvr>
                                        <p:cTn id="194" dur="1000"/>
                                        <p:tgtEl>
                                          <p:spTgt spid="10"/>
                                        </p:tgtEl>
                                        <p:attrNameLst>
                                          <p:attrName>ppt_y</p:attrName>
                                        </p:attrNameLst>
                                      </p:cBhvr>
                                      <p:tavLst>
                                        <p:tav tm="0">
                                          <p:val>
                                            <p:strVal val="ppt_y"/>
                                          </p:val>
                                        </p:tav>
                                        <p:tav tm="100000">
                                          <p:val>
                                            <p:strVal val="ppt_y+.1"/>
                                          </p:val>
                                        </p:tav>
                                      </p:tavLst>
                                    </p:anim>
                                    <p:set>
                                      <p:cBhvr>
                                        <p:cTn id="195" dur="1" fill="hold">
                                          <p:stCondLst>
                                            <p:cond delay="999"/>
                                          </p:stCondLst>
                                        </p:cTn>
                                        <p:tgtEl>
                                          <p:spTgt spid="10"/>
                                        </p:tgtEl>
                                        <p:attrNameLst>
                                          <p:attrName>style.visibility</p:attrName>
                                        </p:attrNameLst>
                                      </p:cBhvr>
                                      <p:to>
                                        <p:strVal val="hidden"/>
                                      </p:to>
                                    </p:set>
                                  </p:childTnLst>
                                </p:cTn>
                              </p:par>
                              <p:par>
                                <p:cTn id="196" presetID="42" presetClass="exit" presetSubtype="0" fill="hold" grpId="1" nodeType="withEffect">
                                  <p:stCondLst>
                                    <p:cond delay="0"/>
                                  </p:stCondLst>
                                  <p:childTnLst>
                                    <p:animEffect transition="out" filter="fade">
                                      <p:cBhvr>
                                        <p:cTn id="197" dur="1000"/>
                                        <p:tgtEl>
                                          <p:spTgt spid="11"/>
                                        </p:tgtEl>
                                      </p:cBhvr>
                                    </p:animEffect>
                                    <p:anim calcmode="lin" valueType="num">
                                      <p:cBhvr>
                                        <p:cTn id="198" dur="1000"/>
                                        <p:tgtEl>
                                          <p:spTgt spid="11"/>
                                        </p:tgtEl>
                                        <p:attrNameLst>
                                          <p:attrName>ppt_x</p:attrName>
                                        </p:attrNameLst>
                                      </p:cBhvr>
                                      <p:tavLst>
                                        <p:tav tm="0">
                                          <p:val>
                                            <p:strVal val="ppt_x"/>
                                          </p:val>
                                        </p:tav>
                                        <p:tav tm="100000">
                                          <p:val>
                                            <p:strVal val="ppt_x"/>
                                          </p:val>
                                        </p:tav>
                                      </p:tavLst>
                                    </p:anim>
                                    <p:anim calcmode="lin" valueType="num">
                                      <p:cBhvr>
                                        <p:cTn id="199" dur="1000"/>
                                        <p:tgtEl>
                                          <p:spTgt spid="11"/>
                                        </p:tgtEl>
                                        <p:attrNameLst>
                                          <p:attrName>ppt_y</p:attrName>
                                        </p:attrNameLst>
                                      </p:cBhvr>
                                      <p:tavLst>
                                        <p:tav tm="0">
                                          <p:val>
                                            <p:strVal val="ppt_y"/>
                                          </p:val>
                                        </p:tav>
                                        <p:tav tm="100000">
                                          <p:val>
                                            <p:strVal val="ppt_y+.1"/>
                                          </p:val>
                                        </p:tav>
                                      </p:tavLst>
                                    </p:anim>
                                    <p:set>
                                      <p:cBhvr>
                                        <p:cTn id="200" dur="1" fill="hold">
                                          <p:stCondLst>
                                            <p:cond delay="999"/>
                                          </p:stCondLst>
                                        </p:cTn>
                                        <p:tgtEl>
                                          <p:spTgt spid="11"/>
                                        </p:tgtEl>
                                        <p:attrNameLst>
                                          <p:attrName>style.visibility</p:attrName>
                                        </p:attrNameLst>
                                      </p:cBhvr>
                                      <p:to>
                                        <p:strVal val="hidden"/>
                                      </p:to>
                                    </p:set>
                                  </p:childTnLst>
                                </p:cTn>
                              </p:par>
                              <p:par>
                                <p:cTn id="201" presetID="42" presetClass="exit" presetSubtype="0" fill="hold" grpId="1" nodeType="withEffect">
                                  <p:stCondLst>
                                    <p:cond delay="0"/>
                                  </p:stCondLst>
                                  <p:childTnLst>
                                    <p:animEffect transition="out" filter="fade">
                                      <p:cBhvr>
                                        <p:cTn id="202" dur="1000"/>
                                        <p:tgtEl>
                                          <p:spTgt spid="13"/>
                                        </p:tgtEl>
                                      </p:cBhvr>
                                    </p:animEffect>
                                    <p:anim calcmode="lin" valueType="num">
                                      <p:cBhvr>
                                        <p:cTn id="203" dur="1000"/>
                                        <p:tgtEl>
                                          <p:spTgt spid="13"/>
                                        </p:tgtEl>
                                        <p:attrNameLst>
                                          <p:attrName>ppt_x</p:attrName>
                                        </p:attrNameLst>
                                      </p:cBhvr>
                                      <p:tavLst>
                                        <p:tav tm="0">
                                          <p:val>
                                            <p:strVal val="ppt_x"/>
                                          </p:val>
                                        </p:tav>
                                        <p:tav tm="100000">
                                          <p:val>
                                            <p:strVal val="ppt_x"/>
                                          </p:val>
                                        </p:tav>
                                      </p:tavLst>
                                    </p:anim>
                                    <p:anim calcmode="lin" valueType="num">
                                      <p:cBhvr>
                                        <p:cTn id="204" dur="1000"/>
                                        <p:tgtEl>
                                          <p:spTgt spid="13"/>
                                        </p:tgtEl>
                                        <p:attrNameLst>
                                          <p:attrName>ppt_y</p:attrName>
                                        </p:attrNameLst>
                                      </p:cBhvr>
                                      <p:tavLst>
                                        <p:tav tm="0">
                                          <p:val>
                                            <p:strVal val="ppt_y"/>
                                          </p:val>
                                        </p:tav>
                                        <p:tav tm="100000">
                                          <p:val>
                                            <p:strVal val="ppt_y+.1"/>
                                          </p:val>
                                        </p:tav>
                                      </p:tavLst>
                                    </p:anim>
                                    <p:set>
                                      <p:cBhvr>
                                        <p:cTn id="205" dur="1" fill="hold">
                                          <p:stCondLst>
                                            <p:cond delay="999"/>
                                          </p:stCondLst>
                                        </p:cTn>
                                        <p:tgtEl>
                                          <p:spTgt spid="13"/>
                                        </p:tgtEl>
                                        <p:attrNameLst>
                                          <p:attrName>style.visibility</p:attrName>
                                        </p:attrNameLst>
                                      </p:cBhvr>
                                      <p:to>
                                        <p:strVal val="hidden"/>
                                      </p:to>
                                    </p:set>
                                  </p:childTnLst>
                                </p:cTn>
                              </p:par>
                              <p:par>
                                <p:cTn id="206" presetID="42" presetClass="exit" presetSubtype="0" fill="hold" grpId="1" nodeType="withEffect">
                                  <p:stCondLst>
                                    <p:cond delay="0"/>
                                  </p:stCondLst>
                                  <p:childTnLst>
                                    <p:animEffect transition="out" filter="fade">
                                      <p:cBhvr>
                                        <p:cTn id="207" dur="1000"/>
                                        <p:tgtEl>
                                          <p:spTgt spid="19"/>
                                        </p:tgtEl>
                                      </p:cBhvr>
                                    </p:animEffect>
                                    <p:anim calcmode="lin" valueType="num">
                                      <p:cBhvr>
                                        <p:cTn id="208" dur="1000"/>
                                        <p:tgtEl>
                                          <p:spTgt spid="19"/>
                                        </p:tgtEl>
                                        <p:attrNameLst>
                                          <p:attrName>ppt_x</p:attrName>
                                        </p:attrNameLst>
                                      </p:cBhvr>
                                      <p:tavLst>
                                        <p:tav tm="0">
                                          <p:val>
                                            <p:strVal val="ppt_x"/>
                                          </p:val>
                                        </p:tav>
                                        <p:tav tm="100000">
                                          <p:val>
                                            <p:strVal val="ppt_x"/>
                                          </p:val>
                                        </p:tav>
                                      </p:tavLst>
                                    </p:anim>
                                    <p:anim calcmode="lin" valueType="num">
                                      <p:cBhvr>
                                        <p:cTn id="209" dur="1000"/>
                                        <p:tgtEl>
                                          <p:spTgt spid="19"/>
                                        </p:tgtEl>
                                        <p:attrNameLst>
                                          <p:attrName>ppt_y</p:attrName>
                                        </p:attrNameLst>
                                      </p:cBhvr>
                                      <p:tavLst>
                                        <p:tav tm="0">
                                          <p:val>
                                            <p:strVal val="ppt_y"/>
                                          </p:val>
                                        </p:tav>
                                        <p:tav tm="100000">
                                          <p:val>
                                            <p:strVal val="ppt_y+.1"/>
                                          </p:val>
                                        </p:tav>
                                      </p:tavLst>
                                    </p:anim>
                                    <p:set>
                                      <p:cBhvr>
                                        <p:cTn id="210" dur="1" fill="hold">
                                          <p:stCondLst>
                                            <p:cond delay="999"/>
                                          </p:stCondLst>
                                        </p:cTn>
                                        <p:tgtEl>
                                          <p:spTgt spid="19"/>
                                        </p:tgtEl>
                                        <p:attrNameLst>
                                          <p:attrName>style.visibility</p:attrName>
                                        </p:attrNameLst>
                                      </p:cBhvr>
                                      <p:to>
                                        <p:strVal val="hidden"/>
                                      </p:to>
                                    </p:set>
                                  </p:childTnLst>
                                </p:cTn>
                              </p:par>
                              <p:par>
                                <p:cTn id="211" presetID="42" presetClass="exit" presetSubtype="0" fill="hold" grpId="1" nodeType="withEffect">
                                  <p:stCondLst>
                                    <p:cond delay="0"/>
                                  </p:stCondLst>
                                  <p:childTnLst>
                                    <p:animEffect transition="out" filter="fade">
                                      <p:cBhvr>
                                        <p:cTn id="212" dur="1000"/>
                                        <p:tgtEl>
                                          <p:spTgt spid="20"/>
                                        </p:tgtEl>
                                      </p:cBhvr>
                                    </p:animEffect>
                                    <p:anim calcmode="lin" valueType="num">
                                      <p:cBhvr>
                                        <p:cTn id="213" dur="1000"/>
                                        <p:tgtEl>
                                          <p:spTgt spid="20"/>
                                        </p:tgtEl>
                                        <p:attrNameLst>
                                          <p:attrName>ppt_x</p:attrName>
                                        </p:attrNameLst>
                                      </p:cBhvr>
                                      <p:tavLst>
                                        <p:tav tm="0">
                                          <p:val>
                                            <p:strVal val="ppt_x"/>
                                          </p:val>
                                        </p:tav>
                                        <p:tav tm="100000">
                                          <p:val>
                                            <p:strVal val="ppt_x"/>
                                          </p:val>
                                        </p:tav>
                                      </p:tavLst>
                                    </p:anim>
                                    <p:anim calcmode="lin" valueType="num">
                                      <p:cBhvr>
                                        <p:cTn id="214" dur="1000"/>
                                        <p:tgtEl>
                                          <p:spTgt spid="20"/>
                                        </p:tgtEl>
                                        <p:attrNameLst>
                                          <p:attrName>ppt_y</p:attrName>
                                        </p:attrNameLst>
                                      </p:cBhvr>
                                      <p:tavLst>
                                        <p:tav tm="0">
                                          <p:val>
                                            <p:strVal val="ppt_y"/>
                                          </p:val>
                                        </p:tav>
                                        <p:tav tm="100000">
                                          <p:val>
                                            <p:strVal val="ppt_y+.1"/>
                                          </p:val>
                                        </p:tav>
                                      </p:tavLst>
                                    </p:anim>
                                    <p:set>
                                      <p:cBhvr>
                                        <p:cTn id="215" dur="1" fill="hold">
                                          <p:stCondLst>
                                            <p:cond delay="999"/>
                                          </p:stCondLst>
                                        </p:cTn>
                                        <p:tgtEl>
                                          <p:spTgt spid="20"/>
                                        </p:tgtEl>
                                        <p:attrNameLst>
                                          <p:attrName>style.visibility</p:attrName>
                                        </p:attrNameLst>
                                      </p:cBhvr>
                                      <p:to>
                                        <p:strVal val="hidden"/>
                                      </p:to>
                                    </p:set>
                                  </p:childTnLst>
                                </p:cTn>
                              </p:par>
                              <p:par>
                                <p:cTn id="216" presetID="42" presetClass="exit" presetSubtype="0" fill="hold" grpId="1" nodeType="withEffect">
                                  <p:stCondLst>
                                    <p:cond delay="0"/>
                                  </p:stCondLst>
                                  <p:childTnLst>
                                    <p:animEffect transition="out" filter="fade">
                                      <p:cBhvr>
                                        <p:cTn id="217" dur="1000"/>
                                        <p:tgtEl>
                                          <p:spTgt spid="21"/>
                                        </p:tgtEl>
                                      </p:cBhvr>
                                    </p:animEffect>
                                    <p:anim calcmode="lin" valueType="num">
                                      <p:cBhvr>
                                        <p:cTn id="218" dur="1000"/>
                                        <p:tgtEl>
                                          <p:spTgt spid="21"/>
                                        </p:tgtEl>
                                        <p:attrNameLst>
                                          <p:attrName>ppt_x</p:attrName>
                                        </p:attrNameLst>
                                      </p:cBhvr>
                                      <p:tavLst>
                                        <p:tav tm="0">
                                          <p:val>
                                            <p:strVal val="ppt_x"/>
                                          </p:val>
                                        </p:tav>
                                        <p:tav tm="100000">
                                          <p:val>
                                            <p:strVal val="ppt_x"/>
                                          </p:val>
                                        </p:tav>
                                      </p:tavLst>
                                    </p:anim>
                                    <p:anim calcmode="lin" valueType="num">
                                      <p:cBhvr>
                                        <p:cTn id="219" dur="1000"/>
                                        <p:tgtEl>
                                          <p:spTgt spid="21"/>
                                        </p:tgtEl>
                                        <p:attrNameLst>
                                          <p:attrName>ppt_y</p:attrName>
                                        </p:attrNameLst>
                                      </p:cBhvr>
                                      <p:tavLst>
                                        <p:tav tm="0">
                                          <p:val>
                                            <p:strVal val="ppt_y"/>
                                          </p:val>
                                        </p:tav>
                                        <p:tav tm="100000">
                                          <p:val>
                                            <p:strVal val="ppt_y+.1"/>
                                          </p:val>
                                        </p:tav>
                                      </p:tavLst>
                                    </p:anim>
                                    <p:set>
                                      <p:cBhvr>
                                        <p:cTn id="220" dur="1" fill="hold">
                                          <p:stCondLst>
                                            <p:cond delay="999"/>
                                          </p:stCondLst>
                                        </p:cTn>
                                        <p:tgtEl>
                                          <p:spTgt spid="21"/>
                                        </p:tgtEl>
                                        <p:attrNameLst>
                                          <p:attrName>style.visibility</p:attrName>
                                        </p:attrNameLst>
                                      </p:cBhvr>
                                      <p:to>
                                        <p:strVal val="hidden"/>
                                      </p:to>
                                    </p:set>
                                  </p:childTnLst>
                                </p:cTn>
                              </p:par>
                              <p:par>
                                <p:cTn id="221" presetID="42" presetClass="exit" presetSubtype="0" fill="hold" grpId="1" nodeType="withEffect">
                                  <p:stCondLst>
                                    <p:cond delay="0"/>
                                  </p:stCondLst>
                                  <p:childTnLst>
                                    <p:animEffect transition="out" filter="fade">
                                      <p:cBhvr>
                                        <p:cTn id="222" dur="1000"/>
                                        <p:tgtEl>
                                          <p:spTgt spid="22"/>
                                        </p:tgtEl>
                                      </p:cBhvr>
                                    </p:animEffect>
                                    <p:anim calcmode="lin" valueType="num">
                                      <p:cBhvr>
                                        <p:cTn id="223" dur="1000"/>
                                        <p:tgtEl>
                                          <p:spTgt spid="22"/>
                                        </p:tgtEl>
                                        <p:attrNameLst>
                                          <p:attrName>ppt_x</p:attrName>
                                        </p:attrNameLst>
                                      </p:cBhvr>
                                      <p:tavLst>
                                        <p:tav tm="0">
                                          <p:val>
                                            <p:strVal val="ppt_x"/>
                                          </p:val>
                                        </p:tav>
                                        <p:tav tm="100000">
                                          <p:val>
                                            <p:strVal val="ppt_x"/>
                                          </p:val>
                                        </p:tav>
                                      </p:tavLst>
                                    </p:anim>
                                    <p:anim calcmode="lin" valueType="num">
                                      <p:cBhvr>
                                        <p:cTn id="224" dur="1000"/>
                                        <p:tgtEl>
                                          <p:spTgt spid="22"/>
                                        </p:tgtEl>
                                        <p:attrNameLst>
                                          <p:attrName>ppt_y</p:attrName>
                                        </p:attrNameLst>
                                      </p:cBhvr>
                                      <p:tavLst>
                                        <p:tav tm="0">
                                          <p:val>
                                            <p:strVal val="ppt_y"/>
                                          </p:val>
                                        </p:tav>
                                        <p:tav tm="100000">
                                          <p:val>
                                            <p:strVal val="ppt_y+.1"/>
                                          </p:val>
                                        </p:tav>
                                      </p:tavLst>
                                    </p:anim>
                                    <p:set>
                                      <p:cBhvr>
                                        <p:cTn id="225" dur="1" fill="hold">
                                          <p:stCondLst>
                                            <p:cond delay="999"/>
                                          </p:stCondLst>
                                        </p:cTn>
                                        <p:tgtEl>
                                          <p:spTgt spid="22"/>
                                        </p:tgtEl>
                                        <p:attrNameLst>
                                          <p:attrName>style.visibility</p:attrName>
                                        </p:attrNameLst>
                                      </p:cBhvr>
                                      <p:to>
                                        <p:strVal val="hidden"/>
                                      </p:to>
                                    </p:set>
                                  </p:childTnLst>
                                </p:cTn>
                              </p:par>
                              <p:par>
                                <p:cTn id="226" presetID="42" presetClass="exit" presetSubtype="0" fill="hold" grpId="1" nodeType="withEffect">
                                  <p:stCondLst>
                                    <p:cond delay="0"/>
                                  </p:stCondLst>
                                  <p:childTnLst>
                                    <p:animEffect transition="out" filter="fade">
                                      <p:cBhvr>
                                        <p:cTn id="227" dur="1000"/>
                                        <p:tgtEl>
                                          <p:spTgt spid="23"/>
                                        </p:tgtEl>
                                      </p:cBhvr>
                                    </p:animEffect>
                                    <p:anim calcmode="lin" valueType="num">
                                      <p:cBhvr>
                                        <p:cTn id="228" dur="1000"/>
                                        <p:tgtEl>
                                          <p:spTgt spid="23"/>
                                        </p:tgtEl>
                                        <p:attrNameLst>
                                          <p:attrName>ppt_x</p:attrName>
                                        </p:attrNameLst>
                                      </p:cBhvr>
                                      <p:tavLst>
                                        <p:tav tm="0">
                                          <p:val>
                                            <p:strVal val="ppt_x"/>
                                          </p:val>
                                        </p:tav>
                                        <p:tav tm="100000">
                                          <p:val>
                                            <p:strVal val="ppt_x"/>
                                          </p:val>
                                        </p:tav>
                                      </p:tavLst>
                                    </p:anim>
                                    <p:anim calcmode="lin" valueType="num">
                                      <p:cBhvr>
                                        <p:cTn id="229" dur="1000"/>
                                        <p:tgtEl>
                                          <p:spTgt spid="23"/>
                                        </p:tgtEl>
                                        <p:attrNameLst>
                                          <p:attrName>ppt_y</p:attrName>
                                        </p:attrNameLst>
                                      </p:cBhvr>
                                      <p:tavLst>
                                        <p:tav tm="0">
                                          <p:val>
                                            <p:strVal val="ppt_y"/>
                                          </p:val>
                                        </p:tav>
                                        <p:tav tm="100000">
                                          <p:val>
                                            <p:strVal val="ppt_y+.1"/>
                                          </p:val>
                                        </p:tav>
                                      </p:tavLst>
                                    </p:anim>
                                    <p:set>
                                      <p:cBhvr>
                                        <p:cTn id="230" dur="1" fill="hold">
                                          <p:stCondLst>
                                            <p:cond delay="999"/>
                                          </p:stCondLst>
                                        </p:cTn>
                                        <p:tgtEl>
                                          <p:spTgt spid="23"/>
                                        </p:tgtEl>
                                        <p:attrNameLst>
                                          <p:attrName>style.visibility</p:attrName>
                                        </p:attrNameLst>
                                      </p:cBhvr>
                                      <p:to>
                                        <p:strVal val="hidden"/>
                                      </p:to>
                                    </p:set>
                                  </p:childTnLst>
                                </p:cTn>
                              </p:par>
                              <p:par>
                                <p:cTn id="231" presetID="42" presetClass="exit" presetSubtype="0" fill="hold" grpId="1" nodeType="withEffect">
                                  <p:stCondLst>
                                    <p:cond delay="0"/>
                                  </p:stCondLst>
                                  <p:childTnLst>
                                    <p:animEffect transition="out" filter="fade">
                                      <p:cBhvr>
                                        <p:cTn id="232" dur="1000"/>
                                        <p:tgtEl>
                                          <p:spTgt spid="24"/>
                                        </p:tgtEl>
                                      </p:cBhvr>
                                    </p:animEffect>
                                    <p:anim calcmode="lin" valueType="num">
                                      <p:cBhvr>
                                        <p:cTn id="233" dur="1000"/>
                                        <p:tgtEl>
                                          <p:spTgt spid="24"/>
                                        </p:tgtEl>
                                        <p:attrNameLst>
                                          <p:attrName>ppt_x</p:attrName>
                                        </p:attrNameLst>
                                      </p:cBhvr>
                                      <p:tavLst>
                                        <p:tav tm="0">
                                          <p:val>
                                            <p:strVal val="ppt_x"/>
                                          </p:val>
                                        </p:tav>
                                        <p:tav tm="100000">
                                          <p:val>
                                            <p:strVal val="ppt_x"/>
                                          </p:val>
                                        </p:tav>
                                      </p:tavLst>
                                    </p:anim>
                                    <p:anim calcmode="lin" valueType="num">
                                      <p:cBhvr>
                                        <p:cTn id="234" dur="1000"/>
                                        <p:tgtEl>
                                          <p:spTgt spid="24"/>
                                        </p:tgtEl>
                                        <p:attrNameLst>
                                          <p:attrName>ppt_y</p:attrName>
                                        </p:attrNameLst>
                                      </p:cBhvr>
                                      <p:tavLst>
                                        <p:tav tm="0">
                                          <p:val>
                                            <p:strVal val="ppt_y"/>
                                          </p:val>
                                        </p:tav>
                                        <p:tav tm="100000">
                                          <p:val>
                                            <p:strVal val="ppt_y+.1"/>
                                          </p:val>
                                        </p:tav>
                                      </p:tavLst>
                                    </p:anim>
                                    <p:set>
                                      <p:cBhvr>
                                        <p:cTn id="235" dur="1" fill="hold">
                                          <p:stCondLst>
                                            <p:cond delay="999"/>
                                          </p:stCondLst>
                                        </p:cTn>
                                        <p:tgtEl>
                                          <p:spTgt spid="24"/>
                                        </p:tgtEl>
                                        <p:attrNameLst>
                                          <p:attrName>style.visibility</p:attrName>
                                        </p:attrNameLst>
                                      </p:cBhvr>
                                      <p:to>
                                        <p:strVal val="hidden"/>
                                      </p:to>
                                    </p:set>
                                  </p:childTnLst>
                                </p:cTn>
                              </p:par>
                              <p:par>
                                <p:cTn id="236" presetID="42" presetClass="exit" presetSubtype="0" fill="hold" grpId="1" nodeType="withEffect">
                                  <p:stCondLst>
                                    <p:cond delay="0"/>
                                  </p:stCondLst>
                                  <p:childTnLst>
                                    <p:animEffect transition="out" filter="fade">
                                      <p:cBhvr>
                                        <p:cTn id="237" dur="1000"/>
                                        <p:tgtEl>
                                          <p:spTgt spid="25"/>
                                        </p:tgtEl>
                                      </p:cBhvr>
                                    </p:animEffect>
                                    <p:anim calcmode="lin" valueType="num">
                                      <p:cBhvr>
                                        <p:cTn id="238" dur="1000"/>
                                        <p:tgtEl>
                                          <p:spTgt spid="25"/>
                                        </p:tgtEl>
                                        <p:attrNameLst>
                                          <p:attrName>ppt_x</p:attrName>
                                        </p:attrNameLst>
                                      </p:cBhvr>
                                      <p:tavLst>
                                        <p:tav tm="0">
                                          <p:val>
                                            <p:strVal val="ppt_x"/>
                                          </p:val>
                                        </p:tav>
                                        <p:tav tm="100000">
                                          <p:val>
                                            <p:strVal val="ppt_x"/>
                                          </p:val>
                                        </p:tav>
                                      </p:tavLst>
                                    </p:anim>
                                    <p:anim calcmode="lin" valueType="num">
                                      <p:cBhvr>
                                        <p:cTn id="239" dur="1000"/>
                                        <p:tgtEl>
                                          <p:spTgt spid="25"/>
                                        </p:tgtEl>
                                        <p:attrNameLst>
                                          <p:attrName>ppt_y</p:attrName>
                                        </p:attrNameLst>
                                      </p:cBhvr>
                                      <p:tavLst>
                                        <p:tav tm="0">
                                          <p:val>
                                            <p:strVal val="ppt_y"/>
                                          </p:val>
                                        </p:tav>
                                        <p:tav tm="100000">
                                          <p:val>
                                            <p:strVal val="ppt_y+.1"/>
                                          </p:val>
                                        </p:tav>
                                      </p:tavLst>
                                    </p:anim>
                                    <p:set>
                                      <p:cBhvr>
                                        <p:cTn id="240" dur="1" fill="hold">
                                          <p:stCondLst>
                                            <p:cond delay="999"/>
                                          </p:stCondLst>
                                        </p:cTn>
                                        <p:tgtEl>
                                          <p:spTgt spid="25"/>
                                        </p:tgtEl>
                                        <p:attrNameLst>
                                          <p:attrName>style.visibility</p:attrName>
                                        </p:attrNameLst>
                                      </p:cBhvr>
                                      <p:to>
                                        <p:strVal val="hidden"/>
                                      </p:to>
                                    </p:set>
                                  </p:childTnLst>
                                </p:cTn>
                              </p:par>
                              <p:par>
                                <p:cTn id="241" presetID="42" presetClass="exit" presetSubtype="0" fill="hold" grpId="1" nodeType="withEffect">
                                  <p:stCondLst>
                                    <p:cond delay="0"/>
                                  </p:stCondLst>
                                  <p:childTnLst>
                                    <p:animEffect transition="out" filter="fade">
                                      <p:cBhvr>
                                        <p:cTn id="242" dur="1000"/>
                                        <p:tgtEl>
                                          <p:spTgt spid="26"/>
                                        </p:tgtEl>
                                      </p:cBhvr>
                                    </p:animEffect>
                                    <p:anim calcmode="lin" valueType="num">
                                      <p:cBhvr>
                                        <p:cTn id="243" dur="1000"/>
                                        <p:tgtEl>
                                          <p:spTgt spid="26"/>
                                        </p:tgtEl>
                                        <p:attrNameLst>
                                          <p:attrName>ppt_x</p:attrName>
                                        </p:attrNameLst>
                                      </p:cBhvr>
                                      <p:tavLst>
                                        <p:tav tm="0">
                                          <p:val>
                                            <p:strVal val="ppt_x"/>
                                          </p:val>
                                        </p:tav>
                                        <p:tav tm="100000">
                                          <p:val>
                                            <p:strVal val="ppt_x"/>
                                          </p:val>
                                        </p:tav>
                                      </p:tavLst>
                                    </p:anim>
                                    <p:anim calcmode="lin" valueType="num">
                                      <p:cBhvr>
                                        <p:cTn id="244" dur="1000"/>
                                        <p:tgtEl>
                                          <p:spTgt spid="26"/>
                                        </p:tgtEl>
                                        <p:attrNameLst>
                                          <p:attrName>ppt_y</p:attrName>
                                        </p:attrNameLst>
                                      </p:cBhvr>
                                      <p:tavLst>
                                        <p:tav tm="0">
                                          <p:val>
                                            <p:strVal val="ppt_y"/>
                                          </p:val>
                                        </p:tav>
                                        <p:tav tm="100000">
                                          <p:val>
                                            <p:strVal val="ppt_y+.1"/>
                                          </p:val>
                                        </p:tav>
                                      </p:tavLst>
                                    </p:anim>
                                    <p:set>
                                      <p:cBhvr>
                                        <p:cTn id="245" dur="1" fill="hold">
                                          <p:stCondLst>
                                            <p:cond delay="999"/>
                                          </p:stCondLst>
                                        </p:cTn>
                                        <p:tgtEl>
                                          <p:spTgt spid="26"/>
                                        </p:tgtEl>
                                        <p:attrNameLst>
                                          <p:attrName>style.visibility</p:attrName>
                                        </p:attrNameLst>
                                      </p:cBhvr>
                                      <p:to>
                                        <p:strVal val="hidden"/>
                                      </p:to>
                                    </p:set>
                                  </p:childTnLst>
                                </p:cTn>
                              </p:par>
                              <p:par>
                                <p:cTn id="246" presetID="42" presetClass="exit" presetSubtype="0" fill="hold" grpId="1" nodeType="withEffect">
                                  <p:stCondLst>
                                    <p:cond delay="0"/>
                                  </p:stCondLst>
                                  <p:childTnLst>
                                    <p:animEffect transition="out" filter="fade">
                                      <p:cBhvr>
                                        <p:cTn id="247" dur="1000"/>
                                        <p:tgtEl>
                                          <p:spTgt spid="36"/>
                                        </p:tgtEl>
                                      </p:cBhvr>
                                    </p:animEffect>
                                    <p:anim calcmode="lin" valueType="num">
                                      <p:cBhvr>
                                        <p:cTn id="248" dur="1000"/>
                                        <p:tgtEl>
                                          <p:spTgt spid="36"/>
                                        </p:tgtEl>
                                        <p:attrNameLst>
                                          <p:attrName>ppt_x</p:attrName>
                                        </p:attrNameLst>
                                      </p:cBhvr>
                                      <p:tavLst>
                                        <p:tav tm="0">
                                          <p:val>
                                            <p:strVal val="ppt_x"/>
                                          </p:val>
                                        </p:tav>
                                        <p:tav tm="100000">
                                          <p:val>
                                            <p:strVal val="ppt_x"/>
                                          </p:val>
                                        </p:tav>
                                      </p:tavLst>
                                    </p:anim>
                                    <p:anim calcmode="lin" valueType="num">
                                      <p:cBhvr>
                                        <p:cTn id="249" dur="1000"/>
                                        <p:tgtEl>
                                          <p:spTgt spid="36"/>
                                        </p:tgtEl>
                                        <p:attrNameLst>
                                          <p:attrName>ppt_y</p:attrName>
                                        </p:attrNameLst>
                                      </p:cBhvr>
                                      <p:tavLst>
                                        <p:tav tm="0">
                                          <p:val>
                                            <p:strVal val="ppt_y"/>
                                          </p:val>
                                        </p:tav>
                                        <p:tav tm="100000">
                                          <p:val>
                                            <p:strVal val="ppt_y+.1"/>
                                          </p:val>
                                        </p:tav>
                                      </p:tavLst>
                                    </p:anim>
                                    <p:set>
                                      <p:cBhvr>
                                        <p:cTn id="250" dur="1" fill="hold">
                                          <p:stCondLst>
                                            <p:cond delay="999"/>
                                          </p:stCondLst>
                                        </p:cTn>
                                        <p:tgtEl>
                                          <p:spTgt spid="36"/>
                                        </p:tgtEl>
                                        <p:attrNameLst>
                                          <p:attrName>style.visibility</p:attrName>
                                        </p:attrNameLst>
                                      </p:cBhvr>
                                      <p:to>
                                        <p:strVal val="hidden"/>
                                      </p:to>
                                    </p:set>
                                  </p:childTnLst>
                                </p:cTn>
                              </p:par>
                              <p:par>
                                <p:cTn id="251" presetID="42" presetClass="exit" presetSubtype="0" fill="hold" grpId="1" nodeType="withEffect">
                                  <p:stCondLst>
                                    <p:cond delay="0"/>
                                  </p:stCondLst>
                                  <p:childTnLst>
                                    <p:animEffect transition="out" filter="fade">
                                      <p:cBhvr>
                                        <p:cTn id="252" dur="1000"/>
                                        <p:tgtEl>
                                          <p:spTgt spid="15"/>
                                        </p:tgtEl>
                                      </p:cBhvr>
                                    </p:animEffect>
                                    <p:anim calcmode="lin" valueType="num">
                                      <p:cBhvr>
                                        <p:cTn id="253" dur="1000"/>
                                        <p:tgtEl>
                                          <p:spTgt spid="15"/>
                                        </p:tgtEl>
                                        <p:attrNameLst>
                                          <p:attrName>ppt_x</p:attrName>
                                        </p:attrNameLst>
                                      </p:cBhvr>
                                      <p:tavLst>
                                        <p:tav tm="0">
                                          <p:val>
                                            <p:strVal val="ppt_x"/>
                                          </p:val>
                                        </p:tav>
                                        <p:tav tm="100000">
                                          <p:val>
                                            <p:strVal val="ppt_x"/>
                                          </p:val>
                                        </p:tav>
                                      </p:tavLst>
                                    </p:anim>
                                    <p:anim calcmode="lin" valueType="num">
                                      <p:cBhvr>
                                        <p:cTn id="254" dur="1000"/>
                                        <p:tgtEl>
                                          <p:spTgt spid="15"/>
                                        </p:tgtEl>
                                        <p:attrNameLst>
                                          <p:attrName>ppt_y</p:attrName>
                                        </p:attrNameLst>
                                      </p:cBhvr>
                                      <p:tavLst>
                                        <p:tav tm="0">
                                          <p:val>
                                            <p:strVal val="ppt_y"/>
                                          </p:val>
                                        </p:tav>
                                        <p:tav tm="100000">
                                          <p:val>
                                            <p:strVal val="ppt_y+.1"/>
                                          </p:val>
                                        </p:tav>
                                      </p:tavLst>
                                    </p:anim>
                                    <p:set>
                                      <p:cBhvr>
                                        <p:cTn id="255" dur="1" fill="hold">
                                          <p:stCondLst>
                                            <p:cond delay="999"/>
                                          </p:stCondLst>
                                        </p:cTn>
                                        <p:tgtEl>
                                          <p:spTgt spid="15"/>
                                        </p:tgtEl>
                                        <p:attrNameLst>
                                          <p:attrName>style.visibility</p:attrName>
                                        </p:attrNameLst>
                                      </p:cBhvr>
                                      <p:to>
                                        <p:strVal val="hidden"/>
                                      </p:to>
                                    </p:set>
                                  </p:childTnLst>
                                </p:cTn>
                              </p:par>
                              <p:par>
                                <p:cTn id="256" presetID="42" presetClass="exit" presetSubtype="0" fill="hold" grpId="1" nodeType="withEffect">
                                  <p:stCondLst>
                                    <p:cond delay="0"/>
                                  </p:stCondLst>
                                  <p:childTnLst>
                                    <p:animEffect transition="out" filter="fade">
                                      <p:cBhvr>
                                        <p:cTn id="257" dur="1000"/>
                                        <p:tgtEl>
                                          <p:spTgt spid="27"/>
                                        </p:tgtEl>
                                      </p:cBhvr>
                                    </p:animEffect>
                                    <p:anim calcmode="lin" valueType="num">
                                      <p:cBhvr>
                                        <p:cTn id="258" dur="1000"/>
                                        <p:tgtEl>
                                          <p:spTgt spid="27"/>
                                        </p:tgtEl>
                                        <p:attrNameLst>
                                          <p:attrName>ppt_x</p:attrName>
                                        </p:attrNameLst>
                                      </p:cBhvr>
                                      <p:tavLst>
                                        <p:tav tm="0">
                                          <p:val>
                                            <p:strVal val="ppt_x"/>
                                          </p:val>
                                        </p:tav>
                                        <p:tav tm="100000">
                                          <p:val>
                                            <p:strVal val="ppt_x"/>
                                          </p:val>
                                        </p:tav>
                                      </p:tavLst>
                                    </p:anim>
                                    <p:anim calcmode="lin" valueType="num">
                                      <p:cBhvr>
                                        <p:cTn id="259" dur="1000"/>
                                        <p:tgtEl>
                                          <p:spTgt spid="27"/>
                                        </p:tgtEl>
                                        <p:attrNameLst>
                                          <p:attrName>ppt_y</p:attrName>
                                        </p:attrNameLst>
                                      </p:cBhvr>
                                      <p:tavLst>
                                        <p:tav tm="0">
                                          <p:val>
                                            <p:strVal val="ppt_y"/>
                                          </p:val>
                                        </p:tav>
                                        <p:tav tm="100000">
                                          <p:val>
                                            <p:strVal val="ppt_y+.1"/>
                                          </p:val>
                                        </p:tav>
                                      </p:tavLst>
                                    </p:anim>
                                    <p:set>
                                      <p:cBhvr>
                                        <p:cTn id="260" dur="1" fill="hold">
                                          <p:stCondLst>
                                            <p:cond delay="999"/>
                                          </p:stCondLst>
                                        </p:cTn>
                                        <p:tgtEl>
                                          <p:spTgt spid="27"/>
                                        </p:tgtEl>
                                        <p:attrNameLst>
                                          <p:attrName>style.visibility</p:attrName>
                                        </p:attrNameLst>
                                      </p:cBhvr>
                                      <p:to>
                                        <p:strVal val="hidden"/>
                                      </p:to>
                                    </p:set>
                                  </p:childTnLst>
                                </p:cTn>
                              </p:par>
                              <p:par>
                                <p:cTn id="261" presetID="42" presetClass="exit" presetSubtype="0" fill="hold" grpId="1" nodeType="withEffect">
                                  <p:stCondLst>
                                    <p:cond delay="0"/>
                                  </p:stCondLst>
                                  <p:childTnLst>
                                    <p:animEffect transition="out" filter="fade">
                                      <p:cBhvr>
                                        <p:cTn id="262" dur="1000"/>
                                        <p:tgtEl>
                                          <p:spTgt spid="28"/>
                                        </p:tgtEl>
                                      </p:cBhvr>
                                    </p:animEffect>
                                    <p:anim calcmode="lin" valueType="num">
                                      <p:cBhvr>
                                        <p:cTn id="263" dur="1000"/>
                                        <p:tgtEl>
                                          <p:spTgt spid="28"/>
                                        </p:tgtEl>
                                        <p:attrNameLst>
                                          <p:attrName>ppt_x</p:attrName>
                                        </p:attrNameLst>
                                      </p:cBhvr>
                                      <p:tavLst>
                                        <p:tav tm="0">
                                          <p:val>
                                            <p:strVal val="ppt_x"/>
                                          </p:val>
                                        </p:tav>
                                        <p:tav tm="100000">
                                          <p:val>
                                            <p:strVal val="ppt_x"/>
                                          </p:val>
                                        </p:tav>
                                      </p:tavLst>
                                    </p:anim>
                                    <p:anim calcmode="lin" valueType="num">
                                      <p:cBhvr>
                                        <p:cTn id="264" dur="1000"/>
                                        <p:tgtEl>
                                          <p:spTgt spid="28"/>
                                        </p:tgtEl>
                                        <p:attrNameLst>
                                          <p:attrName>ppt_y</p:attrName>
                                        </p:attrNameLst>
                                      </p:cBhvr>
                                      <p:tavLst>
                                        <p:tav tm="0">
                                          <p:val>
                                            <p:strVal val="ppt_y"/>
                                          </p:val>
                                        </p:tav>
                                        <p:tav tm="100000">
                                          <p:val>
                                            <p:strVal val="ppt_y+.1"/>
                                          </p:val>
                                        </p:tav>
                                      </p:tavLst>
                                    </p:anim>
                                    <p:set>
                                      <p:cBhvr>
                                        <p:cTn id="265" dur="1" fill="hold">
                                          <p:stCondLst>
                                            <p:cond delay="999"/>
                                          </p:stCondLst>
                                        </p:cTn>
                                        <p:tgtEl>
                                          <p:spTgt spid="28"/>
                                        </p:tgtEl>
                                        <p:attrNameLst>
                                          <p:attrName>style.visibility</p:attrName>
                                        </p:attrNameLst>
                                      </p:cBhvr>
                                      <p:to>
                                        <p:strVal val="hidden"/>
                                      </p:to>
                                    </p:set>
                                  </p:childTnLst>
                                </p:cTn>
                              </p:par>
                              <p:par>
                                <p:cTn id="266" presetID="42" presetClass="exit" presetSubtype="0" fill="hold" grpId="1" nodeType="withEffect">
                                  <p:stCondLst>
                                    <p:cond delay="0"/>
                                  </p:stCondLst>
                                  <p:childTnLst>
                                    <p:animEffect transition="out" filter="fade">
                                      <p:cBhvr>
                                        <p:cTn id="267" dur="1000"/>
                                        <p:tgtEl>
                                          <p:spTgt spid="29"/>
                                        </p:tgtEl>
                                      </p:cBhvr>
                                    </p:animEffect>
                                    <p:anim calcmode="lin" valueType="num">
                                      <p:cBhvr>
                                        <p:cTn id="268" dur="1000"/>
                                        <p:tgtEl>
                                          <p:spTgt spid="29"/>
                                        </p:tgtEl>
                                        <p:attrNameLst>
                                          <p:attrName>ppt_x</p:attrName>
                                        </p:attrNameLst>
                                      </p:cBhvr>
                                      <p:tavLst>
                                        <p:tav tm="0">
                                          <p:val>
                                            <p:strVal val="ppt_x"/>
                                          </p:val>
                                        </p:tav>
                                        <p:tav tm="100000">
                                          <p:val>
                                            <p:strVal val="ppt_x"/>
                                          </p:val>
                                        </p:tav>
                                      </p:tavLst>
                                    </p:anim>
                                    <p:anim calcmode="lin" valueType="num">
                                      <p:cBhvr>
                                        <p:cTn id="269" dur="1000"/>
                                        <p:tgtEl>
                                          <p:spTgt spid="29"/>
                                        </p:tgtEl>
                                        <p:attrNameLst>
                                          <p:attrName>ppt_y</p:attrName>
                                        </p:attrNameLst>
                                      </p:cBhvr>
                                      <p:tavLst>
                                        <p:tav tm="0">
                                          <p:val>
                                            <p:strVal val="ppt_y"/>
                                          </p:val>
                                        </p:tav>
                                        <p:tav tm="100000">
                                          <p:val>
                                            <p:strVal val="ppt_y+.1"/>
                                          </p:val>
                                        </p:tav>
                                      </p:tavLst>
                                    </p:anim>
                                    <p:set>
                                      <p:cBhvr>
                                        <p:cTn id="270" dur="1" fill="hold">
                                          <p:stCondLst>
                                            <p:cond delay="999"/>
                                          </p:stCondLst>
                                        </p:cTn>
                                        <p:tgtEl>
                                          <p:spTgt spid="29"/>
                                        </p:tgtEl>
                                        <p:attrNameLst>
                                          <p:attrName>style.visibility</p:attrName>
                                        </p:attrNameLst>
                                      </p:cBhvr>
                                      <p:to>
                                        <p:strVal val="hidden"/>
                                      </p:to>
                                    </p:set>
                                  </p:childTnLst>
                                </p:cTn>
                              </p:par>
                              <p:par>
                                <p:cTn id="271" presetID="42" presetClass="exit" presetSubtype="0" fill="hold" grpId="1" nodeType="withEffect">
                                  <p:stCondLst>
                                    <p:cond delay="0"/>
                                  </p:stCondLst>
                                  <p:childTnLst>
                                    <p:animEffect transition="out" filter="fade">
                                      <p:cBhvr>
                                        <p:cTn id="272" dur="1000"/>
                                        <p:tgtEl>
                                          <p:spTgt spid="30"/>
                                        </p:tgtEl>
                                      </p:cBhvr>
                                    </p:animEffect>
                                    <p:anim calcmode="lin" valueType="num">
                                      <p:cBhvr>
                                        <p:cTn id="273" dur="1000"/>
                                        <p:tgtEl>
                                          <p:spTgt spid="30"/>
                                        </p:tgtEl>
                                        <p:attrNameLst>
                                          <p:attrName>ppt_x</p:attrName>
                                        </p:attrNameLst>
                                      </p:cBhvr>
                                      <p:tavLst>
                                        <p:tav tm="0">
                                          <p:val>
                                            <p:strVal val="ppt_x"/>
                                          </p:val>
                                        </p:tav>
                                        <p:tav tm="100000">
                                          <p:val>
                                            <p:strVal val="ppt_x"/>
                                          </p:val>
                                        </p:tav>
                                      </p:tavLst>
                                    </p:anim>
                                    <p:anim calcmode="lin" valueType="num">
                                      <p:cBhvr>
                                        <p:cTn id="274" dur="1000"/>
                                        <p:tgtEl>
                                          <p:spTgt spid="30"/>
                                        </p:tgtEl>
                                        <p:attrNameLst>
                                          <p:attrName>ppt_y</p:attrName>
                                        </p:attrNameLst>
                                      </p:cBhvr>
                                      <p:tavLst>
                                        <p:tav tm="0">
                                          <p:val>
                                            <p:strVal val="ppt_y"/>
                                          </p:val>
                                        </p:tav>
                                        <p:tav tm="100000">
                                          <p:val>
                                            <p:strVal val="ppt_y+.1"/>
                                          </p:val>
                                        </p:tav>
                                      </p:tavLst>
                                    </p:anim>
                                    <p:set>
                                      <p:cBhvr>
                                        <p:cTn id="275" dur="1" fill="hold">
                                          <p:stCondLst>
                                            <p:cond delay="999"/>
                                          </p:stCondLst>
                                        </p:cTn>
                                        <p:tgtEl>
                                          <p:spTgt spid="30"/>
                                        </p:tgtEl>
                                        <p:attrNameLst>
                                          <p:attrName>style.visibility</p:attrName>
                                        </p:attrNameLst>
                                      </p:cBhvr>
                                      <p:to>
                                        <p:strVal val="hidden"/>
                                      </p:to>
                                    </p:set>
                                  </p:childTnLst>
                                </p:cTn>
                              </p:par>
                              <p:par>
                                <p:cTn id="276" presetID="42" presetClass="exit" presetSubtype="0" fill="hold" grpId="1" nodeType="withEffect">
                                  <p:stCondLst>
                                    <p:cond delay="0"/>
                                  </p:stCondLst>
                                  <p:childTnLst>
                                    <p:animEffect transition="out" filter="fade">
                                      <p:cBhvr>
                                        <p:cTn id="277" dur="1000"/>
                                        <p:tgtEl>
                                          <p:spTgt spid="31"/>
                                        </p:tgtEl>
                                      </p:cBhvr>
                                    </p:animEffect>
                                    <p:anim calcmode="lin" valueType="num">
                                      <p:cBhvr>
                                        <p:cTn id="278" dur="1000"/>
                                        <p:tgtEl>
                                          <p:spTgt spid="31"/>
                                        </p:tgtEl>
                                        <p:attrNameLst>
                                          <p:attrName>ppt_x</p:attrName>
                                        </p:attrNameLst>
                                      </p:cBhvr>
                                      <p:tavLst>
                                        <p:tav tm="0">
                                          <p:val>
                                            <p:strVal val="ppt_x"/>
                                          </p:val>
                                        </p:tav>
                                        <p:tav tm="100000">
                                          <p:val>
                                            <p:strVal val="ppt_x"/>
                                          </p:val>
                                        </p:tav>
                                      </p:tavLst>
                                    </p:anim>
                                    <p:anim calcmode="lin" valueType="num">
                                      <p:cBhvr>
                                        <p:cTn id="279" dur="1000"/>
                                        <p:tgtEl>
                                          <p:spTgt spid="31"/>
                                        </p:tgtEl>
                                        <p:attrNameLst>
                                          <p:attrName>ppt_y</p:attrName>
                                        </p:attrNameLst>
                                      </p:cBhvr>
                                      <p:tavLst>
                                        <p:tav tm="0">
                                          <p:val>
                                            <p:strVal val="ppt_y"/>
                                          </p:val>
                                        </p:tav>
                                        <p:tav tm="100000">
                                          <p:val>
                                            <p:strVal val="ppt_y+.1"/>
                                          </p:val>
                                        </p:tav>
                                      </p:tavLst>
                                    </p:anim>
                                    <p:set>
                                      <p:cBhvr>
                                        <p:cTn id="280" dur="1" fill="hold">
                                          <p:stCondLst>
                                            <p:cond delay="999"/>
                                          </p:stCondLst>
                                        </p:cTn>
                                        <p:tgtEl>
                                          <p:spTgt spid="31"/>
                                        </p:tgtEl>
                                        <p:attrNameLst>
                                          <p:attrName>style.visibility</p:attrName>
                                        </p:attrNameLst>
                                      </p:cBhvr>
                                      <p:to>
                                        <p:strVal val="hidden"/>
                                      </p:to>
                                    </p:set>
                                  </p:childTnLst>
                                </p:cTn>
                              </p:par>
                              <p:par>
                                <p:cTn id="281" presetID="42" presetClass="exit" presetSubtype="0" fill="hold" grpId="1" nodeType="withEffect">
                                  <p:stCondLst>
                                    <p:cond delay="0"/>
                                  </p:stCondLst>
                                  <p:childTnLst>
                                    <p:animEffect transition="out" filter="fade">
                                      <p:cBhvr>
                                        <p:cTn id="282" dur="1000"/>
                                        <p:tgtEl>
                                          <p:spTgt spid="32"/>
                                        </p:tgtEl>
                                      </p:cBhvr>
                                    </p:animEffect>
                                    <p:anim calcmode="lin" valueType="num">
                                      <p:cBhvr>
                                        <p:cTn id="283" dur="1000"/>
                                        <p:tgtEl>
                                          <p:spTgt spid="32"/>
                                        </p:tgtEl>
                                        <p:attrNameLst>
                                          <p:attrName>ppt_x</p:attrName>
                                        </p:attrNameLst>
                                      </p:cBhvr>
                                      <p:tavLst>
                                        <p:tav tm="0">
                                          <p:val>
                                            <p:strVal val="ppt_x"/>
                                          </p:val>
                                        </p:tav>
                                        <p:tav tm="100000">
                                          <p:val>
                                            <p:strVal val="ppt_x"/>
                                          </p:val>
                                        </p:tav>
                                      </p:tavLst>
                                    </p:anim>
                                    <p:anim calcmode="lin" valueType="num">
                                      <p:cBhvr>
                                        <p:cTn id="284" dur="1000"/>
                                        <p:tgtEl>
                                          <p:spTgt spid="32"/>
                                        </p:tgtEl>
                                        <p:attrNameLst>
                                          <p:attrName>ppt_y</p:attrName>
                                        </p:attrNameLst>
                                      </p:cBhvr>
                                      <p:tavLst>
                                        <p:tav tm="0">
                                          <p:val>
                                            <p:strVal val="ppt_y"/>
                                          </p:val>
                                        </p:tav>
                                        <p:tav tm="100000">
                                          <p:val>
                                            <p:strVal val="ppt_y+.1"/>
                                          </p:val>
                                        </p:tav>
                                      </p:tavLst>
                                    </p:anim>
                                    <p:set>
                                      <p:cBhvr>
                                        <p:cTn id="285" dur="1" fill="hold">
                                          <p:stCondLst>
                                            <p:cond delay="999"/>
                                          </p:stCondLst>
                                        </p:cTn>
                                        <p:tgtEl>
                                          <p:spTgt spid="32"/>
                                        </p:tgtEl>
                                        <p:attrNameLst>
                                          <p:attrName>style.visibility</p:attrName>
                                        </p:attrNameLst>
                                      </p:cBhvr>
                                      <p:to>
                                        <p:strVal val="hidden"/>
                                      </p:to>
                                    </p:set>
                                  </p:childTnLst>
                                </p:cTn>
                              </p:par>
                              <p:par>
                                <p:cTn id="286" presetID="42" presetClass="exit" presetSubtype="0" fill="hold" grpId="1" nodeType="withEffect">
                                  <p:stCondLst>
                                    <p:cond delay="0"/>
                                  </p:stCondLst>
                                  <p:childTnLst>
                                    <p:animEffect transition="out" filter="fade">
                                      <p:cBhvr>
                                        <p:cTn id="287" dur="1000"/>
                                        <p:tgtEl>
                                          <p:spTgt spid="33"/>
                                        </p:tgtEl>
                                      </p:cBhvr>
                                    </p:animEffect>
                                    <p:anim calcmode="lin" valueType="num">
                                      <p:cBhvr>
                                        <p:cTn id="288" dur="1000"/>
                                        <p:tgtEl>
                                          <p:spTgt spid="33"/>
                                        </p:tgtEl>
                                        <p:attrNameLst>
                                          <p:attrName>ppt_x</p:attrName>
                                        </p:attrNameLst>
                                      </p:cBhvr>
                                      <p:tavLst>
                                        <p:tav tm="0">
                                          <p:val>
                                            <p:strVal val="ppt_x"/>
                                          </p:val>
                                        </p:tav>
                                        <p:tav tm="100000">
                                          <p:val>
                                            <p:strVal val="ppt_x"/>
                                          </p:val>
                                        </p:tav>
                                      </p:tavLst>
                                    </p:anim>
                                    <p:anim calcmode="lin" valueType="num">
                                      <p:cBhvr>
                                        <p:cTn id="289" dur="1000"/>
                                        <p:tgtEl>
                                          <p:spTgt spid="33"/>
                                        </p:tgtEl>
                                        <p:attrNameLst>
                                          <p:attrName>ppt_y</p:attrName>
                                        </p:attrNameLst>
                                      </p:cBhvr>
                                      <p:tavLst>
                                        <p:tav tm="0">
                                          <p:val>
                                            <p:strVal val="ppt_y"/>
                                          </p:val>
                                        </p:tav>
                                        <p:tav tm="100000">
                                          <p:val>
                                            <p:strVal val="ppt_y+.1"/>
                                          </p:val>
                                        </p:tav>
                                      </p:tavLst>
                                    </p:anim>
                                    <p:set>
                                      <p:cBhvr>
                                        <p:cTn id="290" dur="1" fill="hold">
                                          <p:stCondLst>
                                            <p:cond delay="999"/>
                                          </p:stCondLst>
                                        </p:cTn>
                                        <p:tgtEl>
                                          <p:spTgt spid="33"/>
                                        </p:tgtEl>
                                        <p:attrNameLst>
                                          <p:attrName>style.visibility</p:attrName>
                                        </p:attrNameLst>
                                      </p:cBhvr>
                                      <p:to>
                                        <p:strVal val="hidden"/>
                                      </p:to>
                                    </p:set>
                                  </p:childTnLst>
                                </p:cTn>
                              </p:par>
                              <p:par>
                                <p:cTn id="291" presetID="42" presetClass="exit" presetSubtype="0" fill="hold" grpId="1" nodeType="withEffect">
                                  <p:stCondLst>
                                    <p:cond delay="0"/>
                                  </p:stCondLst>
                                  <p:childTnLst>
                                    <p:animEffect transition="out" filter="fade">
                                      <p:cBhvr>
                                        <p:cTn id="292" dur="1000"/>
                                        <p:tgtEl>
                                          <p:spTgt spid="34"/>
                                        </p:tgtEl>
                                      </p:cBhvr>
                                    </p:animEffect>
                                    <p:anim calcmode="lin" valueType="num">
                                      <p:cBhvr>
                                        <p:cTn id="293" dur="1000"/>
                                        <p:tgtEl>
                                          <p:spTgt spid="34"/>
                                        </p:tgtEl>
                                        <p:attrNameLst>
                                          <p:attrName>ppt_x</p:attrName>
                                        </p:attrNameLst>
                                      </p:cBhvr>
                                      <p:tavLst>
                                        <p:tav tm="0">
                                          <p:val>
                                            <p:strVal val="ppt_x"/>
                                          </p:val>
                                        </p:tav>
                                        <p:tav tm="100000">
                                          <p:val>
                                            <p:strVal val="ppt_x"/>
                                          </p:val>
                                        </p:tav>
                                      </p:tavLst>
                                    </p:anim>
                                    <p:anim calcmode="lin" valueType="num">
                                      <p:cBhvr>
                                        <p:cTn id="294" dur="1000"/>
                                        <p:tgtEl>
                                          <p:spTgt spid="34"/>
                                        </p:tgtEl>
                                        <p:attrNameLst>
                                          <p:attrName>ppt_y</p:attrName>
                                        </p:attrNameLst>
                                      </p:cBhvr>
                                      <p:tavLst>
                                        <p:tav tm="0">
                                          <p:val>
                                            <p:strVal val="ppt_y"/>
                                          </p:val>
                                        </p:tav>
                                        <p:tav tm="100000">
                                          <p:val>
                                            <p:strVal val="ppt_y+.1"/>
                                          </p:val>
                                        </p:tav>
                                      </p:tavLst>
                                    </p:anim>
                                    <p:set>
                                      <p:cBhvr>
                                        <p:cTn id="295" dur="1" fill="hold">
                                          <p:stCondLst>
                                            <p:cond delay="999"/>
                                          </p:stCondLst>
                                        </p:cTn>
                                        <p:tgtEl>
                                          <p:spTgt spid="34"/>
                                        </p:tgtEl>
                                        <p:attrNameLst>
                                          <p:attrName>style.visibility</p:attrName>
                                        </p:attrNameLst>
                                      </p:cBhvr>
                                      <p:to>
                                        <p:strVal val="hidden"/>
                                      </p:to>
                                    </p:set>
                                  </p:childTnLst>
                                </p:cTn>
                              </p:par>
                              <p:par>
                                <p:cTn id="296" presetID="42" presetClass="exit" presetSubtype="0" fill="hold" grpId="1" nodeType="withEffect">
                                  <p:stCondLst>
                                    <p:cond delay="0"/>
                                  </p:stCondLst>
                                  <p:childTnLst>
                                    <p:animEffect transition="out" filter="fade">
                                      <p:cBhvr>
                                        <p:cTn id="297" dur="1000"/>
                                        <p:tgtEl>
                                          <p:spTgt spid="16"/>
                                        </p:tgtEl>
                                      </p:cBhvr>
                                    </p:animEffect>
                                    <p:anim calcmode="lin" valueType="num">
                                      <p:cBhvr>
                                        <p:cTn id="298" dur="1000"/>
                                        <p:tgtEl>
                                          <p:spTgt spid="16"/>
                                        </p:tgtEl>
                                        <p:attrNameLst>
                                          <p:attrName>ppt_x</p:attrName>
                                        </p:attrNameLst>
                                      </p:cBhvr>
                                      <p:tavLst>
                                        <p:tav tm="0">
                                          <p:val>
                                            <p:strVal val="ppt_x"/>
                                          </p:val>
                                        </p:tav>
                                        <p:tav tm="100000">
                                          <p:val>
                                            <p:strVal val="ppt_x"/>
                                          </p:val>
                                        </p:tav>
                                      </p:tavLst>
                                    </p:anim>
                                    <p:anim calcmode="lin" valueType="num">
                                      <p:cBhvr>
                                        <p:cTn id="299" dur="1000"/>
                                        <p:tgtEl>
                                          <p:spTgt spid="16"/>
                                        </p:tgtEl>
                                        <p:attrNameLst>
                                          <p:attrName>ppt_y</p:attrName>
                                        </p:attrNameLst>
                                      </p:cBhvr>
                                      <p:tavLst>
                                        <p:tav tm="0">
                                          <p:val>
                                            <p:strVal val="ppt_y"/>
                                          </p:val>
                                        </p:tav>
                                        <p:tav tm="100000">
                                          <p:val>
                                            <p:strVal val="ppt_y+.1"/>
                                          </p:val>
                                        </p:tav>
                                      </p:tavLst>
                                    </p:anim>
                                    <p:set>
                                      <p:cBhvr>
                                        <p:cTn id="300" dur="1" fill="hold">
                                          <p:stCondLst>
                                            <p:cond delay="999"/>
                                          </p:stCondLst>
                                        </p:cTn>
                                        <p:tgtEl>
                                          <p:spTgt spid="16"/>
                                        </p:tgtEl>
                                        <p:attrNameLst>
                                          <p:attrName>style.visibility</p:attrName>
                                        </p:attrNameLst>
                                      </p:cBhvr>
                                      <p:to>
                                        <p:strVal val="hidden"/>
                                      </p:to>
                                    </p:set>
                                  </p:childTnLst>
                                </p:cTn>
                              </p:par>
                              <p:par>
                                <p:cTn id="301" presetID="42" presetClass="exit" presetSubtype="0" fill="hold" grpId="1" nodeType="withEffect">
                                  <p:stCondLst>
                                    <p:cond delay="0"/>
                                  </p:stCondLst>
                                  <p:childTnLst>
                                    <p:animEffect transition="out" filter="fade">
                                      <p:cBhvr>
                                        <p:cTn id="302" dur="1000"/>
                                        <p:tgtEl>
                                          <p:spTgt spid="17"/>
                                        </p:tgtEl>
                                      </p:cBhvr>
                                    </p:animEffect>
                                    <p:anim calcmode="lin" valueType="num">
                                      <p:cBhvr>
                                        <p:cTn id="303" dur="1000"/>
                                        <p:tgtEl>
                                          <p:spTgt spid="17"/>
                                        </p:tgtEl>
                                        <p:attrNameLst>
                                          <p:attrName>ppt_x</p:attrName>
                                        </p:attrNameLst>
                                      </p:cBhvr>
                                      <p:tavLst>
                                        <p:tav tm="0">
                                          <p:val>
                                            <p:strVal val="ppt_x"/>
                                          </p:val>
                                        </p:tav>
                                        <p:tav tm="100000">
                                          <p:val>
                                            <p:strVal val="ppt_x"/>
                                          </p:val>
                                        </p:tav>
                                      </p:tavLst>
                                    </p:anim>
                                    <p:anim calcmode="lin" valueType="num">
                                      <p:cBhvr>
                                        <p:cTn id="304" dur="1000"/>
                                        <p:tgtEl>
                                          <p:spTgt spid="17"/>
                                        </p:tgtEl>
                                        <p:attrNameLst>
                                          <p:attrName>ppt_y</p:attrName>
                                        </p:attrNameLst>
                                      </p:cBhvr>
                                      <p:tavLst>
                                        <p:tav tm="0">
                                          <p:val>
                                            <p:strVal val="ppt_y"/>
                                          </p:val>
                                        </p:tav>
                                        <p:tav tm="100000">
                                          <p:val>
                                            <p:strVal val="ppt_y+.1"/>
                                          </p:val>
                                        </p:tav>
                                      </p:tavLst>
                                    </p:anim>
                                    <p:set>
                                      <p:cBhvr>
                                        <p:cTn id="305" dur="1" fill="hold">
                                          <p:stCondLst>
                                            <p:cond delay="999"/>
                                          </p:stCondLst>
                                        </p:cTn>
                                        <p:tgtEl>
                                          <p:spTgt spid="17"/>
                                        </p:tgtEl>
                                        <p:attrNameLst>
                                          <p:attrName>style.visibility</p:attrName>
                                        </p:attrNameLst>
                                      </p:cBhvr>
                                      <p:to>
                                        <p:strVal val="hidden"/>
                                      </p:to>
                                    </p:set>
                                  </p:childTnLst>
                                </p:cTn>
                              </p:par>
                              <p:par>
                                <p:cTn id="306" presetID="42" presetClass="exit" presetSubtype="0" fill="hold" grpId="1" nodeType="withEffect">
                                  <p:stCondLst>
                                    <p:cond delay="0"/>
                                  </p:stCondLst>
                                  <p:childTnLst>
                                    <p:animEffect transition="out" filter="fade">
                                      <p:cBhvr>
                                        <p:cTn id="307" dur="1000"/>
                                        <p:tgtEl>
                                          <p:spTgt spid="18"/>
                                        </p:tgtEl>
                                      </p:cBhvr>
                                    </p:animEffect>
                                    <p:anim calcmode="lin" valueType="num">
                                      <p:cBhvr>
                                        <p:cTn id="308" dur="1000"/>
                                        <p:tgtEl>
                                          <p:spTgt spid="18"/>
                                        </p:tgtEl>
                                        <p:attrNameLst>
                                          <p:attrName>ppt_x</p:attrName>
                                        </p:attrNameLst>
                                      </p:cBhvr>
                                      <p:tavLst>
                                        <p:tav tm="0">
                                          <p:val>
                                            <p:strVal val="ppt_x"/>
                                          </p:val>
                                        </p:tav>
                                        <p:tav tm="100000">
                                          <p:val>
                                            <p:strVal val="ppt_x"/>
                                          </p:val>
                                        </p:tav>
                                      </p:tavLst>
                                    </p:anim>
                                    <p:anim calcmode="lin" valueType="num">
                                      <p:cBhvr>
                                        <p:cTn id="309" dur="1000"/>
                                        <p:tgtEl>
                                          <p:spTgt spid="18"/>
                                        </p:tgtEl>
                                        <p:attrNameLst>
                                          <p:attrName>ppt_y</p:attrName>
                                        </p:attrNameLst>
                                      </p:cBhvr>
                                      <p:tavLst>
                                        <p:tav tm="0">
                                          <p:val>
                                            <p:strVal val="ppt_y"/>
                                          </p:val>
                                        </p:tav>
                                        <p:tav tm="100000">
                                          <p:val>
                                            <p:strVal val="ppt_y+.1"/>
                                          </p:val>
                                        </p:tav>
                                      </p:tavLst>
                                    </p:anim>
                                    <p:set>
                                      <p:cBhvr>
                                        <p:cTn id="310" dur="1" fill="hold">
                                          <p:stCondLst>
                                            <p:cond delay="999"/>
                                          </p:stCondLst>
                                        </p:cTn>
                                        <p:tgtEl>
                                          <p:spTgt spid="18"/>
                                        </p:tgtEl>
                                        <p:attrNameLst>
                                          <p:attrName>style.visibility</p:attrName>
                                        </p:attrNameLst>
                                      </p:cBhvr>
                                      <p:to>
                                        <p:strVal val="hidden"/>
                                      </p:to>
                                    </p:set>
                                  </p:childTnLst>
                                </p:cTn>
                              </p:par>
                              <p:par>
                                <p:cTn id="311" presetID="42" presetClass="exit" presetSubtype="0" fill="hold" grpId="1" nodeType="withEffect">
                                  <p:stCondLst>
                                    <p:cond delay="0"/>
                                  </p:stCondLst>
                                  <p:childTnLst>
                                    <p:animEffect transition="out" filter="fade">
                                      <p:cBhvr>
                                        <p:cTn id="312" dur="1000"/>
                                        <p:tgtEl>
                                          <p:spTgt spid="37"/>
                                        </p:tgtEl>
                                      </p:cBhvr>
                                    </p:animEffect>
                                    <p:anim calcmode="lin" valueType="num">
                                      <p:cBhvr>
                                        <p:cTn id="313" dur="1000"/>
                                        <p:tgtEl>
                                          <p:spTgt spid="37"/>
                                        </p:tgtEl>
                                        <p:attrNameLst>
                                          <p:attrName>ppt_x</p:attrName>
                                        </p:attrNameLst>
                                      </p:cBhvr>
                                      <p:tavLst>
                                        <p:tav tm="0">
                                          <p:val>
                                            <p:strVal val="ppt_x"/>
                                          </p:val>
                                        </p:tav>
                                        <p:tav tm="100000">
                                          <p:val>
                                            <p:strVal val="ppt_x"/>
                                          </p:val>
                                        </p:tav>
                                      </p:tavLst>
                                    </p:anim>
                                    <p:anim calcmode="lin" valueType="num">
                                      <p:cBhvr>
                                        <p:cTn id="314" dur="1000"/>
                                        <p:tgtEl>
                                          <p:spTgt spid="37"/>
                                        </p:tgtEl>
                                        <p:attrNameLst>
                                          <p:attrName>ppt_y</p:attrName>
                                        </p:attrNameLst>
                                      </p:cBhvr>
                                      <p:tavLst>
                                        <p:tav tm="0">
                                          <p:val>
                                            <p:strVal val="ppt_y"/>
                                          </p:val>
                                        </p:tav>
                                        <p:tav tm="100000">
                                          <p:val>
                                            <p:strVal val="ppt_y+.1"/>
                                          </p:val>
                                        </p:tav>
                                      </p:tavLst>
                                    </p:anim>
                                    <p:set>
                                      <p:cBhvr>
                                        <p:cTn id="315" dur="1" fill="hold">
                                          <p:stCondLst>
                                            <p:cond delay="999"/>
                                          </p:stCondLst>
                                        </p:cTn>
                                        <p:tgtEl>
                                          <p:spTgt spid="37"/>
                                        </p:tgtEl>
                                        <p:attrNameLst>
                                          <p:attrName>style.visibility</p:attrName>
                                        </p:attrNameLst>
                                      </p:cBhvr>
                                      <p:to>
                                        <p:strVal val="hidden"/>
                                      </p:to>
                                    </p:set>
                                  </p:childTnLst>
                                </p:cTn>
                              </p:par>
                              <p:par>
                                <p:cTn id="316" presetID="42" presetClass="exit" presetSubtype="0" fill="hold" grpId="1" nodeType="withEffect">
                                  <p:stCondLst>
                                    <p:cond delay="0"/>
                                  </p:stCondLst>
                                  <p:childTnLst>
                                    <p:animEffect transition="out" filter="fade">
                                      <p:cBhvr>
                                        <p:cTn id="317" dur="1000"/>
                                        <p:tgtEl>
                                          <p:spTgt spid="38"/>
                                        </p:tgtEl>
                                      </p:cBhvr>
                                    </p:animEffect>
                                    <p:anim calcmode="lin" valueType="num">
                                      <p:cBhvr>
                                        <p:cTn id="318" dur="1000"/>
                                        <p:tgtEl>
                                          <p:spTgt spid="38"/>
                                        </p:tgtEl>
                                        <p:attrNameLst>
                                          <p:attrName>ppt_x</p:attrName>
                                        </p:attrNameLst>
                                      </p:cBhvr>
                                      <p:tavLst>
                                        <p:tav tm="0">
                                          <p:val>
                                            <p:strVal val="ppt_x"/>
                                          </p:val>
                                        </p:tav>
                                        <p:tav tm="100000">
                                          <p:val>
                                            <p:strVal val="ppt_x"/>
                                          </p:val>
                                        </p:tav>
                                      </p:tavLst>
                                    </p:anim>
                                    <p:anim calcmode="lin" valueType="num">
                                      <p:cBhvr>
                                        <p:cTn id="319" dur="1000"/>
                                        <p:tgtEl>
                                          <p:spTgt spid="38"/>
                                        </p:tgtEl>
                                        <p:attrNameLst>
                                          <p:attrName>ppt_y</p:attrName>
                                        </p:attrNameLst>
                                      </p:cBhvr>
                                      <p:tavLst>
                                        <p:tav tm="0">
                                          <p:val>
                                            <p:strVal val="ppt_y"/>
                                          </p:val>
                                        </p:tav>
                                        <p:tav tm="100000">
                                          <p:val>
                                            <p:strVal val="ppt_y+.1"/>
                                          </p:val>
                                        </p:tav>
                                      </p:tavLst>
                                    </p:anim>
                                    <p:set>
                                      <p:cBhvr>
                                        <p:cTn id="320" dur="1" fill="hold">
                                          <p:stCondLst>
                                            <p:cond delay="999"/>
                                          </p:stCondLst>
                                        </p:cTn>
                                        <p:tgtEl>
                                          <p:spTgt spid="38"/>
                                        </p:tgtEl>
                                        <p:attrNameLst>
                                          <p:attrName>style.visibility</p:attrName>
                                        </p:attrNameLst>
                                      </p:cBhvr>
                                      <p:to>
                                        <p:strVal val="hidden"/>
                                      </p:to>
                                    </p:set>
                                  </p:childTnLst>
                                </p:cTn>
                              </p:par>
                              <p:par>
                                <p:cTn id="321" presetID="42" presetClass="entr" presetSubtype="0" fill="hold" grpId="0" nodeType="withEffect">
                                  <p:stCondLst>
                                    <p:cond delay="0"/>
                                  </p:stCondLst>
                                  <p:childTnLst>
                                    <p:set>
                                      <p:cBhvr>
                                        <p:cTn id="322" dur="1" fill="hold">
                                          <p:stCondLst>
                                            <p:cond delay="0"/>
                                          </p:stCondLst>
                                        </p:cTn>
                                        <p:tgtEl>
                                          <p:spTgt spid="40"/>
                                        </p:tgtEl>
                                        <p:attrNameLst>
                                          <p:attrName>style.visibility</p:attrName>
                                        </p:attrNameLst>
                                      </p:cBhvr>
                                      <p:to>
                                        <p:strVal val="visible"/>
                                      </p:to>
                                    </p:set>
                                    <p:animEffect transition="in" filter="fade">
                                      <p:cBhvr>
                                        <p:cTn id="323" dur="1000"/>
                                        <p:tgtEl>
                                          <p:spTgt spid="40"/>
                                        </p:tgtEl>
                                      </p:cBhvr>
                                    </p:animEffect>
                                    <p:anim calcmode="lin" valueType="num">
                                      <p:cBhvr>
                                        <p:cTn id="324" dur="1000" fill="hold"/>
                                        <p:tgtEl>
                                          <p:spTgt spid="40"/>
                                        </p:tgtEl>
                                        <p:attrNameLst>
                                          <p:attrName>ppt_x</p:attrName>
                                        </p:attrNameLst>
                                      </p:cBhvr>
                                      <p:tavLst>
                                        <p:tav tm="0">
                                          <p:val>
                                            <p:strVal val="#ppt_x"/>
                                          </p:val>
                                        </p:tav>
                                        <p:tav tm="100000">
                                          <p:val>
                                            <p:strVal val="#ppt_x"/>
                                          </p:val>
                                        </p:tav>
                                      </p:tavLst>
                                    </p:anim>
                                    <p:anim calcmode="lin" valueType="num">
                                      <p:cBhvr>
                                        <p:cTn id="325" dur="1000" fill="hold"/>
                                        <p:tgtEl>
                                          <p:spTgt spid="40"/>
                                        </p:tgtEl>
                                        <p:attrNameLst>
                                          <p:attrName>ppt_y</p:attrName>
                                        </p:attrNameLst>
                                      </p:cBhvr>
                                      <p:tavLst>
                                        <p:tav tm="0">
                                          <p:val>
                                            <p:strVal val="#ppt_y+.1"/>
                                          </p:val>
                                        </p:tav>
                                        <p:tav tm="100000">
                                          <p:val>
                                            <p:strVal val="#ppt_y"/>
                                          </p:val>
                                        </p:tav>
                                      </p:tavLst>
                                    </p:anim>
                                  </p:childTnLst>
                                </p:cTn>
                              </p:par>
                              <p:par>
                                <p:cTn id="326" presetID="42" presetClass="entr" presetSubtype="0" fill="hold" grpId="0" nodeType="withEffect">
                                  <p:stCondLst>
                                    <p:cond delay="0"/>
                                  </p:stCondLst>
                                  <p:childTnLst>
                                    <p:set>
                                      <p:cBhvr>
                                        <p:cTn id="327" dur="1" fill="hold">
                                          <p:stCondLst>
                                            <p:cond delay="0"/>
                                          </p:stCondLst>
                                        </p:cTn>
                                        <p:tgtEl>
                                          <p:spTgt spid="41"/>
                                        </p:tgtEl>
                                        <p:attrNameLst>
                                          <p:attrName>style.visibility</p:attrName>
                                        </p:attrNameLst>
                                      </p:cBhvr>
                                      <p:to>
                                        <p:strVal val="visible"/>
                                      </p:to>
                                    </p:set>
                                    <p:animEffect transition="in" filter="fade">
                                      <p:cBhvr>
                                        <p:cTn id="328" dur="1000"/>
                                        <p:tgtEl>
                                          <p:spTgt spid="41"/>
                                        </p:tgtEl>
                                      </p:cBhvr>
                                    </p:animEffect>
                                    <p:anim calcmode="lin" valueType="num">
                                      <p:cBhvr>
                                        <p:cTn id="329" dur="1000" fill="hold"/>
                                        <p:tgtEl>
                                          <p:spTgt spid="41"/>
                                        </p:tgtEl>
                                        <p:attrNameLst>
                                          <p:attrName>ppt_x</p:attrName>
                                        </p:attrNameLst>
                                      </p:cBhvr>
                                      <p:tavLst>
                                        <p:tav tm="0">
                                          <p:val>
                                            <p:strVal val="#ppt_x"/>
                                          </p:val>
                                        </p:tav>
                                        <p:tav tm="100000">
                                          <p:val>
                                            <p:strVal val="#ppt_x"/>
                                          </p:val>
                                        </p:tav>
                                      </p:tavLst>
                                    </p:anim>
                                    <p:anim calcmode="lin" valueType="num">
                                      <p:cBhvr>
                                        <p:cTn id="330" dur="1000" fill="hold"/>
                                        <p:tgtEl>
                                          <p:spTgt spid="41"/>
                                        </p:tgtEl>
                                        <p:attrNameLst>
                                          <p:attrName>ppt_y</p:attrName>
                                        </p:attrNameLst>
                                      </p:cBhvr>
                                      <p:tavLst>
                                        <p:tav tm="0">
                                          <p:val>
                                            <p:strVal val="#ppt_y+.1"/>
                                          </p:val>
                                        </p:tav>
                                        <p:tav tm="100000">
                                          <p:val>
                                            <p:strVal val="#ppt_y"/>
                                          </p:val>
                                        </p:tav>
                                      </p:tavLst>
                                    </p:anim>
                                  </p:childTnLst>
                                </p:cTn>
                              </p:par>
                              <p:par>
                                <p:cTn id="331" presetID="42" presetClass="entr" presetSubtype="0" fill="hold" grpId="0" nodeType="withEffect">
                                  <p:stCondLst>
                                    <p:cond delay="0"/>
                                  </p:stCondLst>
                                  <p:childTnLst>
                                    <p:set>
                                      <p:cBhvr>
                                        <p:cTn id="332" dur="1" fill="hold">
                                          <p:stCondLst>
                                            <p:cond delay="0"/>
                                          </p:stCondLst>
                                        </p:cTn>
                                        <p:tgtEl>
                                          <p:spTgt spid="42"/>
                                        </p:tgtEl>
                                        <p:attrNameLst>
                                          <p:attrName>style.visibility</p:attrName>
                                        </p:attrNameLst>
                                      </p:cBhvr>
                                      <p:to>
                                        <p:strVal val="visible"/>
                                      </p:to>
                                    </p:set>
                                    <p:animEffect transition="in" filter="fade">
                                      <p:cBhvr>
                                        <p:cTn id="333" dur="1000"/>
                                        <p:tgtEl>
                                          <p:spTgt spid="42"/>
                                        </p:tgtEl>
                                      </p:cBhvr>
                                    </p:animEffect>
                                    <p:anim calcmode="lin" valueType="num">
                                      <p:cBhvr>
                                        <p:cTn id="334" dur="1000" fill="hold"/>
                                        <p:tgtEl>
                                          <p:spTgt spid="42"/>
                                        </p:tgtEl>
                                        <p:attrNameLst>
                                          <p:attrName>ppt_x</p:attrName>
                                        </p:attrNameLst>
                                      </p:cBhvr>
                                      <p:tavLst>
                                        <p:tav tm="0">
                                          <p:val>
                                            <p:strVal val="#ppt_x"/>
                                          </p:val>
                                        </p:tav>
                                        <p:tav tm="100000">
                                          <p:val>
                                            <p:strVal val="#ppt_x"/>
                                          </p:val>
                                        </p:tav>
                                      </p:tavLst>
                                    </p:anim>
                                    <p:anim calcmode="lin" valueType="num">
                                      <p:cBhvr>
                                        <p:cTn id="335" dur="1000" fill="hold"/>
                                        <p:tgtEl>
                                          <p:spTgt spid="42"/>
                                        </p:tgtEl>
                                        <p:attrNameLst>
                                          <p:attrName>ppt_y</p:attrName>
                                        </p:attrNameLst>
                                      </p:cBhvr>
                                      <p:tavLst>
                                        <p:tav tm="0">
                                          <p:val>
                                            <p:strVal val="#ppt_y+.1"/>
                                          </p:val>
                                        </p:tav>
                                        <p:tav tm="100000">
                                          <p:val>
                                            <p:strVal val="#ppt_y"/>
                                          </p:val>
                                        </p:tav>
                                      </p:tavLst>
                                    </p:anim>
                                  </p:childTnLst>
                                </p:cTn>
                              </p:par>
                              <p:par>
                                <p:cTn id="336" presetID="42" presetClass="entr" presetSubtype="0" fill="hold" grpId="0" nodeType="withEffect">
                                  <p:stCondLst>
                                    <p:cond delay="0"/>
                                  </p:stCondLst>
                                  <p:childTnLst>
                                    <p:set>
                                      <p:cBhvr>
                                        <p:cTn id="337" dur="1" fill="hold">
                                          <p:stCondLst>
                                            <p:cond delay="0"/>
                                          </p:stCondLst>
                                        </p:cTn>
                                        <p:tgtEl>
                                          <p:spTgt spid="43"/>
                                        </p:tgtEl>
                                        <p:attrNameLst>
                                          <p:attrName>style.visibility</p:attrName>
                                        </p:attrNameLst>
                                      </p:cBhvr>
                                      <p:to>
                                        <p:strVal val="visible"/>
                                      </p:to>
                                    </p:set>
                                    <p:animEffect transition="in" filter="fade">
                                      <p:cBhvr>
                                        <p:cTn id="338" dur="1000"/>
                                        <p:tgtEl>
                                          <p:spTgt spid="43"/>
                                        </p:tgtEl>
                                      </p:cBhvr>
                                    </p:animEffect>
                                    <p:anim calcmode="lin" valueType="num">
                                      <p:cBhvr>
                                        <p:cTn id="339" dur="1000" fill="hold"/>
                                        <p:tgtEl>
                                          <p:spTgt spid="43"/>
                                        </p:tgtEl>
                                        <p:attrNameLst>
                                          <p:attrName>ppt_x</p:attrName>
                                        </p:attrNameLst>
                                      </p:cBhvr>
                                      <p:tavLst>
                                        <p:tav tm="0">
                                          <p:val>
                                            <p:strVal val="#ppt_x"/>
                                          </p:val>
                                        </p:tav>
                                        <p:tav tm="100000">
                                          <p:val>
                                            <p:strVal val="#ppt_x"/>
                                          </p:val>
                                        </p:tav>
                                      </p:tavLst>
                                    </p:anim>
                                    <p:anim calcmode="lin" valueType="num">
                                      <p:cBhvr>
                                        <p:cTn id="340" dur="1000" fill="hold"/>
                                        <p:tgtEl>
                                          <p:spTgt spid="43"/>
                                        </p:tgtEl>
                                        <p:attrNameLst>
                                          <p:attrName>ppt_y</p:attrName>
                                        </p:attrNameLst>
                                      </p:cBhvr>
                                      <p:tavLst>
                                        <p:tav tm="0">
                                          <p:val>
                                            <p:strVal val="#ppt_y+.1"/>
                                          </p:val>
                                        </p:tav>
                                        <p:tav tm="100000">
                                          <p:val>
                                            <p:strVal val="#ppt_y"/>
                                          </p:val>
                                        </p:tav>
                                      </p:tavLst>
                                    </p:anim>
                                  </p:childTnLst>
                                </p:cTn>
                              </p:par>
                              <p:par>
                                <p:cTn id="341" presetID="42" presetClass="entr" presetSubtype="0" fill="hold" grpId="0" nodeType="withEffect">
                                  <p:stCondLst>
                                    <p:cond delay="0"/>
                                  </p:stCondLst>
                                  <p:childTnLst>
                                    <p:set>
                                      <p:cBhvr>
                                        <p:cTn id="342" dur="1" fill="hold">
                                          <p:stCondLst>
                                            <p:cond delay="0"/>
                                          </p:stCondLst>
                                        </p:cTn>
                                        <p:tgtEl>
                                          <p:spTgt spid="44"/>
                                        </p:tgtEl>
                                        <p:attrNameLst>
                                          <p:attrName>style.visibility</p:attrName>
                                        </p:attrNameLst>
                                      </p:cBhvr>
                                      <p:to>
                                        <p:strVal val="visible"/>
                                      </p:to>
                                    </p:set>
                                    <p:animEffect transition="in" filter="fade">
                                      <p:cBhvr>
                                        <p:cTn id="343" dur="1000"/>
                                        <p:tgtEl>
                                          <p:spTgt spid="44"/>
                                        </p:tgtEl>
                                      </p:cBhvr>
                                    </p:animEffect>
                                    <p:anim calcmode="lin" valueType="num">
                                      <p:cBhvr>
                                        <p:cTn id="344" dur="1000" fill="hold"/>
                                        <p:tgtEl>
                                          <p:spTgt spid="44"/>
                                        </p:tgtEl>
                                        <p:attrNameLst>
                                          <p:attrName>ppt_x</p:attrName>
                                        </p:attrNameLst>
                                      </p:cBhvr>
                                      <p:tavLst>
                                        <p:tav tm="0">
                                          <p:val>
                                            <p:strVal val="#ppt_x"/>
                                          </p:val>
                                        </p:tav>
                                        <p:tav tm="100000">
                                          <p:val>
                                            <p:strVal val="#ppt_x"/>
                                          </p:val>
                                        </p:tav>
                                      </p:tavLst>
                                    </p:anim>
                                    <p:anim calcmode="lin" valueType="num">
                                      <p:cBhvr>
                                        <p:cTn id="345" dur="1000" fill="hold"/>
                                        <p:tgtEl>
                                          <p:spTgt spid="44"/>
                                        </p:tgtEl>
                                        <p:attrNameLst>
                                          <p:attrName>ppt_y</p:attrName>
                                        </p:attrNameLst>
                                      </p:cBhvr>
                                      <p:tavLst>
                                        <p:tav tm="0">
                                          <p:val>
                                            <p:strVal val="#ppt_y+.1"/>
                                          </p:val>
                                        </p:tav>
                                        <p:tav tm="100000">
                                          <p:val>
                                            <p:strVal val="#ppt_y"/>
                                          </p:val>
                                        </p:tav>
                                      </p:tavLst>
                                    </p:anim>
                                  </p:childTnLst>
                                </p:cTn>
                              </p:par>
                              <p:par>
                                <p:cTn id="346" presetID="42" presetClass="entr" presetSubtype="0" fill="hold" grpId="0" nodeType="withEffect">
                                  <p:stCondLst>
                                    <p:cond delay="0"/>
                                  </p:stCondLst>
                                  <p:childTnLst>
                                    <p:set>
                                      <p:cBhvr>
                                        <p:cTn id="347" dur="1" fill="hold">
                                          <p:stCondLst>
                                            <p:cond delay="0"/>
                                          </p:stCondLst>
                                        </p:cTn>
                                        <p:tgtEl>
                                          <p:spTgt spid="45"/>
                                        </p:tgtEl>
                                        <p:attrNameLst>
                                          <p:attrName>style.visibility</p:attrName>
                                        </p:attrNameLst>
                                      </p:cBhvr>
                                      <p:to>
                                        <p:strVal val="visible"/>
                                      </p:to>
                                    </p:set>
                                    <p:animEffect transition="in" filter="fade">
                                      <p:cBhvr>
                                        <p:cTn id="348" dur="1000"/>
                                        <p:tgtEl>
                                          <p:spTgt spid="45"/>
                                        </p:tgtEl>
                                      </p:cBhvr>
                                    </p:animEffect>
                                    <p:anim calcmode="lin" valueType="num">
                                      <p:cBhvr>
                                        <p:cTn id="349" dur="1000" fill="hold"/>
                                        <p:tgtEl>
                                          <p:spTgt spid="45"/>
                                        </p:tgtEl>
                                        <p:attrNameLst>
                                          <p:attrName>ppt_x</p:attrName>
                                        </p:attrNameLst>
                                      </p:cBhvr>
                                      <p:tavLst>
                                        <p:tav tm="0">
                                          <p:val>
                                            <p:strVal val="#ppt_x"/>
                                          </p:val>
                                        </p:tav>
                                        <p:tav tm="100000">
                                          <p:val>
                                            <p:strVal val="#ppt_x"/>
                                          </p:val>
                                        </p:tav>
                                      </p:tavLst>
                                    </p:anim>
                                    <p:anim calcmode="lin" valueType="num">
                                      <p:cBhvr>
                                        <p:cTn id="350" dur="1000" fill="hold"/>
                                        <p:tgtEl>
                                          <p:spTgt spid="45"/>
                                        </p:tgtEl>
                                        <p:attrNameLst>
                                          <p:attrName>ppt_y</p:attrName>
                                        </p:attrNameLst>
                                      </p:cBhvr>
                                      <p:tavLst>
                                        <p:tav tm="0">
                                          <p:val>
                                            <p:strVal val="#ppt_y+.1"/>
                                          </p:val>
                                        </p:tav>
                                        <p:tav tm="100000">
                                          <p:val>
                                            <p:strVal val="#ppt_y"/>
                                          </p:val>
                                        </p:tav>
                                      </p:tavLst>
                                    </p:anim>
                                  </p:childTnLst>
                                </p:cTn>
                              </p:par>
                              <p:par>
                                <p:cTn id="351" presetID="42" presetClass="entr" presetSubtype="0" fill="hold" grpId="0" nodeType="withEffect">
                                  <p:stCondLst>
                                    <p:cond delay="0"/>
                                  </p:stCondLst>
                                  <p:childTnLst>
                                    <p:set>
                                      <p:cBhvr>
                                        <p:cTn id="352" dur="1" fill="hold">
                                          <p:stCondLst>
                                            <p:cond delay="0"/>
                                          </p:stCondLst>
                                        </p:cTn>
                                        <p:tgtEl>
                                          <p:spTgt spid="46"/>
                                        </p:tgtEl>
                                        <p:attrNameLst>
                                          <p:attrName>style.visibility</p:attrName>
                                        </p:attrNameLst>
                                      </p:cBhvr>
                                      <p:to>
                                        <p:strVal val="visible"/>
                                      </p:to>
                                    </p:set>
                                    <p:animEffect transition="in" filter="fade">
                                      <p:cBhvr>
                                        <p:cTn id="353" dur="1000"/>
                                        <p:tgtEl>
                                          <p:spTgt spid="46"/>
                                        </p:tgtEl>
                                      </p:cBhvr>
                                    </p:animEffect>
                                    <p:anim calcmode="lin" valueType="num">
                                      <p:cBhvr>
                                        <p:cTn id="354" dur="1000" fill="hold"/>
                                        <p:tgtEl>
                                          <p:spTgt spid="46"/>
                                        </p:tgtEl>
                                        <p:attrNameLst>
                                          <p:attrName>ppt_x</p:attrName>
                                        </p:attrNameLst>
                                      </p:cBhvr>
                                      <p:tavLst>
                                        <p:tav tm="0">
                                          <p:val>
                                            <p:strVal val="#ppt_x"/>
                                          </p:val>
                                        </p:tav>
                                        <p:tav tm="100000">
                                          <p:val>
                                            <p:strVal val="#ppt_x"/>
                                          </p:val>
                                        </p:tav>
                                      </p:tavLst>
                                    </p:anim>
                                    <p:anim calcmode="lin" valueType="num">
                                      <p:cBhvr>
                                        <p:cTn id="355" dur="1000" fill="hold"/>
                                        <p:tgtEl>
                                          <p:spTgt spid="46"/>
                                        </p:tgtEl>
                                        <p:attrNameLst>
                                          <p:attrName>ppt_y</p:attrName>
                                        </p:attrNameLst>
                                      </p:cBhvr>
                                      <p:tavLst>
                                        <p:tav tm="0">
                                          <p:val>
                                            <p:strVal val="#ppt_y+.1"/>
                                          </p:val>
                                        </p:tav>
                                        <p:tav tm="100000">
                                          <p:val>
                                            <p:strVal val="#ppt_y"/>
                                          </p:val>
                                        </p:tav>
                                      </p:tavLst>
                                    </p:anim>
                                  </p:childTnLst>
                                </p:cTn>
                              </p:par>
                              <p:par>
                                <p:cTn id="356" presetID="42" presetClass="entr" presetSubtype="0" fill="hold" grpId="0" nodeType="withEffect">
                                  <p:stCondLst>
                                    <p:cond delay="0"/>
                                  </p:stCondLst>
                                  <p:childTnLst>
                                    <p:set>
                                      <p:cBhvr>
                                        <p:cTn id="357" dur="1" fill="hold">
                                          <p:stCondLst>
                                            <p:cond delay="0"/>
                                          </p:stCondLst>
                                        </p:cTn>
                                        <p:tgtEl>
                                          <p:spTgt spid="47"/>
                                        </p:tgtEl>
                                        <p:attrNameLst>
                                          <p:attrName>style.visibility</p:attrName>
                                        </p:attrNameLst>
                                      </p:cBhvr>
                                      <p:to>
                                        <p:strVal val="visible"/>
                                      </p:to>
                                    </p:set>
                                    <p:animEffect transition="in" filter="fade">
                                      <p:cBhvr>
                                        <p:cTn id="358" dur="1000"/>
                                        <p:tgtEl>
                                          <p:spTgt spid="47"/>
                                        </p:tgtEl>
                                      </p:cBhvr>
                                    </p:animEffect>
                                    <p:anim calcmode="lin" valueType="num">
                                      <p:cBhvr>
                                        <p:cTn id="359" dur="1000" fill="hold"/>
                                        <p:tgtEl>
                                          <p:spTgt spid="47"/>
                                        </p:tgtEl>
                                        <p:attrNameLst>
                                          <p:attrName>ppt_x</p:attrName>
                                        </p:attrNameLst>
                                      </p:cBhvr>
                                      <p:tavLst>
                                        <p:tav tm="0">
                                          <p:val>
                                            <p:strVal val="#ppt_x"/>
                                          </p:val>
                                        </p:tav>
                                        <p:tav tm="100000">
                                          <p:val>
                                            <p:strVal val="#ppt_x"/>
                                          </p:val>
                                        </p:tav>
                                      </p:tavLst>
                                    </p:anim>
                                    <p:anim calcmode="lin" valueType="num">
                                      <p:cBhvr>
                                        <p:cTn id="360" dur="1000" fill="hold"/>
                                        <p:tgtEl>
                                          <p:spTgt spid="47"/>
                                        </p:tgtEl>
                                        <p:attrNameLst>
                                          <p:attrName>ppt_y</p:attrName>
                                        </p:attrNameLst>
                                      </p:cBhvr>
                                      <p:tavLst>
                                        <p:tav tm="0">
                                          <p:val>
                                            <p:strVal val="#ppt_y+.1"/>
                                          </p:val>
                                        </p:tav>
                                        <p:tav tm="100000">
                                          <p:val>
                                            <p:strVal val="#ppt_y"/>
                                          </p:val>
                                        </p:tav>
                                      </p:tavLst>
                                    </p:anim>
                                  </p:childTnLst>
                                </p:cTn>
                              </p:par>
                              <p:par>
                                <p:cTn id="361" presetID="42" presetClass="entr" presetSubtype="0" fill="hold" grpId="0" nodeType="withEffect">
                                  <p:stCondLst>
                                    <p:cond delay="0"/>
                                  </p:stCondLst>
                                  <p:childTnLst>
                                    <p:set>
                                      <p:cBhvr>
                                        <p:cTn id="362" dur="1" fill="hold">
                                          <p:stCondLst>
                                            <p:cond delay="0"/>
                                          </p:stCondLst>
                                        </p:cTn>
                                        <p:tgtEl>
                                          <p:spTgt spid="48"/>
                                        </p:tgtEl>
                                        <p:attrNameLst>
                                          <p:attrName>style.visibility</p:attrName>
                                        </p:attrNameLst>
                                      </p:cBhvr>
                                      <p:to>
                                        <p:strVal val="visible"/>
                                      </p:to>
                                    </p:set>
                                    <p:animEffect transition="in" filter="fade">
                                      <p:cBhvr>
                                        <p:cTn id="363" dur="1000"/>
                                        <p:tgtEl>
                                          <p:spTgt spid="48"/>
                                        </p:tgtEl>
                                      </p:cBhvr>
                                    </p:animEffect>
                                    <p:anim calcmode="lin" valueType="num">
                                      <p:cBhvr>
                                        <p:cTn id="364" dur="1000" fill="hold"/>
                                        <p:tgtEl>
                                          <p:spTgt spid="48"/>
                                        </p:tgtEl>
                                        <p:attrNameLst>
                                          <p:attrName>ppt_x</p:attrName>
                                        </p:attrNameLst>
                                      </p:cBhvr>
                                      <p:tavLst>
                                        <p:tav tm="0">
                                          <p:val>
                                            <p:strVal val="#ppt_x"/>
                                          </p:val>
                                        </p:tav>
                                        <p:tav tm="100000">
                                          <p:val>
                                            <p:strVal val="#ppt_x"/>
                                          </p:val>
                                        </p:tav>
                                      </p:tavLst>
                                    </p:anim>
                                    <p:anim calcmode="lin" valueType="num">
                                      <p:cBhvr>
                                        <p:cTn id="365" dur="1000" fill="hold"/>
                                        <p:tgtEl>
                                          <p:spTgt spid="48"/>
                                        </p:tgtEl>
                                        <p:attrNameLst>
                                          <p:attrName>ppt_y</p:attrName>
                                        </p:attrNameLst>
                                      </p:cBhvr>
                                      <p:tavLst>
                                        <p:tav tm="0">
                                          <p:val>
                                            <p:strVal val="#ppt_y+.1"/>
                                          </p:val>
                                        </p:tav>
                                        <p:tav tm="100000">
                                          <p:val>
                                            <p:strVal val="#ppt_y"/>
                                          </p:val>
                                        </p:tav>
                                      </p:tavLst>
                                    </p:anim>
                                  </p:childTnLst>
                                </p:cTn>
                              </p:par>
                              <p:par>
                                <p:cTn id="366" presetID="42" presetClass="entr" presetSubtype="0" fill="hold" grpId="0" nodeType="withEffect">
                                  <p:stCondLst>
                                    <p:cond delay="0"/>
                                  </p:stCondLst>
                                  <p:childTnLst>
                                    <p:set>
                                      <p:cBhvr>
                                        <p:cTn id="367" dur="1" fill="hold">
                                          <p:stCondLst>
                                            <p:cond delay="0"/>
                                          </p:stCondLst>
                                        </p:cTn>
                                        <p:tgtEl>
                                          <p:spTgt spid="49"/>
                                        </p:tgtEl>
                                        <p:attrNameLst>
                                          <p:attrName>style.visibility</p:attrName>
                                        </p:attrNameLst>
                                      </p:cBhvr>
                                      <p:to>
                                        <p:strVal val="visible"/>
                                      </p:to>
                                    </p:set>
                                    <p:animEffect transition="in" filter="fade">
                                      <p:cBhvr>
                                        <p:cTn id="368" dur="1000"/>
                                        <p:tgtEl>
                                          <p:spTgt spid="49"/>
                                        </p:tgtEl>
                                      </p:cBhvr>
                                    </p:animEffect>
                                    <p:anim calcmode="lin" valueType="num">
                                      <p:cBhvr>
                                        <p:cTn id="369" dur="1000" fill="hold"/>
                                        <p:tgtEl>
                                          <p:spTgt spid="49"/>
                                        </p:tgtEl>
                                        <p:attrNameLst>
                                          <p:attrName>ppt_x</p:attrName>
                                        </p:attrNameLst>
                                      </p:cBhvr>
                                      <p:tavLst>
                                        <p:tav tm="0">
                                          <p:val>
                                            <p:strVal val="#ppt_x"/>
                                          </p:val>
                                        </p:tav>
                                        <p:tav tm="100000">
                                          <p:val>
                                            <p:strVal val="#ppt_x"/>
                                          </p:val>
                                        </p:tav>
                                      </p:tavLst>
                                    </p:anim>
                                    <p:anim calcmode="lin" valueType="num">
                                      <p:cBhvr>
                                        <p:cTn id="370" dur="1000" fill="hold"/>
                                        <p:tgtEl>
                                          <p:spTgt spid="49"/>
                                        </p:tgtEl>
                                        <p:attrNameLst>
                                          <p:attrName>ppt_y</p:attrName>
                                        </p:attrNameLst>
                                      </p:cBhvr>
                                      <p:tavLst>
                                        <p:tav tm="0">
                                          <p:val>
                                            <p:strVal val="#ppt_y+.1"/>
                                          </p:val>
                                        </p:tav>
                                        <p:tav tm="100000">
                                          <p:val>
                                            <p:strVal val="#ppt_y"/>
                                          </p:val>
                                        </p:tav>
                                      </p:tavLst>
                                    </p:anim>
                                  </p:childTnLst>
                                </p:cTn>
                              </p:par>
                              <p:par>
                                <p:cTn id="371" presetID="42" presetClass="entr" presetSubtype="0" fill="hold" grpId="0" nodeType="withEffect">
                                  <p:stCondLst>
                                    <p:cond delay="0"/>
                                  </p:stCondLst>
                                  <p:childTnLst>
                                    <p:set>
                                      <p:cBhvr>
                                        <p:cTn id="372" dur="1" fill="hold">
                                          <p:stCondLst>
                                            <p:cond delay="0"/>
                                          </p:stCondLst>
                                        </p:cTn>
                                        <p:tgtEl>
                                          <p:spTgt spid="50"/>
                                        </p:tgtEl>
                                        <p:attrNameLst>
                                          <p:attrName>style.visibility</p:attrName>
                                        </p:attrNameLst>
                                      </p:cBhvr>
                                      <p:to>
                                        <p:strVal val="visible"/>
                                      </p:to>
                                    </p:set>
                                    <p:animEffect transition="in" filter="fade">
                                      <p:cBhvr>
                                        <p:cTn id="373" dur="1000"/>
                                        <p:tgtEl>
                                          <p:spTgt spid="50"/>
                                        </p:tgtEl>
                                      </p:cBhvr>
                                    </p:animEffect>
                                    <p:anim calcmode="lin" valueType="num">
                                      <p:cBhvr>
                                        <p:cTn id="374" dur="1000" fill="hold"/>
                                        <p:tgtEl>
                                          <p:spTgt spid="50"/>
                                        </p:tgtEl>
                                        <p:attrNameLst>
                                          <p:attrName>ppt_x</p:attrName>
                                        </p:attrNameLst>
                                      </p:cBhvr>
                                      <p:tavLst>
                                        <p:tav tm="0">
                                          <p:val>
                                            <p:strVal val="#ppt_x"/>
                                          </p:val>
                                        </p:tav>
                                        <p:tav tm="100000">
                                          <p:val>
                                            <p:strVal val="#ppt_x"/>
                                          </p:val>
                                        </p:tav>
                                      </p:tavLst>
                                    </p:anim>
                                    <p:anim calcmode="lin" valueType="num">
                                      <p:cBhvr>
                                        <p:cTn id="375" dur="1000" fill="hold"/>
                                        <p:tgtEl>
                                          <p:spTgt spid="50"/>
                                        </p:tgtEl>
                                        <p:attrNameLst>
                                          <p:attrName>ppt_y</p:attrName>
                                        </p:attrNameLst>
                                      </p:cBhvr>
                                      <p:tavLst>
                                        <p:tav tm="0">
                                          <p:val>
                                            <p:strVal val="#ppt_y+.1"/>
                                          </p:val>
                                        </p:tav>
                                        <p:tav tm="100000">
                                          <p:val>
                                            <p:strVal val="#ppt_y"/>
                                          </p:val>
                                        </p:tav>
                                      </p:tavLst>
                                    </p:anim>
                                  </p:childTnLst>
                                </p:cTn>
                              </p:par>
                              <p:par>
                                <p:cTn id="376" presetID="42" presetClass="entr" presetSubtype="0" fill="hold" grpId="0" nodeType="withEffect">
                                  <p:stCondLst>
                                    <p:cond delay="0"/>
                                  </p:stCondLst>
                                  <p:childTnLst>
                                    <p:set>
                                      <p:cBhvr>
                                        <p:cTn id="377" dur="1" fill="hold">
                                          <p:stCondLst>
                                            <p:cond delay="0"/>
                                          </p:stCondLst>
                                        </p:cTn>
                                        <p:tgtEl>
                                          <p:spTgt spid="51"/>
                                        </p:tgtEl>
                                        <p:attrNameLst>
                                          <p:attrName>style.visibility</p:attrName>
                                        </p:attrNameLst>
                                      </p:cBhvr>
                                      <p:to>
                                        <p:strVal val="visible"/>
                                      </p:to>
                                    </p:set>
                                    <p:animEffect transition="in" filter="fade">
                                      <p:cBhvr>
                                        <p:cTn id="378" dur="1000"/>
                                        <p:tgtEl>
                                          <p:spTgt spid="51"/>
                                        </p:tgtEl>
                                      </p:cBhvr>
                                    </p:animEffect>
                                    <p:anim calcmode="lin" valueType="num">
                                      <p:cBhvr>
                                        <p:cTn id="379" dur="1000" fill="hold"/>
                                        <p:tgtEl>
                                          <p:spTgt spid="51"/>
                                        </p:tgtEl>
                                        <p:attrNameLst>
                                          <p:attrName>ppt_x</p:attrName>
                                        </p:attrNameLst>
                                      </p:cBhvr>
                                      <p:tavLst>
                                        <p:tav tm="0">
                                          <p:val>
                                            <p:strVal val="#ppt_x"/>
                                          </p:val>
                                        </p:tav>
                                        <p:tav tm="100000">
                                          <p:val>
                                            <p:strVal val="#ppt_x"/>
                                          </p:val>
                                        </p:tav>
                                      </p:tavLst>
                                    </p:anim>
                                    <p:anim calcmode="lin" valueType="num">
                                      <p:cBhvr>
                                        <p:cTn id="380" dur="1000" fill="hold"/>
                                        <p:tgtEl>
                                          <p:spTgt spid="51"/>
                                        </p:tgtEl>
                                        <p:attrNameLst>
                                          <p:attrName>ppt_y</p:attrName>
                                        </p:attrNameLst>
                                      </p:cBhvr>
                                      <p:tavLst>
                                        <p:tav tm="0">
                                          <p:val>
                                            <p:strVal val="#ppt_y+.1"/>
                                          </p:val>
                                        </p:tav>
                                        <p:tav tm="100000">
                                          <p:val>
                                            <p:strVal val="#ppt_y"/>
                                          </p:val>
                                        </p:tav>
                                      </p:tavLst>
                                    </p:anim>
                                  </p:childTnLst>
                                </p:cTn>
                              </p:par>
                              <p:par>
                                <p:cTn id="381" presetID="42" presetClass="entr" presetSubtype="0" fill="hold" grpId="0" nodeType="withEffect">
                                  <p:stCondLst>
                                    <p:cond delay="0"/>
                                  </p:stCondLst>
                                  <p:childTnLst>
                                    <p:set>
                                      <p:cBhvr>
                                        <p:cTn id="382" dur="1" fill="hold">
                                          <p:stCondLst>
                                            <p:cond delay="0"/>
                                          </p:stCondLst>
                                        </p:cTn>
                                        <p:tgtEl>
                                          <p:spTgt spid="52"/>
                                        </p:tgtEl>
                                        <p:attrNameLst>
                                          <p:attrName>style.visibility</p:attrName>
                                        </p:attrNameLst>
                                      </p:cBhvr>
                                      <p:to>
                                        <p:strVal val="visible"/>
                                      </p:to>
                                    </p:set>
                                    <p:animEffect transition="in" filter="fade">
                                      <p:cBhvr>
                                        <p:cTn id="383" dur="1000"/>
                                        <p:tgtEl>
                                          <p:spTgt spid="52"/>
                                        </p:tgtEl>
                                      </p:cBhvr>
                                    </p:animEffect>
                                    <p:anim calcmode="lin" valueType="num">
                                      <p:cBhvr>
                                        <p:cTn id="384" dur="1000" fill="hold"/>
                                        <p:tgtEl>
                                          <p:spTgt spid="52"/>
                                        </p:tgtEl>
                                        <p:attrNameLst>
                                          <p:attrName>ppt_x</p:attrName>
                                        </p:attrNameLst>
                                      </p:cBhvr>
                                      <p:tavLst>
                                        <p:tav tm="0">
                                          <p:val>
                                            <p:strVal val="#ppt_x"/>
                                          </p:val>
                                        </p:tav>
                                        <p:tav tm="100000">
                                          <p:val>
                                            <p:strVal val="#ppt_x"/>
                                          </p:val>
                                        </p:tav>
                                      </p:tavLst>
                                    </p:anim>
                                    <p:anim calcmode="lin" valueType="num">
                                      <p:cBhvr>
                                        <p:cTn id="385" dur="1000" fill="hold"/>
                                        <p:tgtEl>
                                          <p:spTgt spid="52"/>
                                        </p:tgtEl>
                                        <p:attrNameLst>
                                          <p:attrName>ppt_y</p:attrName>
                                        </p:attrNameLst>
                                      </p:cBhvr>
                                      <p:tavLst>
                                        <p:tav tm="0">
                                          <p:val>
                                            <p:strVal val="#ppt_y+.1"/>
                                          </p:val>
                                        </p:tav>
                                        <p:tav tm="100000">
                                          <p:val>
                                            <p:strVal val="#ppt_y"/>
                                          </p:val>
                                        </p:tav>
                                      </p:tavLst>
                                    </p:anim>
                                  </p:childTnLst>
                                </p:cTn>
                              </p:par>
                              <p:par>
                                <p:cTn id="386" presetID="42" presetClass="entr" presetSubtype="0" fill="hold" grpId="0" nodeType="withEffect">
                                  <p:stCondLst>
                                    <p:cond delay="0"/>
                                  </p:stCondLst>
                                  <p:childTnLst>
                                    <p:set>
                                      <p:cBhvr>
                                        <p:cTn id="387" dur="1" fill="hold">
                                          <p:stCondLst>
                                            <p:cond delay="0"/>
                                          </p:stCondLst>
                                        </p:cTn>
                                        <p:tgtEl>
                                          <p:spTgt spid="57"/>
                                        </p:tgtEl>
                                        <p:attrNameLst>
                                          <p:attrName>style.visibility</p:attrName>
                                        </p:attrNameLst>
                                      </p:cBhvr>
                                      <p:to>
                                        <p:strVal val="visible"/>
                                      </p:to>
                                    </p:set>
                                    <p:animEffect transition="in" filter="fade">
                                      <p:cBhvr>
                                        <p:cTn id="388" dur="1000"/>
                                        <p:tgtEl>
                                          <p:spTgt spid="57"/>
                                        </p:tgtEl>
                                      </p:cBhvr>
                                    </p:animEffect>
                                    <p:anim calcmode="lin" valueType="num">
                                      <p:cBhvr>
                                        <p:cTn id="389" dur="1000" fill="hold"/>
                                        <p:tgtEl>
                                          <p:spTgt spid="57"/>
                                        </p:tgtEl>
                                        <p:attrNameLst>
                                          <p:attrName>ppt_x</p:attrName>
                                        </p:attrNameLst>
                                      </p:cBhvr>
                                      <p:tavLst>
                                        <p:tav tm="0">
                                          <p:val>
                                            <p:strVal val="#ppt_x"/>
                                          </p:val>
                                        </p:tav>
                                        <p:tav tm="100000">
                                          <p:val>
                                            <p:strVal val="#ppt_x"/>
                                          </p:val>
                                        </p:tav>
                                      </p:tavLst>
                                    </p:anim>
                                    <p:anim calcmode="lin" valueType="num">
                                      <p:cBhvr>
                                        <p:cTn id="390" dur="1000" fill="hold"/>
                                        <p:tgtEl>
                                          <p:spTgt spid="57"/>
                                        </p:tgtEl>
                                        <p:attrNameLst>
                                          <p:attrName>ppt_y</p:attrName>
                                        </p:attrNameLst>
                                      </p:cBhvr>
                                      <p:tavLst>
                                        <p:tav tm="0">
                                          <p:val>
                                            <p:strVal val="#ppt_y+.1"/>
                                          </p:val>
                                        </p:tav>
                                        <p:tav tm="100000">
                                          <p:val>
                                            <p:strVal val="#ppt_y"/>
                                          </p:val>
                                        </p:tav>
                                      </p:tavLst>
                                    </p:anim>
                                  </p:childTnLst>
                                </p:cTn>
                              </p:par>
                              <p:par>
                                <p:cTn id="391" presetID="42" presetClass="entr" presetSubtype="0" fill="hold" grpId="0" nodeType="withEffect">
                                  <p:stCondLst>
                                    <p:cond delay="0"/>
                                  </p:stCondLst>
                                  <p:childTnLst>
                                    <p:set>
                                      <p:cBhvr>
                                        <p:cTn id="392" dur="1" fill="hold">
                                          <p:stCondLst>
                                            <p:cond delay="0"/>
                                          </p:stCondLst>
                                        </p:cTn>
                                        <p:tgtEl>
                                          <p:spTgt spid="58"/>
                                        </p:tgtEl>
                                        <p:attrNameLst>
                                          <p:attrName>style.visibility</p:attrName>
                                        </p:attrNameLst>
                                      </p:cBhvr>
                                      <p:to>
                                        <p:strVal val="visible"/>
                                      </p:to>
                                    </p:set>
                                    <p:animEffect transition="in" filter="fade">
                                      <p:cBhvr>
                                        <p:cTn id="393" dur="1000"/>
                                        <p:tgtEl>
                                          <p:spTgt spid="58"/>
                                        </p:tgtEl>
                                      </p:cBhvr>
                                    </p:animEffect>
                                    <p:anim calcmode="lin" valueType="num">
                                      <p:cBhvr>
                                        <p:cTn id="394" dur="1000" fill="hold"/>
                                        <p:tgtEl>
                                          <p:spTgt spid="58"/>
                                        </p:tgtEl>
                                        <p:attrNameLst>
                                          <p:attrName>ppt_x</p:attrName>
                                        </p:attrNameLst>
                                      </p:cBhvr>
                                      <p:tavLst>
                                        <p:tav tm="0">
                                          <p:val>
                                            <p:strVal val="#ppt_x"/>
                                          </p:val>
                                        </p:tav>
                                        <p:tav tm="100000">
                                          <p:val>
                                            <p:strVal val="#ppt_x"/>
                                          </p:val>
                                        </p:tav>
                                      </p:tavLst>
                                    </p:anim>
                                    <p:anim calcmode="lin" valueType="num">
                                      <p:cBhvr>
                                        <p:cTn id="395" dur="1000" fill="hold"/>
                                        <p:tgtEl>
                                          <p:spTgt spid="58"/>
                                        </p:tgtEl>
                                        <p:attrNameLst>
                                          <p:attrName>ppt_y</p:attrName>
                                        </p:attrNameLst>
                                      </p:cBhvr>
                                      <p:tavLst>
                                        <p:tav tm="0">
                                          <p:val>
                                            <p:strVal val="#ppt_y+.1"/>
                                          </p:val>
                                        </p:tav>
                                        <p:tav tm="100000">
                                          <p:val>
                                            <p:strVal val="#ppt_y"/>
                                          </p:val>
                                        </p:tav>
                                      </p:tavLst>
                                    </p:anim>
                                  </p:childTnLst>
                                </p:cTn>
                              </p:par>
                              <p:par>
                                <p:cTn id="396" presetID="42" presetClass="entr" presetSubtype="0" fill="hold" grpId="0" nodeType="withEffect">
                                  <p:stCondLst>
                                    <p:cond delay="0"/>
                                  </p:stCondLst>
                                  <p:childTnLst>
                                    <p:set>
                                      <p:cBhvr>
                                        <p:cTn id="397" dur="1" fill="hold">
                                          <p:stCondLst>
                                            <p:cond delay="0"/>
                                          </p:stCondLst>
                                        </p:cTn>
                                        <p:tgtEl>
                                          <p:spTgt spid="59"/>
                                        </p:tgtEl>
                                        <p:attrNameLst>
                                          <p:attrName>style.visibility</p:attrName>
                                        </p:attrNameLst>
                                      </p:cBhvr>
                                      <p:to>
                                        <p:strVal val="visible"/>
                                      </p:to>
                                    </p:set>
                                    <p:animEffect transition="in" filter="fade">
                                      <p:cBhvr>
                                        <p:cTn id="398" dur="1000"/>
                                        <p:tgtEl>
                                          <p:spTgt spid="59"/>
                                        </p:tgtEl>
                                      </p:cBhvr>
                                    </p:animEffect>
                                    <p:anim calcmode="lin" valueType="num">
                                      <p:cBhvr>
                                        <p:cTn id="399" dur="1000" fill="hold"/>
                                        <p:tgtEl>
                                          <p:spTgt spid="59"/>
                                        </p:tgtEl>
                                        <p:attrNameLst>
                                          <p:attrName>ppt_x</p:attrName>
                                        </p:attrNameLst>
                                      </p:cBhvr>
                                      <p:tavLst>
                                        <p:tav tm="0">
                                          <p:val>
                                            <p:strVal val="#ppt_x"/>
                                          </p:val>
                                        </p:tav>
                                        <p:tav tm="100000">
                                          <p:val>
                                            <p:strVal val="#ppt_x"/>
                                          </p:val>
                                        </p:tav>
                                      </p:tavLst>
                                    </p:anim>
                                    <p:anim calcmode="lin" valueType="num">
                                      <p:cBhvr>
                                        <p:cTn id="400" dur="1000" fill="hold"/>
                                        <p:tgtEl>
                                          <p:spTgt spid="59"/>
                                        </p:tgtEl>
                                        <p:attrNameLst>
                                          <p:attrName>ppt_y</p:attrName>
                                        </p:attrNameLst>
                                      </p:cBhvr>
                                      <p:tavLst>
                                        <p:tav tm="0">
                                          <p:val>
                                            <p:strVal val="#ppt_y+.1"/>
                                          </p:val>
                                        </p:tav>
                                        <p:tav tm="100000">
                                          <p:val>
                                            <p:strVal val="#ppt_y"/>
                                          </p:val>
                                        </p:tav>
                                      </p:tavLst>
                                    </p:anim>
                                  </p:childTnLst>
                                </p:cTn>
                              </p:par>
                              <p:par>
                                <p:cTn id="401" presetID="42" presetClass="entr" presetSubtype="0" fill="hold" grpId="0" nodeType="withEffect">
                                  <p:stCondLst>
                                    <p:cond delay="0"/>
                                  </p:stCondLst>
                                  <p:childTnLst>
                                    <p:set>
                                      <p:cBhvr>
                                        <p:cTn id="402" dur="1" fill="hold">
                                          <p:stCondLst>
                                            <p:cond delay="0"/>
                                          </p:stCondLst>
                                        </p:cTn>
                                        <p:tgtEl>
                                          <p:spTgt spid="60"/>
                                        </p:tgtEl>
                                        <p:attrNameLst>
                                          <p:attrName>style.visibility</p:attrName>
                                        </p:attrNameLst>
                                      </p:cBhvr>
                                      <p:to>
                                        <p:strVal val="visible"/>
                                      </p:to>
                                    </p:set>
                                    <p:animEffect transition="in" filter="fade">
                                      <p:cBhvr>
                                        <p:cTn id="403" dur="1000"/>
                                        <p:tgtEl>
                                          <p:spTgt spid="60"/>
                                        </p:tgtEl>
                                      </p:cBhvr>
                                    </p:animEffect>
                                    <p:anim calcmode="lin" valueType="num">
                                      <p:cBhvr>
                                        <p:cTn id="404" dur="1000" fill="hold"/>
                                        <p:tgtEl>
                                          <p:spTgt spid="60"/>
                                        </p:tgtEl>
                                        <p:attrNameLst>
                                          <p:attrName>ppt_x</p:attrName>
                                        </p:attrNameLst>
                                      </p:cBhvr>
                                      <p:tavLst>
                                        <p:tav tm="0">
                                          <p:val>
                                            <p:strVal val="#ppt_x"/>
                                          </p:val>
                                        </p:tav>
                                        <p:tav tm="100000">
                                          <p:val>
                                            <p:strVal val="#ppt_x"/>
                                          </p:val>
                                        </p:tav>
                                      </p:tavLst>
                                    </p:anim>
                                    <p:anim calcmode="lin" valueType="num">
                                      <p:cBhvr>
                                        <p:cTn id="405" dur="1000" fill="hold"/>
                                        <p:tgtEl>
                                          <p:spTgt spid="60"/>
                                        </p:tgtEl>
                                        <p:attrNameLst>
                                          <p:attrName>ppt_y</p:attrName>
                                        </p:attrNameLst>
                                      </p:cBhvr>
                                      <p:tavLst>
                                        <p:tav tm="0">
                                          <p:val>
                                            <p:strVal val="#ppt_y+.1"/>
                                          </p:val>
                                        </p:tav>
                                        <p:tav tm="100000">
                                          <p:val>
                                            <p:strVal val="#ppt_y"/>
                                          </p:val>
                                        </p:tav>
                                      </p:tavLst>
                                    </p:anim>
                                  </p:childTnLst>
                                </p:cTn>
                              </p:par>
                              <p:par>
                                <p:cTn id="406" presetID="42" presetClass="entr" presetSubtype="0" fill="hold" grpId="0" nodeType="withEffect">
                                  <p:stCondLst>
                                    <p:cond delay="0"/>
                                  </p:stCondLst>
                                  <p:childTnLst>
                                    <p:set>
                                      <p:cBhvr>
                                        <p:cTn id="407" dur="1" fill="hold">
                                          <p:stCondLst>
                                            <p:cond delay="0"/>
                                          </p:stCondLst>
                                        </p:cTn>
                                        <p:tgtEl>
                                          <p:spTgt spid="61"/>
                                        </p:tgtEl>
                                        <p:attrNameLst>
                                          <p:attrName>style.visibility</p:attrName>
                                        </p:attrNameLst>
                                      </p:cBhvr>
                                      <p:to>
                                        <p:strVal val="visible"/>
                                      </p:to>
                                    </p:set>
                                    <p:animEffect transition="in" filter="fade">
                                      <p:cBhvr>
                                        <p:cTn id="408" dur="1000"/>
                                        <p:tgtEl>
                                          <p:spTgt spid="61"/>
                                        </p:tgtEl>
                                      </p:cBhvr>
                                    </p:animEffect>
                                    <p:anim calcmode="lin" valueType="num">
                                      <p:cBhvr>
                                        <p:cTn id="409" dur="1000" fill="hold"/>
                                        <p:tgtEl>
                                          <p:spTgt spid="61"/>
                                        </p:tgtEl>
                                        <p:attrNameLst>
                                          <p:attrName>ppt_x</p:attrName>
                                        </p:attrNameLst>
                                      </p:cBhvr>
                                      <p:tavLst>
                                        <p:tav tm="0">
                                          <p:val>
                                            <p:strVal val="#ppt_x"/>
                                          </p:val>
                                        </p:tav>
                                        <p:tav tm="100000">
                                          <p:val>
                                            <p:strVal val="#ppt_x"/>
                                          </p:val>
                                        </p:tav>
                                      </p:tavLst>
                                    </p:anim>
                                    <p:anim calcmode="lin" valueType="num">
                                      <p:cBhvr>
                                        <p:cTn id="410" dur="1000" fill="hold"/>
                                        <p:tgtEl>
                                          <p:spTgt spid="61"/>
                                        </p:tgtEl>
                                        <p:attrNameLst>
                                          <p:attrName>ppt_y</p:attrName>
                                        </p:attrNameLst>
                                      </p:cBhvr>
                                      <p:tavLst>
                                        <p:tav tm="0">
                                          <p:val>
                                            <p:strVal val="#ppt_y+.1"/>
                                          </p:val>
                                        </p:tav>
                                        <p:tav tm="100000">
                                          <p:val>
                                            <p:strVal val="#ppt_y"/>
                                          </p:val>
                                        </p:tav>
                                      </p:tavLst>
                                    </p:anim>
                                  </p:childTnLst>
                                </p:cTn>
                              </p:par>
                              <p:par>
                                <p:cTn id="411" presetID="42" presetClass="entr" presetSubtype="0" fill="hold" grpId="0" nodeType="withEffect">
                                  <p:stCondLst>
                                    <p:cond delay="0"/>
                                  </p:stCondLst>
                                  <p:childTnLst>
                                    <p:set>
                                      <p:cBhvr>
                                        <p:cTn id="412" dur="1" fill="hold">
                                          <p:stCondLst>
                                            <p:cond delay="0"/>
                                          </p:stCondLst>
                                        </p:cTn>
                                        <p:tgtEl>
                                          <p:spTgt spid="62"/>
                                        </p:tgtEl>
                                        <p:attrNameLst>
                                          <p:attrName>style.visibility</p:attrName>
                                        </p:attrNameLst>
                                      </p:cBhvr>
                                      <p:to>
                                        <p:strVal val="visible"/>
                                      </p:to>
                                    </p:set>
                                    <p:animEffect transition="in" filter="fade">
                                      <p:cBhvr>
                                        <p:cTn id="413" dur="1000"/>
                                        <p:tgtEl>
                                          <p:spTgt spid="62"/>
                                        </p:tgtEl>
                                      </p:cBhvr>
                                    </p:animEffect>
                                    <p:anim calcmode="lin" valueType="num">
                                      <p:cBhvr>
                                        <p:cTn id="414" dur="1000" fill="hold"/>
                                        <p:tgtEl>
                                          <p:spTgt spid="62"/>
                                        </p:tgtEl>
                                        <p:attrNameLst>
                                          <p:attrName>ppt_x</p:attrName>
                                        </p:attrNameLst>
                                      </p:cBhvr>
                                      <p:tavLst>
                                        <p:tav tm="0">
                                          <p:val>
                                            <p:strVal val="#ppt_x"/>
                                          </p:val>
                                        </p:tav>
                                        <p:tav tm="100000">
                                          <p:val>
                                            <p:strVal val="#ppt_x"/>
                                          </p:val>
                                        </p:tav>
                                      </p:tavLst>
                                    </p:anim>
                                    <p:anim calcmode="lin" valueType="num">
                                      <p:cBhvr>
                                        <p:cTn id="415" dur="1000" fill="hold"/>
                                        <p:tgtEl>
                                          <p:spTgt spid="62"/>
                                        </p:tgtEl>
                                        <p:attrNameLst>
                                          <p:attrName>ppt_y</p:attrName>
                                        </p:attrNameLst>
                                      </p:cBhvr>
                                      <p:tavLst>
                                        <p:tav tm="0">
                                          <p:val>
                                            <p:strVal val="#ppt_y+.1"/>
                                          </p:val>
                                        </p:tav>
                                        <p:tav tm="100000">
                                          <p:val>
                                            <p:strVal val="#ppt_y"/>
                                          </p:val>
                                        </p:tav>
                                      </p:tavLst>
                                    </p:anim>
                                  </p:childTnLst>
                                </p:cTn>
                              </p:par>
                              <p:par>
                                <p:cTn id="416" presetID="42" presetClass="entr" presetSubtype="0" fill="hold" grpId="0" nodeType="withEffect">
                                  <p:stCondLst>
                                    <p:cond delay="0"/>
                                  </p:stCondLst>
                                  <p:childTnLst>
                                    <p:set>
                                      <p:cBhvr>
                                        <p:cTn id="417" dur="1" fill="hold">
                                          <p:stCondLst>
                                            <p:cond delay="0"/>
                                          </p:stCondLst>
                                        </p:cTn>
                                        <p:tgtEl>
                                          <p:spTgt spid="63"/>
                                        </p:tgtEl>
                                        <p:attrNameLst>
                                          <p:attrName>style.visibility</p:attrName>
                                        </p:attrNameLst>
                                      </p:cBhvr>
                                      <p:to>
                                        <p:strVal val="visible"/>
                                      </p:to>
                                    </p:set>
                                    <p:animEffect transition="in" filter="fade">
                                      <p:cBhvr>
                                        <p:cTn id="418" dur="1000"/>
                                        <p:tgtEl>
                                          <p:spTgt spid="63"/>
                                        </p:tgtEl>
                                      </p:cBhvr>
                                    </p:animEffect>
                                    <p:anim calcmode="lin" valueType="num">
                                      <p:cBhvr>
                                        <p:cTn id="419" dur="1000" fill="hold"/>
                                        <p:tgtEl>
                                          <p:spTgt spid="63"/>
                                        </p:tgtEl>
                                        <p:attrNameLst>
                                          <p:attrName>ppt_x</p:attrName>
                                        </p:attrNameLst>
                                      </p:cBhvr>
                                      <p:tavLst>
                                        <p:tav tm="0">
                                          <p:val>
                                            <p:strVal val="#ppt_x"/>
                                          </p:val>
                                        </p:tav>
                                        <p:tav tm="100000">
                                          <p:val>
                                            <p:strVal val="#ppt_x"/>
                                          </p:val>
                                        </p:tav>
                                      </p:tavLst>
                                    </p:anim>
                                    <p:anim calcmode="lin" valueType="num">
                                      <p:cBhvr>
                                        <p:cTn id="420" dur="1000" fill="hold"/>
                                        <p:tgtEl>
                                          <p:spTgt spid="63"/>
                                        </p:tgtEl>
                                        <p:attrNameLst>
                                          <p:attrName>ppt_y</p:attrName>
                                        </p:attrNameLst>
                                      </p:cBhvr>
                                      <p:tavLst>
                                        <p:tav tm="0">
                                          <p:val>
                                            <p:strVal val="#ppt_y+.1"/>
                                          </p:val>
                                        </p:tav>
                                        <p:tav tm="100000">
                                          <p:val>
                                            <p:strVal val="#ppt_y"/>
                                          </p:val>
                                        </p:tav>
                                      </p:tavLst>
                                    </p:anim>
                                  </p:childTnLst>
                                </p:cTn>
                              </p:par>
                              <p:par>
                                <p:cTn id="421" presetID="42" presetClass="entr" presetSubtype="0" fill="hold" grpId="0" nodeType="withEffect">
                                  <p:stCondLst>
                                    <p:cond delay="0"/>
                                  </p:stCondLst>
                                  <p:childTnLst>
                                    <p:set>
                                      <p:cBhvr>
                                        <p:cTn id="422" dur="1" fill="hold">
                                          <p:stCondLst>
                                            <p:cond delay="0"/>
                                          </p:stCondLst>
                                        </p:cTn>
                                        <p:tgtEl>
                                          <p:spTgt spid="64"/>
                                        </p:tgtEl>
                                        <p:attrNameLst>
                                          <p:attrName>style.visibility</p:attrName>
                                        </p:attrNameLst>
                                      </p:cBhvr>
                                      <p:to>
                                        <p:strVal val="visible"/>
                                      </p:to>
                                    </p:set>
                                    <p:animEffect transition="in" filter="fade">
                                      <p:cBhvr>
                                        <p:cTn id="423" dur="1000"/>
                                        <p:tgtEl>
                                          <p:spTgt spid="64"/>
                                        </p:tgtEl>
                                      </p:cBhvr>
                                    </p:animEffect>
                                    <p:anim calcmode="lin" valueType="num">
                                      <p:cBhvr>
                                        <p:cTn id="424" dur="1000" fill="hold"/>
                                        <p:tgtEl>
                                          <p:spTgt spid="64"/>
                                        </p:tgtEl>
                                        <p:attrNameLst>
                                          <p:attrName>ppt_x</p:attrName>
                                        </p:attrNameLst>
                                      </p:cBhvr>
                                      <p:tavLst>
                                        <p:tav tm="0">
                                          <p:val>
                                            <p:strVal val="#ppt_x"/>
                                          </p:val>
                                        </p:tav>
                                        <p:tav tm="100000">
                                          <p:val>
                                            <p:strVal val="#ppt_x"/>
                                          </p:val>
                                        </p:tav>
                                      </p:tavLst>
                                    </p:anim>
                                    <p:anim calcmode="lin" valueType="num">
                                      <p:cBhvr>
                                        <p:cTn id="425" dur="1000" fill="hold"/>
                                        <p:tgtEl>
                                          <p:spTgt spid="64"/>
                                        </p:tgtEl>
                                        <p:attrNameLst>
                                          <p:attrName>ppt_y</p:attrName>
                                        </p:attrNameLst>
                                      </p:cBhvr>
                                      <p:tavLst>
                                        <p:tav tm="0">
                                          <p:val>
                                            <p:strVal val="#ppt_y+.1"/>
                                          </p:val>
                                        </p:tav>
                                        <p:tav tm="100000">
                                          <p:val>
                                            <p:strVal val="#ppt_y"/>
                                          </p:val>
                                        </p:tav>
                                      </p:tavLst>
                                    </p:anim>
                                  </p:childTnLst>
                                </p:cTn>
                              </p:par>
                              <p:par>
                                <p:cTn id="426" presetID="42" presetClass="entr" presetSubtype="0" fill="hold" grpId="0" nodeType="withEffect">
                                  <p:stCondLst>
                                    <p:cond delay="0"/>
                                  </p:stCondLst>
                                  <p:childTnLst>
                                    <p:set>
                                      <p:cBhvr>
                                        <p:cTn id="427" dur="1" fill="hold">
                                          <p:stCondLst>
                                            <p:cond delay="0"/>
                                          </p:stCondLst>
                                        </p:cTn>
                                        <p:tgtEl>
                                          <p:spTgt spid="65"/>
                                        </p:tgtEl>
                                        <p:attrNameLst>
                                          <p:attrName>style.visibility</p:attrName>
                                        </p:attrNameLst>
                                      </p:cBhvr>
                                      <p:to>
                                        <p:strVal val="visible"/>
                                      </p:to>
                                    </p:set>
                                    <p:animEffect transition="in" filter="fade">
                                      <p:cBhvr>
                                        <p:cTn id="428" dur="1000"/>
                                        <p:tgtEl>
                                          <p:spTgt spid="65"/>
                                        </p:tgtEl>
                                      </p:cBhvr>
                                    </p:animEffect>
                                    <p:anim calcmode="lin" valueType="num">
                                      <p:cBhvr>
                                        <p:cTn id="429" dur="1000" fill="hold"/>
                                        <p:tgtEl>
                                          <p:spTgt spid="65"/>
                                        </p:tgtEl>
                                        <p:attrNameLst>
                                          <p:attrName>ppt_x</p:attrName>
                                        </p:attrNameLst>
                                      </p:cBhvr>
                                      <p:tavLst>
                                        <p:tav tm="0">
                                          <p:val>
                                            <p:strVal val="#ppt_x"/>
                                          </p:val>
                                        </p:tav>
                                        <p:tav tm="100000">
                                          <p:val>
                                            <p:strVal val="#ppt_x"/>
                                          </p:val>
                                        </p:tav>
                                      </p:tavLst>
                                    </p:anim>
                                    <p:anim calcmode="lin" valueType="num">
                                      <p:cBhvr>
                                        <p:cTn id="430" dur="1000" fill="hold"/>
                                        <p:tgtEl>
                                          <p:spTgt spid="65"/>
                                        </p:tgtEl>
                                        <p:attrNameLst>
                                          <p:attrName>ppt_y</p:attrName>
                                        </p:attrNameLst>
                                      </p:cBhvr>
                                      <p:tavLst>
                                        <p:tav tm="0">
                                          <p:val>
                                            <p:strVal val="#ppt_y+.1"/>
                                          </p:val>
                                        </p:tav>
                                        <p:tav tm="100000">
                                          <p:val>
                                            <p:strVal val="#ppt_y"/>
                                          </p:val>
                                        </p:tav>
                                      </p:tavLst>
                                    </p:anim>
                                  </p:childTnLst>
                                </p:cTn>
                              </p:par>
                              <p:par>
                                <p:cTn id="431" presetID="42" presetClass="entr" presetSubtype="0" fill="hold" grpId="0" nodeType="withEffect">
                                  <p:stCondLst>
                                    <p:cond delay="0"/>
                                  </p:stCondLst>
                                  <p:childTnLst>
                                    <p:set>
                                      <p:cBhvr>
                                        <p:cTn id="432" dur="1" fill="hold">
                                          <p:stCondLst>
                                            <p:cond delay="0"/>
                                          </p:stCondLst>
                                        </p:cTn>
                                        <p:tgtEl>
                                          <p:spTgt spid="66"/>
                                        </p:tgtEl>
                                        <p:attrNameLst>
                                          <p:attrName>style.visibility</p:attrName>
                                        </p:attrNameLst>
                                      </p:cBhvr>
                                      <p:to>
                                        <p:strVal val="visible"/>
                                      </p:to>
                                    </p:set>
                                    <p:animEffect transition="in" filter="fade">
                                      <p:cBhvr>
                                        <p:cTn id="433" dur="1000"/>
                                        <p:tgtEl>
                                          <p:spTgt spid="66"/>
                                        </p:tgtEl>
                                      </p:cBhvr>
                                    </p:animEffect>
                                    <p:anim calcmode="lin" valueType="num">
                                      <p:cBhvr>
                                        <p:cTn id="434" dur="1000" fill="hold"/>
                                        <p:tgtEl>
                                          <p:spTgt spid="66"/>
                                        </p:tgtEl>
                                        <p:attrNameLst>
                                          <p:attrName>ppt_x</p:attrName>
                                        </p:attrNameLst>
                                      </p:cBhvr>
                                      <p:tavLst>
                                        <p:tav tm="0">
                                          <p:val>
                                            <p:strVal val="#ppt_x"/>
                                          </p:val>
                                        </p:tav>
                                        <p:tav tm="100000">
                                          <p:val>
                                            <p:strVal val="#ppt_x"/>
                                          </p:val>
                                        </p:tav>
                                      </p:tavLst>
                                    </p:anim>
                                    <p:anim calcmode="lin" valueType="num">
                                      <p:cBhvr>
                                        <p:cTn id="435" dur="1000" fill="hold"/>
                                        <p:tgtEl>
                                          <p:spTgt spid="66"/>
                                        </p:tgtEl>
                                        <p:attrNameLst>
                                          <p:attrName>ppt_y</p:attrName>
                                        </p:attrNameLst>
                                      </p:cBhvr>
                                      <p:tavLst>
                                        <p:tav tm="0">
                                          <p:val>
                                            <p:strVal val="#ppt_y+.1"/>
                                          </p:val>
                                        </p:tav>
                                        <p:tav tm="100000">
                                          <p:val>
                                            <p:strVal val="#ppt_y"/>
                                          </p:val>
                                        </p:tav>
                                      </p:tavLst>
                                    </p:anim>
                                  </p:childTnLst>
                                </p:cTn>
                              </p:par>
                              <p:par>
                                <p:cTn id="436" presetID="42" presetClass="entr" presetSubtype="0" fill="hold" grpId="0" nodeType="withEffect">
                                  <p:stCondLst>
                                    <p:cond delay="0"/>
                                  </p:stCondLst>
                                  <p:childTnLst>
                                    <p:set>
                                      <p:cBhvr>
                                        <p:cTn id="437" dur="1" fill="hold">
                                          <p:stCondLst>
                                            <p:cond delay="0"/>
                                          </p:stCondLst>
                                        </p:cTn>
                                        <p:tgtEl>
                                          <p:spTgt spid="67"/>
                                        </p:tgtEl>
                                        <p:attrNameLst>
                                          <p:attrName>style.visibility</p:attrName>
                                        </p:attrNameLst>
                                      </p:cBhvr>
                                      <p:to>
                                        <p:strVal val="visible"/>
                                      </p:to>
                                    </p:set>
                                    <p:animEffect transition="in" filter="fade">
                                      <p:cBhvr>
                                        <p:cTn id="438" dur="1000"/>
                                        <p:tgtEl>
                                          <p:spTgt spid="67"/>
                                        </p:tgtEl>
                                      </p:cBhvr>
                                    </p:animEffect>
                                    <p:anim calcmode="lin" valueType="num">
                                      <p:cBhvr>
                                        <p:cTn id="439" dur="1000" fill="hold"/>
                                        <p:tgtEl>
                                          <p:spTgt spid="67"/>
                                        </p:tgtEl>
                                        <p:attrNameLst>
                                          <p:attrName>ppt_x</p:attrName>
                                        </p:attrNameLst>
                                      </p:cBhvr>
                                      <p:tavLst>
                                        <p:tav tm="0">
                                          <p:val>
                                            <p:strVal val="#ppt_x"/>
                                          </p:val>
                                        </p:tav>
                                        <p:tav tm="100000">
                                          <p:val>
                                            <p:strVal val="#ppt_x"/>
                                          </p:val>
                                        </p:tav>
                                      </p:tavLst>
                                    </p:anim>
                                    <p:anim calcmode="lin" valueType="num">
                                      <p:cBhvr>
                                        <p:cTn id="440" dur="1000" fill="hold"/>
                                        <p:tgtEl>
                                          <p:spTgt spid="67"/>
                                        </p:tgtEl>
                                        <p:attrNameLst>
                                          <p:attrName>ppt_y</p:attrName>
                                        </p:attrNameLst>
                                      </p:cBhvr>
                                      <p:tavLst>
                                        <p:tav tm="0">
                                          <p:val>
                                            <p:strVal val="#ppt_y+.1"/>
                                          </p:val>
                                        </p:tav>
                                        <p:tav tm="100000">
                                          <p:val>
                                            <p:strVal val="#ppt_y"/>
                                          </p:val>
                                        </p:tav>
                                      </p:tavLst>
                                    </p:anim>
                                  </p:childTnLst>
                                </p:cTn>
                              </p:par>
                              <p:par>
                                <p:cTn id="441" presetID="42" presetClass="entr" presetSubtype="0" fill="hold" grpId="0" nodeType="withEffect">
                                  <p:stCondLst>
                                    <p:cond delay="0"/>
                                  </p:stCondLst>
                                  <p:childTnLst>
                                    <p:set>
                                      <p:cBhvr>
                                        <p:cTn id="442" dur="1" fill="hold">
                                          <p:stCondLst>
                                            <p:cond delay="0"/>
                                          </p:stCondLst>
                                        </p:cTn>
                                        <p:tgtEl>
                                          <p:spTgt spid="68"/>
                                        </p:tgtEl>
                                        <p:attrNameLst>
                                          <p:attrName>style.visibility</p:attrName>
                                        </p:attrNameLst>
                                      </p:cBhvr>
                                      <p:to>
                                        <p:strVal val="visible"/>
                                      </p:to>
                                    </p:set>
                                    <p:animEffect transition="in" filter="fade">
                                      <p:cBhvr>
                                        <p:cTn id="443" dur="1000"/>
                                        <p:tgtEl>
                                          <p:spTgt spid="68"/>
                                        </p:tgtEl>
                                      </p:cBhvr>
                                    </p:animEffect>
                                    <p:anim calcmode="lin" valueType="num">
                                      <p:cBhvr>
                                        <p:cTn id="444" dur="1000" fill="hold"/>
                                        <p:tgtEl>
                                          <p:spTgt spid="68"/>
                                        </p:tgtEl>
                                        <p:attrNameLst>
                                          <p:attrName>ppt_x</p:attrName>
                                        </p:attrNameLst>
                                      </p:cBhvr>
                                      <p:tavLst>
                                        <p:tav tm="0">
                                          <p:val>
                                            <p:strVal val="#ppt_x"/>
                                          </p:val>
                                        </p:tav>
                                        <p:tav tm="100000">
                                          <p:val>
                                            <p:strVal val="#ppt_x"/>
                                          </p:val>
                                        </p:tav>
                                      </p:tavLst>
                                    </p:anim>
                                    <p:anim calcmode="lin" valueType="num">
                                      <p:cBhvr>
                                        <p:cTn id="445" dur="1000" fill="hold"/>
                                        <p:tgtEl>
                                          <p:spTgt spid="68"/>
                                        </p:tgtEl>
                                        <p:attrNameLst>
                                          <p:attrName>ppt_y</p:attrName>
                                        </p:attrNameLst>
                                      </p:cBhvr>
                                      <p:tavLst>
                                        <p:tav tm="0">
                                          <p:val>
                                            <p:strVal val="#ppt_y+.1"/>
                                          </p:val>
                                        </p:tav>
                                        <p:tav tm="100000">
                                          <p:val>
                                            <p:strVal val="#ppt_y"/>
                                          </p:val>
                                        </p:tav>
                                      </p:tavLst>
                                    </p:anim>
                                  </p:childTnLst>
                                </p:cTn>
                              </p:par>
                              <p:par>
                                <p:cTn id="446" presetID="42" presetClass="entr" presetSubtype="0" fill="hold" grpId="0" nodeType="withEffect">
                                  <p:stCondLst>
                                    <p:cond delay="0"/>
                                  </p:stCondLst>
                                  <p:childTnLst>
                                    <p:set>
                                      <p:cBhvr>
                                        <p:cTn id="447" dur="1" fill="hold">
                                          <p:stCondLst>
                                            <p:cond delay="0"/>
                                          </p:stCondLst>
                                        </p:cTn>
                                        <p:tgtEl>
                                          <p:spTgt spid="69"/>
                                        </p:tgtEl>
                                        <p:attrNameLst>
                                          <p:attrName>style.visibility</p:attrName>
                                        </p:attrNameLst>
                                      </p:cBhvr>
                                      <p:to>
                                        <p:strVal val="visible"/>
                                      </p:to>
                                    </p:set>
                                    <p:animEffect transition="in" filter="fade">
                                      <p:cBhvr>
                                        <p:cTn id="448" dur="1000"/>
                                        <p:tgtEl>
                                          <p:spTgt spid="69"/>
                                        </p:tgtEl>
                                      </p:cBhvr>
                                    </p:animEffect>
                                    <p:anim calcmode="lin" valueType="num">
                                      <p:cBhvr>
                                        <p:cTn id="449" dur="1000" fill="hold"/>
                                        <p:tgtEl>
                                          <p:spTgt spid="69"/>
                                        </p:tgtEl>
                                        <p:attrNameLst>
                                          <p:attrName>ppt_x</p:attrName>
                                        </p:attrNameLst>
                                      </p:cBhvr>
                                      <p:tavLst>
                                        <p:tav tm="0">
                                          <p:val>
                                            <p:strVal val="#ppt_x"/>
                                          </p:val>
                                        </p:tav>
                                        <p:tav tm="100000">
                                          <p:val>
                                            <p:strVal val="#ppt_x"/>
                                          </p:val>
                                        </p:tav>
                                      </p:tavLst>
                                    </p:anim>
                                    <p:anim calcmode="lin" valueType="num">
                                      <p:cBhvr>
                                        <p:cTn id="450" dur="1000" fill="hold"/>
                                        <p:tgtEl>
                                          <p:spTgt spid="69"/>
                                        </p:tgtEl>
                                        <p:attrNameLst>
                                          <p:attrName>ppt_y</p:attrName>
                                        </p:attrNameLst>
                                      </p:cBhvr>
                                      <p:tavLst>
                                        <p:tav tm="0">
                                          <p:val>
                                            <p:strVal val="#ppt_y+.1"/>
                                          </p:val>
                                        </p:tav>
                                        <p:tav tm="100000">
                                          <p:val>
                                            <p:strVal val="#ppt_y"/>
                                          </p:val>
                                        </p:tav>
                                      </p:tavLst>
                                    </p:anim>
                                  </p:childTnLst>
                                </p:cTn>
                              </p:par>
                            </p:childTnLst>
                          </p:cTn>
                        </p:par>
                        <p:par>
                          <p:cTn id="451" fill="hold">
                            <p:stCondLst>
                              <p:cond delay="1000"/>
                            </p:stCondLst>
                            <p:childTnLst>
                              <p:par>
                                <p:cTn id="452" presetID="1" presetClass="emph" presetSubtype="2" fill="hold" nodeType="afterEffect">
                                  <p:stCondLst>
                                    <p:cond delay="0"/>
                                  </p:stCondLst>
                                  <p:childTnLst>
                                    <p:animClr clrSpc="rgb" dir="cw">
                                      <p:cBhvr>
                                        <p:cTn id="453" dur="250" fill="hold"/>
                                        <p:tgtEl>
                                          <p:spTgt spid="40"/>
                                        </p:tgtEl>
                                        <p:attrNameLst>
                                          <p:attrName>fillcolor</p:attrName>
                                        </p:attrNameLst>
                                      </p:cBhvr>
                                      <p:to>
                                        <a:srgbClr val="92D050"/>
                                      </p:to>
                                    </p:animClr>
                                    <p:set>
                                      <p:cBhvr>
                                        <p:cTn id="454" dur="250" fill="hold"/>
                                        <p:tgtEl>
                                          <p:spTgt spid="40"/>
                                        </p:tgtEl>
                                        <p:attrNameLst>
                                          <p:attrName>fill.type</p:attrName>
                                        </p:attrNameLst>
                                      </p:cBhvr>
                                      <p:to>
                                        <p:strVal val="solid"/>
                                      </p:to>
                                    </p:set>
                                    <p:set>
                                      <p:cBhvr>
                                        <p:cTn id="455" dur="250" fill="hold"/>
                                        <p:tgtEl>
                                          <p:spTgt spid="40"/>
                                        </p:tgtEl>
                                        <p:attrNameLst>
                                          <p:attrName>fill.on</p:attrName>
                                        </p:attrNameLst>
                                      </p:cBhvr>
                                      <p:to>
                                        <p:strVal val="true"/>
                                      </p:to>
                                    </p:set>
                                  </p:childTnLst>
                                </p:cTn>
                              </p:par>
                            </p:childTnLst>
                          </p:cTn>
                        </p:par>
                        <p:par>
                          <p:cTn id="456" fill="hold">
                            <p:stCondLst>
                              <p:cond delay="1250"/>
                            </p:stCondLst>
                            <p:childTnLst>
                              <p:par>
                                <p:cTn id="457" presetID="1" presetClass="emph" presetSubtype="2" fill="hold" nodeType="afterEffect">
                                  <p:stCondLst>
                                    <p:cond delay="0"/>
                                  </p:stCondLst>
                                  <p:childTnLst>
                                    <p:animClr clrSpc="rgb" dir="cw">
                                      <p:cBhvr>
                                        <p:cTn id="458" dur="250" fill="hold"/>
                                        <p:tgtEl>
                                          <p:spTgt spid="41"/>
                                        </p:tgtEl>
                                        <p:attrNameLst>
                                          <p:attrName>fillcolor</p:attrName>
                                        </p:attrNameLst>
                                      </p:cBhvr>
                                      <p:to>
                                        <a:srgbClr val="92D050"/>
                                      </p:to>
                                    </p:animClr>
                                    <p:set>
                                      <p:cBhvr>
                                        <p:cTn id="459" dur="250" fill="hold"/>
                                        <p:tgtEl>
                                          <p:spTgt spid="41"/>
                                        </p:tgtEl>
                                        <p:attrNameLst>
                                          <p:attrName>fill.type</p:attrName>
                                        </p:attrNameLst>
                                      </p:cBhvr>
                                      <p:to>
                                        <p:strVal val="solid"/>
                                      </p:to>
                                    </p:set>
                                    <p:set>
                                      <p:cBhvr>
                                        <p:cTn id="460" dur="250" fill="hold"/>
                                        <p:tgtEl>
                                          <p:spTgt spid="41"/>
                                        </p:tgtEl>
                                        <p:attrNameLst>
                                          <p:attrName>fill.on</p:attrName>
                                        </p:attrNameLst>
                                      </p:cBhvr>
                                      <p:to>
                                        <p:strVal val="true"/>
                                      </p:to>
                                    </p:set>
                                  </p:childTnLst>
                                </p:cTn>
                              </p:par>
                            </p:childTnLst>
                          </p:cTn>
                        </p:par>
                        <p:par>
                          <p:cTn id="461" fill="hold">
                            <p:stCondLst>
                              <p:cond delay="1500"/>
                            </p:stCondLst>
                            <p:childTnLst>
                              <p:par>
                                <p:cTn id="462" presetID="1" presetClass="emph" presetSubtype="2" fill="hold" nodeType="afterEffect">
                                  <p:stCondLst>
                                    <p:cond delay="0"/>
                                  </p:stCondLst>
                                  <p:childTnLst>
                                    <p:animClr clrSpc="rgb" dir="cw">
                                      <p:cBhvr>
                                        <p:cTn id="463" dur="250" fill="hold"/>
                                        <p:tgtEl>
                                          <p:spTgt spid="42"/>
                                        </p:tgtEl>
                                        <p:attrNameLst>
                                          <p:attrName>fillcolor</p:attrName>
                                        </p:attrNameLst>
                                      </p:cBhvr>
                                      <p:to>
                                        <a:srgbClr val="92D050"/>
                                      </p:to>
                                    </p:animClr>
                                    <p:set>
                                      <p:cBhvr>
                                        <p:cTn id="464" dur="250" fill="hold"/>
                                        <p:tgtEl>
                                          <p:spTgt spid="42"/>
                                        </p:tgtEl>
                                        <p:attrNameLst>
                                          <p:attrName>fill.type</p:attrName>
                                        </p:attrNameLst>
                                      </p:cBhvr>
                                      <p:to>
                                        <p:strVal val="solid"/>
                                      </p:to>
                                    </p:set>
                                    <p:set>
                                      <p:cBhvr>
                                        <p:cTn id="465" dur="250" fill="hold"/>
                                        <p:tgtEl>
                                          <p:spTgt spid="42"/>
                                        </p:tgtEl>
                                        <p:attrNameLst>
                                          <p:attrName>fill.on</p:attrName>
                                        </p:attrNameLst>
                                      </p:cBhvr>
                                      <p:to>
                                        <p:strVal val="true"/>
                                      </p:to>
                                    </p:set>
                                  </p:childTnLst>
                                </p:cTn>
                              </p:par>
                            </p:childTnLst>
                          </p:cTn>
                        </p:par>
                        <p:par>
                          <p:cTn id="466" fill="hold">
                            <p:stCondLst>
                              <p:cond delay="1750"/>
                            </p:stCondLst>
                            <p:childTnLst>
                              <p:par>
                                <p:cTn id="467" presetID="1" presetClass="emph" presetSubtype="2" fill="hold" nodeType="afterEffect">
                                  <p:stCondLst>
                                    <p:cond delay="0"/>
                                  </p:stCondLst>
                                  <p:childTnLst>
                                    <p:animClr clrSpc="rgb" dir="cw">
                                      <p:cBhvr>
                                        <p:cTn id="468" dur="250" fill="hold"/>
                                        <p:tgtEl>
                                          <p:spTgt spid="43"/>
                                        </p:tgtEl>
                                        <p:attrNameLst>
                                          <p:attrName>fillcolor</p:attrName>
                                        </p:attrNameLst>
                                      </p:cBhvr>
                                      <p:to>
                                        <a:srgbClr val="92D050"/>
                                      </p:to>
                                    </p:animClr>
                                    <p:set>
                                      <p:cBhvr>
                                        <p:cTn id="469" dur="250" fill="hold"/>
                                        <p:tgtEl>
                                          <p:spTgt spid="43"/>
                                        </p:tgtEl>
                                        <p:attrNameLst>
                                          <p:attrName>fill.type</p:attrName>
                                        </p:attrNameLst>
                                      </p:cBhvr>
                                      <p:to>
                                        <p:strVal val="solid"/>
                                      </p:to>
                                    </p:set>
                                    <p:set>
                                      <p:cBhvr>
                                        <p:cTn id="470" dur="250" fill="hold"/>
                                        <p:tgtEl>
                                          <p:spTgt spid="43"/>
                                        </p:tgtEl>
                                        <p:attrNameLst>
                                          <p:attrName>fill.on</p:attrName>
                                        </p:attrNameLst>
                                      </p:cBhvr>
                                      <p:to>
                                        <p:strVal val="true"/>
                                      </p:to>
                                    </p:set>
                                  </p:childTnLst>
                                </p:cTn>
                              </p:par>
                            </p:childTnLst>
                          </p:cTn>
                        </p:par>
                        <p:par>
                          <p:cTn id="471" fill="hold">
                            <p:stCondLst>
                              <p:cond delay="2000"/>
                            </p:stCondLst>
                            <p:childTnLst>
                              <p:par>
                                <p:cTn id="472" presetID="1" presetClass="emph" presetSubtype="2" fill="hold" nodeType="afterEffect">
                                  <p:stCondLst>
                                    <p:cond delay="0"/>
                                  </p:stCondLst>
                                  <p:childTnLst>
                                    <p:animClr clrSpc="rgb" dir="cw">
                                      <p:cBhvr>
                                        <p:cTn id="473" dur="250" fill="hold"/>
                                        <p:tgtEl>
                                          <p:spTgt spid="44"/>
                                        </p:tgtEl>
                                        <p:attrNameLst>
                                          <p:attrName>fillcolor</p:attrName>
                                        </p:attrNameLst>
                                      </p:cBhvr>
                                      <p:to>
                                        <a:srgbClr val="92D050"/>
                                      </p:to>
                                    </p:animClr>
                                    <p:set>
                                      <p:cBhvr>
                                        <p:cTn id="474" dur="250" fill="hold"/>
                                        <p:tgtEl>
                                          <p:spTgt spid="44"/>
                                        </p:tgtEl>
                                        <p:attrNameLst>
                                          <p:attrName>fill.type</p:attrName>
                                        </p:attrNameLst>
                                      </p:cBhvr>
                                      <p:to>
                                        <p:strVal val="solid"/>
                                      </p:to>
                                    </p:set>
                                    <p:set>
                                      <p:cBhvr>
                                        <p:cTn id="475" dur="250" fill="hold"/>
                                        <p:tgtEl>
                                          <p:spTgt spid="44"/>
                                        </p:tgtEl>
                                        <p:attrNameLst>
                                          <p:attrName>fill.on</p:attrName>
                                        </p:attrNameLst>
                                      </p:cBhvr>
                                      <p:to>
                                        <p:strVal val="true"/>
                                      </p:to>
                                    </p:set>
                                  </p:childTnLst>
                                </p:cTn>
                              </p:par>
                            </p:childTnLst>
                          </p:cTn>
                        </p:par>
                        <p:par>
                          <p:cTn id="476" fill="hold">
                            <p:stCondLst>
                              <p:cond delay="2250"/>
                            </p:stCondLst>
                            <p:childTnLst>
                              <p:par>
                                <p:cTn id="477" presetID="1" presetClass="emph" presetSubtype="2" fill="hold" nodeType="afterEffect">
                                  <p:stCondLst>
                                    <p:cond delay="0"/>
                                  </p:stCondLst>
                                  <p:childTnLst>
                                    <p:animClr clrSpc="rgb" dir="cw">
                                      <p:cBhvr>
                                        <p:cTn id="478" dur="250" fill="hold"/>
                                        <p:tgtEl>
                                          <p:spTgt spid="45"/>
                                        </p:tgtEl>
                                        <p:attrNameLst>
                                          <p:attrName>fillcolor</p:attrName>
                                        </p:attrNameLst>
                                      </p:cBhvr>
                                      <p:to>
                                        <a:srgbClr val="92D050"/>
                                      </p:to>
                                    </p:animClr>
                                    <p:set>
                                      <p:cBhvr>
                                        <p:cTn id="479" dur="250" fill="hold"/>
                                        <p:tgtEl>
                                          <p:spTgt spid="45"/>
                                        </p:tgtEl>
                                        <p:attrNameLst>
                                          <p:attrName>fill.type</p:attrName>
                                        </p:attrNameLst>
                                      </p:cBhvr>
                                      <p:to>
                                        <p:strVal val="solid"/>
                                      </p:to>
                                    </p:set>
                                    <p:set>
                                      <p:cBhvr>
                                        <p:cTn id="480" dur="250" fill="hold"/>
                                        <p:tgtEl>
                                          <p:spTgt spid="45"/>
                                        </p:tgtEl>
                                        <p:attrNameLst>
                                          <p:attrName>fill.on</p:attrName>
                                        </p:attrNameLst>
                                      </p:cBhvr>
                                      <p:to>
                                        <p:strVal val="true"/>
                                      </p:to>
                                    </p:set>
                                  </p:childTnLst>
                                </p:cTn>
                              </p:par>
                            </p:childTnLst>
                          </p:cTn>
                        </p:par>
                        <p:par>
                          <p:cTn id="481" fill="hold">
                            <p:stCondLst>
                              <p:cond delay="2500"/>
                            </p:stCondLst>
                            <p:childTnLst>
                              <p:par>
                                <p:cTn id="482" presetID="1" presetClass="emph" presetSubtype="2" fill="hold" nodeType="afterEffect">
                                  <p:stCondLst>
                                    <p:cond delay="0"/>
                                  </p:stCondLst>
                                  <p:childTnLst>
                                    <p:animClr clrSpc="rgb" dir="cw">
                                      <p:cBhvr>
                                        <p:cTn id="483" dur="250" fill="hold"/>
                                        <p:tgtEl>
                                          <p:spTgt spid="46"/>
                                        </p:tgtEl>
                                        <p:attrNameLst>
                                          <p:attrName>fillcolor</p:attrName>
                                        </p:attrNameLst>
                                      </p:cBhvr>
                                      <p:to>
                                        <a:srgbClr val="92D050"/>
                                      </p:to>
                                    </p:animClr>
                                    <p:set>
                                      <p:cBhvr>
                                        <p:cTn id="484" dur="250" fill="hold"/>
                                        <p:tgtEl>
                                          <p:spTgt spid="46"/>
                                        </p:tgtEl>
                                        <p:attrNameLst>
                                          <p:attrName>fill.type</p:attrName>
                                        </p:attrNameLst>
                                      </p:cBhvr>
                                      <p:to>
                                        <p:strVal val="solid"/>
                                      </p:to>
                                    </p:set>
                                    <p:set>
                                      <p:cBhvr>
                                        <p:cTn id="485" dur="250" fill="hold"/>
                                        <p:tgtEl>
                                          <p:spTgt spid="46"/>
                                        </p:tgtEl>
                                        <p:attrNameLst>
                                          <p:attrName>fill.on</p:attrName>
                                        </p:attrNameLst>
                                      </p:cBhvr>
                                      <p:to>
                                        <p:strVal val="true"/>
                                      </p:to>
                                    </p:set>
                                  </p:childTnLst>
                                </p:cTn>
                              </p:par>
                            </p:childTnLst>
                          </p:cTn>
                        </p:par>
                        <p:par>
                          <p:cTn id="486" fill="hold">
                            <p:stCondLst>
                              <p:cond delay="2750"/>
                            </p:stCondLst>
                            <p:childTnLst>
                              <p:par>
                                <p:cTn id="487" presetID="1" presetClass="emph" presetSubtype="2" fill="hold" nodeType="afterEffect">
                                  <p:stCondLst>
                                    <p:cond delay="0"/>
                                  </p:stCondLst>
                                  <p:childTnLst>
                                    <p:animClr clrSpc="rgb" dir="cw">
                                      <p:cBhvr>
                                        <p:cTn id="488" dur="250" fill="hold"/>
                                        <p:tgtEl>
                                          <p:spTgt spid="47"/>
                                        </p:tgtEl>
                                        <p:attrNameLst>
                                          <p:attrName>fillcolor</p:attrName>
                                        </p:attrNameLst>
                                      </p:cBhvr>
                                      <p:to>
                                        <a:srgbClr val="92D050"/>
                                      </p:to>
                                    </p:animClr>
                                    <p:set>
                                      <p:cBhvr>
                                        <p:cTn id="489" dur="250" fill="hold"/>
                                        <p:tgtEl>
                                          <p:spTgt spid="47"/>
                                        </p:tgtEl>
                                        <p:attrNameLst>
                                          <p:attrName>fill.type</p:attrName>
                                        </p:attrNameLst>
                                      </p:cBhvr>
                                      <p:to>
                                        <p:strVal val="solid"/>
                                      </p:to>
                                    </p:set>
                                    <p:set>
                                      <p:cBhvr>
                                        <p:cTn id="490" dur="250" fill="hold"/>
                                        <p:tgtEl>
                                          <p:spTgt spid="47"/>
                                        </p:tgtEl>
                                        <p:attrNameLst>
                                          <p:attrName>fill.on</p:attrName>
                                        </p:attrNameLst>
                                      </p:cBhvr>
                                      <p:to>
                                        <p:strVal val="true"/>
                                      </p:to>
                                    </p:set>
                                  </p:childTnLst>
                                </p:cTn>
                              </p:par>
                            </p:childTnLst>
                          </p:cTn>
                        </p:par>
                        <p:par>
                          <p:cTn id="491" fill="hold">
                            <p:stCondLst>
                              <p:cond delay="3000"/>
                            </p:stCondLst>
                            <p:childTnLst>
                              <p:par>
                                <p:cTn id="492" presetID="1" presetClass="emph" presetSubtype="2" fill="hold" nodeType="afterEffect">
                                  <p:stCondLst>
                                    <p:cond delay="0"/>
                                  </p:stCondLst>
                                  <p:childTnLst>
                                    <p:animClr clrSpc="rgb" dir="cw">
                                      <p:cBhvr>
                                        <p:cTn id="493" dur="250" fill="hold"/>
                                        <p:tgtEl>
                                          <p:spTgt spid="48"/>
                                        </p:tgtEl>
                                        <p:attrNameLst>
                                          <p:attrName>fillcolor</p:attrName>
                                        </p:attrNameLst>
                                      </p:cBhvr>
                                      <p:to>
                                        <a:srgbClr val="92D050"/>
                                      </p:to>
                                    </p:animClr>
                                    <p:set>
                                      <p:cBhvr>
                                        <p:cTn id="494" dur="250" fill="hold"/>
                                        <p:tgtEl>
                                          <p:spTgt spid="48"/>
                                        </p:tgtEl>
                                        <p:attrNameLst>
                                          <p:attrName>fill.type</p:attrName>
                                        </p:attrNameLst>
                                      </p:cBhvr>
                                      <p:to>
                                        <p:strVal val="solid"/>
                                      </p:to>
                                    </p:set>
                                    <p:set>
                                      <p:cBhvr>
                                        <p:cTn id="495" dur="250" fill="hold"/>
                                        <p:tgtEl>
                                          <p:spTgt spid="48"/>
                                        </p:tgtEl>
                                        <p:attrNameLst>
                                          <p:attrName>fill.on</p:attrName>
                                        </p:attrNameLst>
                                      </p:cBhvr>
                                      <p:to>
                                        <p:strVal val="true"/>
                                      </p:to>
                                    </p:set>
                                  </p:childTnLst>
                                </p:cTn>
                              </p:par>
                            </p:childTnLst>
                          </p:cTn>
                        </p:par>
                        <p:par>
                          <p:cTn id="496" fill="hold">
                            <p:stCondLst>
                              <p:cond delay="3250"/>
                            </p:stCondLst>
                            <p:childTnLst>
                              <p:par>
                                <p:cTn id="497" presetID="1" presetClass="emph" presetSubtype="2" fill="hold" nodeType="afterEffect">
                                  <p:stCondLst>
                                    <p:cond delay="0"/>
                                  </p:stCondLst>
                                  <p:childTnLst>
                                    <p:animClr clrSpc="rgb" dir="cw">
                                      <p:cBhvr>
                                        <p:cTn id="498" dur="250" fill="hold"/>
                                        <p:tgtEl>
                                          <p:spTgt spid="49"/>
                                        </p:tgtEl>
                                        <p:attrNameLst>
                                          <p:attrName>fillcolor</p:attrName>
                                        </p:attrNameLst>
                                      </p:cBhvr>
                                      <p:to>
                                        <a:srgbClr val="92D050"/>
                                      </p:to>
                                    </p:animClr>
                                    <p:set>
                                      <p:cBhvr>
                                        <p:cTn id="499" dur="250" fill="hold"/>
                                        <p:tgtEl>
                                          <p:spTgt spid="49"/>
                                        </p:tgtEl>
                                        <p:attrNameLst>
                                          <p:attrName>fill.type</p:attrName>
                                        </p:attrNameLst>
                                      </p:cBhvr>
                                      <p:to>
                                        <p:strVal val="solid"/>
                                      </p:to>
                                    </p:set>
                                    <p:set>
                                      <p:cBhvr>
                                        <p:cTn id="500" dur="250" fill="hold"/>
                                        <p:tgtEl>
                                          <p:spTgt spid="49"/>
                                        </p:tgtEl>
                                        <p:attrNameLst>
                                          <p:attrName>fill.on</p:attrName>
                                        </p:attrNameLst>
                                      </p:cBhvr>
                                      <p:to>
                                        <p:strVal val="true"/>
                                      </p:to>
                                    </p:set>
                                  </p:childTnLst>
                                </p:cTn>
                              </p:par>
                            </p:childTnLst>
                          </p:cTn>
                        </p:par>
                        <p:par>
                          <p:cTn id="501" fill="hold">
                            <p:stCondLst>
                              <p:cond delay="3500"/>
                            </p:stCondLst>
                            <p:childTnLst>
                              <p:par>
                                <p:cTn id="502" presetID="1" presetClass="emph" presetSubtype="2" fill="hold" nodeType="afterEffect">
                                  <p:stCondLst>
                                    <p:cond delay="0"/>
                                  </p:stCondLst>
                                  <p:childTnLst>
                                    <p:animClr clrSpc="rgb" dir="cw">
                                      <p:cBhvr>
                                        <p:cTn id="503" dur="250" fill="hold"/>
                                        <p:tgtEl>
                                          <p:spTgt spid="50"/>
                                        </p:tgtEl>
                                        <p:attrNameLst>
                                          <p:attrName>fillcolor</p:attrName>
                                        </p:attrNameLst>
                                      </p:cBhvr>
                                      <p:to>
                                        <a:srgbClr val="92D050"/>
                                      </p:to>
                                    </p:animClr>
                                    <p:set>
                                      <p:cBhvr>
                                        <p:cTn id="504" dur="250" fill="hold"/>
                                        <p:tgtEl>
                                          <p:spTgt spid="50"/>
                                        </p:tgtEl>
                                        <p:attrNameLst>
                                          <p:attrName>fill.type</p:attrName>
                                        </p:attrNameLst>
                                      </p:cBhvr>
                                      <p:to>
                                        <p:strVal val="solid"/>
                                      </p:to>
                                    </p:set>
                                    <p:set>
                                      <p:cBhvr>
                                        <p:cTn id="505" dur="250" fill="hold"/>
                                        <p:tgtEl>
                                          <p:spTgt spid="50"/>
                                        </p:tgtEl>
                                        <p:attrNameLst>
                                          <p:attrName>fill.on</p:attrName>
                                        </p:attrNameLst>
                                      </p:cBhvr>
                                      <p:to>
                                        <p:strVal val="true"/>
                                      </p:to>
                                    </p:set>
                                  </p:childTnLst>
                                </p:cTn>
                              </p:par>
                            </p:childTnLst>
                          </p:cTn>
                        </p:par>
                        <p:par>
                          <p:cTn id="506" fill="hold">
                            <p:stCondLst>
                              <p:cond delay="3750"/>
                            </p:stCondLst>
                            <p:childTnLst>
                              <p:par>
                                <p:cTn id="507" presetID="1" presetClass="emph" presetSubtype="2" fill="hold" nodeType="afterEffect">
                                  <p:stCondLst>
                                    <p:cond delay="0"/>
                                  </p:stCondLst>
                                  <p:childTnLst>
                                    <p:animClr clrSpc="rgb" dir="cw">
                                      <p:cBhvr>
                                        <p:cTn id="508" dur="250" fill="hold"/>
                                        <p:tgtEl>
                                          <p:spTgt spid="51"/>
                                        </p:tgtEl>
                                        <p:attrNameLst>
                                          <p:attrName>fillcolor</p:attrName>
                                        </p:attrNameLst>
                                      </p:cBhvr>
                                      <p:to>
                                        <a:schemeClr val="accent2"/>
                                      </p:to>
                                    </p:animClr>
                                    <p:set>
                                      <p:cBhvr>
                                        <p:cTn id="509" dur="250" fill="hold"/>
                                        <p:tgtEl>
                                          <p:spTgt spid="51"/>
                                        </p:tgtEl>
                                        <p:attrNameLst>
                                          <p:attrName>fill.type</p:attrName>
                                        </p:attrNameLst>
                                      </p:cBhvr>
                                      <p:to>
                                        <p:strVal val="solid"/>
                                      </p:to>
                                    </p:set>
                                    <p:set>
                                      <p:cBhvr>
                                        <p:cTn id="510" dur="250" fill="hold"/>
                                        <p:tgtEl>
                                          <p:spTgt spid="51"/>
                                        </p:tgtEl>
                                        <p:attrNameLst>
                                          <p:attrName>fill.on</p:attrName>
                                        </p:attrNameLst>
                                      </p:cBhvr>
                                      <p:to>
                                        <p:strVal val="true"/>
                                      </p:to>
                                    </p:set>
                                  </p:childTnLst>
                                </p:cTn>
                              </p:par>
                            </p:childTnLst>
                          </p:cTn>
                        </p:par>
                        <p:par>
                          <p:cTn id="511" fill="hold">
                            <p:stCondLst>
                              <p:cond delay="4000"/>
                            </p:stCondLst>
                            <p:childTnLst>
                              <p:par>
                                <p:cTn id="512" presetID="10" presetClass="entr" presetSubtype="0" fill="hold" grpId="0" nodeType="afterEffect">
                                  <p:stCondLst>
                                    <p:cond delay="0"/>
                                  </p:stCondLst>
                                  <p:childTnLst>
                                    <p:set>
                                      <p:cBhvr>
                                        <p:cTn id="513" dur="1" fill="hold">
                                          <p:stCondLst>
                                            <p:cond delay="0"/>
                                          </p:stCondLst>
                                        </p:cTn>
                                        <p:tgtEl>
                                          <p:spTgt spid="53"/>
                                        </p:tgtEl>
                                        <p:attrNameLst>
                                          <p:attrName>style.visibility</p:attrName>
                                        </p:attrNameLst>
                                      </p:cBhvr>
                                      <p:to>
                                        <p:strVal val="visible"/>
                                      </p:to>
                                    </p:set>
                                    <p:animEffect transition="in" filter="fade">
                                      <p:cBhvr>
                                        <p:cTn id="514" dur="500"/>
                                        <p:tgtEl>
                                          <p:spTgt spid="53"/>
                                        </p:tgtEl>
                                      </p:cBhvr>
                                    </p:animEffect>
                                  </p:childTnLst>
                                </p:cTn>
                              </p:par>
                            </p:childTnLst>
                          </p:cTn>
                        </p:par>
                        <p:par>
                          <p:cTn id="515" fill="hold">
                            <p:stCondLst>
                              <p:cond delay="4500"/>
                            </p:stCondLst>
                            <p:childTnLst>
                              <p:par>
                                <p:cTn id="516" presetID="10" presetClass="entr" presetSubtype="0" fill="hold" grpId="0" nodeType="afterEffect">
                                  <p:stCondLst>
                                    <p:cond delay="0"/>
                                  </p:stCondLst>
                                  <p:childTnLst>
                                    <p:set>
                                      <p:cBhvr>
                                        <p:cTn id="517" dur="1" fill="hold">
                                          <p:stCondLst>
                                            <p:cond delay="0"/>
                                          </p:stCondLst>
                                        </p:cTn>
                                        <p:tgtEl>
                                          <p:spTgt spid="55"/>
                                        </p:tgtEl>
                                        <p:attrNameLst>
                                          <p:attrName>style.visibility</p:attrName>
                                        </p:attrNameLst>
                                      </p:cBhvr>
                                      <p:to>
                                        <p:strVal val="visible"/>
                                      </p:to>
                                    </p:set>
                                    <p:animEffect transition="in" filter="fade">
                                      <p:cBhvr>
                                        <p:cTn id="518" dur="500"/>
                                        <p:tgtEl>
                                          <p:spTgt spid="55"/>
                                        </p:tgtEl>
                                      </p:cBhvr>
                                    </p:animEffect>
                                  </p:childTnLst>
                                </p:cTn>
                              </p:par>
                            </p:childTnLst>
                          </p:cTn>
                        </p:par>
                        <p:par>
                          <p:cTn id="519" fill="hold">
                            <p:stCondLst>
                              <p:cond delay="5000"/>
                            </p:stCondLst>
                            <p:childTnLst>
                              <p:par>
                                <p:cTn id="520" presetID="1" presetClass="emph" presetSubtype="2" fill="hold" nodeType="afterEffect">
                                  <p:stCondLst>
                                    <p:cond delay="0"/>
                                  </p:stCondLst>
                                  <p:childTnLst>
                                    <p:animClr clrSpc="rgb" dir="cw">
                                      <p:cBhvr>
                                        <p:cTn id="521" dur="250" fill="hold"/>
                                        <p:tgtEl>
                                          <p:spTgt spid="57"/>
                                        </p:tgtEl>
                                        <p:attrNameLst>
                                          <p:attrName>fillcolor</p:attrName>
                                        </p:attrNameLst>
                                      </p:cBhvr>
                                      <p:to>
                                        <a:srgbClr val="92D050"/>
                                      </p:to>
                                    </p:animClr>
                                    <p:set>
                                      <p:cBhvr>
                                        <p:cTn id="522" dur="250" fill="hold"/>
                                        <p:tgtEl>
                                          <p:spTgt spid="57"/>
                                        </p:tgtEl>
                                        <p:attrNameLst>
                                          <p:attrName>fill.type</p:attrName>
                                        </p:attrNameLst>
                                      </p:cBhvr>
                                      <p:to>
                                        <p:strVal val="solid"/>
                                      </p:to>
                                    </p:set>
                                    <p:set>
                                      <p:cBhvr>
                                        <p:cTn id="523" dur="250" fill="hold"/>
                                        <p:tgtEl>
                                          <p:spTgt spid="57"/>
                                        </p:tgtEl>
                                        <p:attrNameLst>
                                          <p:attrName>fill.on</p:attrName>
                                        </p:attrNameLst>
                                      </p:cBhvr>
                                      <p:to>
                                        <p:strVal val="true"/>
                                      </p:to>
                                    </p:set>
                                  </p:childTnLst>
                                </p:cTn>
                              </p:par>
                            </p:childTnLst>
                          </p:cTn>
                        </p:par>
                        <p:par>
                          <p:cTn id="524" fill="hold">
                            <p:stCondLst>
                              <p:cond delay="5250"/>
                            </p:stCondLst>
                            <p:childTnLst>
                              <p:par>
                                <p:cTn id="525" presetID="1" presetClass="emph" presetSubtype="2" fill="hold" nodeType="afterEffect">
                                  <p:stCondLst>
                                    <p:cond delay="0"/>
                                  </p:stCondLst>
                                  <p:childTnLst>
                                    <p:animClr clrSpc="rgb" dir="cw">
                                      <p:cBhvr>
                                        <p:cTn id="526" dur="250" fill="hold"/>
                                        <p:tgtEl>
                                          <p:spTgt spid="58"/>
                                        </p:tgtEl>
                                        <p:attrNameLst>
                                          <p:attrName>fillcolor</p:attrName>
                                        </p:attrNameLst>
                                      </p:cBhvr>
                                      <p:to>
                                        <a:srgbClr val="92D050"/>
                                      </p:to>
                                    </p:animClr>
                                    <p:set>
                                      <p:cBhvr>
                                        <p:cTn id="527" dur="250" fill="hold"/>
                                        <p:tgtEl>
                                          <p:spTgt spid="58"/>
                                        </p:tgtEl>
                                        <p:attrNameLst>
                                          <p:attrName>fill.type</p:attrName>
                                        </p:attrNameLst>
                                      </p:cBhvr>
                                      <p:to>
                                        <p:strVal val="solid"/>
                                      </p:to>
                                    </p:set>
                                    <p:set>
                                      <p:cBhvr>
                                        <p:cTn id="528" dur="250" fill="hold"/>
                                        <p:tgtEl>
                                          <p:spTgt spid="58"/>
                                        </p:tgtEl>
                                        <p:attrNameLst>
                                          <p:attrName>fill.on</p:attrName>
                                        </p:attrNameLst>
                                      </p:cBhvr>
                                      <p:to>
                                        <p:strVal val="true"/>
                                      </p:to>
                                    </p:set>
                                  </p:childTnLst>
                                </p:cTn>
                              </p:par>
                            </p:childTnLst>
                          </p:cTn>
                        </p:par>
                        <p:par>
                          <p:cTn id="529" fill="hold">
                            <p:stCondLst>
                              <p:cond delay="5500"/>
                            </p:stCondLst>
                            <p:childTnLst>
                              <p:par>
                                <p:cTn id="530" presetID="1" presetClass="emph" presetSubtype="2" fill="hold" nodeType="afterEffect">
                                  <p:stCondLst>
                                    <p:cond delay="0"/>
                                  </p:stCondLst>
                                  <p:childTnLst>
                                    <p:animClr clrSpc="rgb" dir="cw">
                                      <p:cBhvr>
                                        <p:cTn id="531" dur="250" fill="hold"/>
                                        <p:tgtEl>
                                          <p:spTgt spid="59"/>
                                        </p:tgtEl>
                                        <p:attrNameLst>
                                          <p:attrName>fillcolor</p:attrName>
                                        </p:attrNameLst>
                                      </p:cBhvr>
                                      <p:to>
                                        <a:srgbClr val="92D050"/>
                                      </p:to>
                                    </p:animClr>
                                    <p:set>
                                      <p:cBhvr>
                                        <p:cTn id="532" dur="250" fill="hold"/>
                                        <p:tgtEl>
                                          <p:spTgt spid="59"/>
                                        </p:tgtEl>
                                        <p:attrNameLst>
                                          <p:attrName>fill.type</p:attrName>
                                        </p:attrNameLst>
                                      </p:cBhvr>
                                      <p:to>
                                        <p:strVal val="solid"/>
                                      </p:to>
                                    </p:set>
                                    <p:set>
                                      <p:cBhvr>
                                        <p:cTn id="533" dur="250" fill="hold"/>
                                        <p:tgtEl>
                                          <p:spTgt spid="59"/>
                                        </p:tgtEl>
                                        <p:attrNameLst>
                                          <p:attrName>fill.on</p:attrName>
                                        </p:attrNameLst>
                                      </p:cBhvr>
                                      <p:to>
                                        <p:strVal val="true"/>
                                      </p:to>
                                    </p:set>
                                  </p:childTnLst>
                                </p:cTn>
                              </p:par>
                            </p:childTnLst>
                          </p:cTn>
                        </p:par>
                        <p:par>
                          <p:cTn id="534" fill="hold">
                            <p:stCondLst>
                              <p:cond delay="5750"/>
                            </p:stCondLst>
                            <p:childTnLst>
                              <p:par>
                                <p:cTn id="535" presetID="1" presetClass="emph" presetSubtype="2" fill="hold" nodeType="afterEffect">
                                  <p:stCondLst>
                                    <p:cond delay="0"/>
                                  </p:stCondLst>
                                  <p:childTnLst>
                                    <p:animClr clrSpc="rgb" dir="cw">
                                      <p:cBhvr>
                                        <p:cTn id="536" dur="250" fill="hold"/>
                                        <p:tgtEl>
                                          <p:spTgt spid="60"/>
                                        </p:tgtEl>
                                        <p:attrNameLst>
                                          <p:attrName>fillcolor</p:attrName>
                                        </p:attrNameLst>
                                      </p:cBhvr>
                                      <p:to>
                                        <a:srgbClr val="92D050"/>
                                      </p:to>
                                    </p:animClr>
                                    <p:set>
                                      <p:cBhvr>
                                        <p:cTn id="537" dur="250" fill="hold"/>
                                        <p:tgtEl>
                                          <p:spTgt spid="60"/>
                                        </p:tgtEl>
                                        <p:attrNameLst>
                                          <p:attrName>fill.type</p:attrName>
                                        </p:attrNameLst>
                                      </p:cBhvr>
                                      <p:to>
                                        <p:strVal val="solid"/>
                                      </p:to>
                                    </p:set>
                                    <p:set>
                                      <p:cBhvr>
                                        <p:cTn id="538" dur="250" fill="hold"/>
                                        <p:tgtEl>
                                          <p:spTgt spid="60"/>
                                        </p:tgtEl>
                                        <p:attrNameLst>
                                          <p:attrName>fill.on</p:attrName>
                                        </p:attrNameLst>
                                      </p:cBhvr>
                                      <p:to>
                                        <p:strVal val="true"/>
                                      </p:to>
                                    </p:set>
                                  </p:childTnLst>
                                </p:cTn>
                              </p:par>
                            </p:childTnLst>
                          </p:cTn>
                        </p:par>
                        <p:par>
                          <p:cTn id="539" fill="hold">
                            <p:stCondLst>
                              <p:cond delay="6000"/>
                            </p:stCondLst>
                            <p:childTnLst>
                              <p:par>
                                <p:cTn id="540" presetID="1" presetClass="emph" presetSubtype="2" fill="hold" nodeType="afterEffect">
                                  <p:stCondLst>
                                    <p:cond delay="0"/>
                                  </p:stCondLst>
                                  <p:childTnLst>
                                    <p:animClr clrSpc="rgb" dir="cw">
                                      <p:cBhvr>
                                        <p:cTn id="541" dur="250" fill="hold"/>
                                        <p:tgtEl>
                                          <p:spTgt spid="61"/>
                                        </p:tgtEl>
                                        <p:attrNameLst>
                                          <p:attrName>fillcolor</p:attrName>
                                        </p:attrNameLst>
                                      </p:cBhvr>
                                      <p:to>
                                        <a:srgbClr val="92D050"/>
                                      </p:to>
                                    </p:animClr>
                                    <p:set>
                                      <p:cBhvr>
                                        <p:cTn id="542" dur="250" fill="hold"/>
                                        <p:tgtEl>
                                          <p:spTgt spid="61"/>
                                        </p:tgtEl>
                                        <p:attrNameLst>
                                          <p:attrName>fill.type</p:attrName>
                                        </p:attrNameLst>
                                      </p:cBhvr>
                                      <p:to>
                                        <p:strVal val="solid"/>
                                      </p:to>
                                    </p:set>
                                    <p:set>
                                      <p:cBhvr>
                                        <p:cTn id="543" dur="250" fill="hold"/>
                                        <p:tgtEl>
                                          <p:spTgt spid="61"/>
                                        </p:tgtEl>
                                        <p:attrNameLst>
                                          <p:attrName>fill.on</p:attrName>
                                        </p:attrNameLst>
                                      </p:cBhvr>
                                      <p:to>
                                        <p:strVal val="true"/>
                                      </p:to>
                                    </p:set>
                                  </p:childTnLst>
                                </p:cTn>
                              </p:par>
                            </p:childTnLst>
                          </p:cTn>
                        </p:par>
                        <p:par>
                          <p:cTn id="544" fill="hold">
                            <p:stCondLst>
                              <p:cond delay="6250"/>
                            </p:stCondLst>
                            <p:childTnLst>
                              <p:par>
                                <p:cTn id="545" presetID="1" presetClass="emph" presetSubtype="2" fill="hold" nodeType="afterEffect">
                                  <p:stCondLst>
                                    <p:cond delay="0"/>
                                  </p:stCondLst>
                                  <p:childTnLst>
                                    <p:animClr clrSpc="rgb" dir="cw">
                                      <p:cBhvr>
                                        <p:cTn id="546" dur="250" fill="hold"/>
                                        <p:tgtEl>
                                          <p:spTgt spid="62"/>
                                        </p:tgtEl>
                                        <p:attrNameLst>
                                          <p:attrName>fillcolor</p:attrName>
                                        </p:attrNameLst>
                                      </p:cBhvr>
                                      <p:to>
                                        <a:srgbClr val="92D050"/>
                                      </p:to>
                                    </p:animClr>
                                    <p:set>
                                      <p:cBhvr>
                                        <p:cTn id="547" dur="250" fill="hold"/>
                                        <p:tgtEl>
                                          <p:spTgt spid="62"/>
                                        </p:tgtEl>
                                        <p:attrNameLst>
                                          <p:attrName>fill.type</p:attrName>
                                        </p:attrNameLst>
                                      </p:cBhvr>
                                      <p:to>
                                        <p:strVal val="solid"/>
                                      </p:to>
                                    </p:set>
                                    <p:set>
                                      <p:cBhvr>
                                        <p:cTn id="548" dur="250" fill="hold"/>
                                        <p:tgtEl>
                                          <p:spTgt spid="62"/>
                                        </p:tgtEl>
                                        <p:attrNameLst>
                                          <p:attrName>fill.on</p:attrName>
                                        </p:attrNameLst>
                                      </p:cBhvr>
                                      <p:to>
                                        <p:strVal val="true"/>
                                      </p:to>
                                    </p:set>
                                  </p:childTnLst>
                                </p:cTn>
                              </p:par>
                            </p:childTnLst>
                          </p:cTn>
                        </p:par>
                        <p:par>
                          <p:cTn id="549" fill="hold">
                            <p:stCondLst>
                              <p:cond delay="6500"/>
                            </p:stCondLst>
                            <p:childTnLst>
                              <p:par>
                                <p:cTn id="550" presetID="1" presetClass="emph" presetSubtype="2" fill="hold" nodeType="afterEffect">
                                  <p:stCondLst>
                                    <p:cond delay="0"/>
                                  </p:stCondLst>
                                  <p:childTnLst>
                                    <p:animClr clrSpc="rgb" dir="cw">
                                      <p:cBhvr>
                                        <p:cTn id="551" dur="250" fill="hold"/>
                                        <p:tgtEl>
                                          <p:spTgt spid="63"/>
                                        </p:tgtEl>
                                        <p:attrNameLst>
                                          <p:attrName>fillcolor</p:attrName>
                                        </p:attrNameLst>
                                      </p:cBhvr>
                                      <p:to>
                                        <a:srgbClr val="92D050"/>
                                      </p:to>
                                    </p:animClr>
                                    <p:set>
                                      <p:cBhvr>
                                        <p:cTn id="552" dur="250" fill="hold"/>
                                        <p:tgtEl>
                                          <p:spTgt spid="63"/>
                                        </p:tgtEl>
                                        <p:attrNameLst>
                                          <p:attrName>fill.type</p:attrName>
                                        </p:attrNameLst>
                                      </p:cBhvr>
                                      <p:to>
                                        <p:strVal val="solid"/>
                                      </p:to>
                                    </p:set>
                                    <p:set>
                                      <p:cBhvr>
                                        <p:cTn id="553" dur="250" fill="hold"/>
                                        <p:tgtEl>
                                          <p:spTgt spid="63"/>
                                        </p:tgtEl>
                                        <p:attrNameLst>
                                          <p:attrName>fill.on</p:attrName>
                                        </p:attrNameLst>
                                      </p:cBhvr>
                                      <p:to>
                                        <p:strVal val="true"/>
                                      </p:to>
                                    </p:set>
                                  </p:childTnLst>
                                </p:cTn>
                              </p:par>
                            </p:childTnLst>
                          </p:cTn>
                        </p:par>
                        <p:par>
                          <p:cTn id="554" fill="hold">
                            <p:stCondLst>
                              <p:cond delay="6750"/>
                            </p:stCondLst>
                            <p:childTnLst>
                              <p:par>
                                <p:cTn id="555" presetID="1" presetClass="emph" presetSubtype="2" fill="hold" nodeType="afterEffect">
                                  <p:stCondLst>
                                    <p:cond delay="0"/>
                                  </p:stCondLst>
                                  <p:childTnLst>
                                    <p:animClr clrSpc="rgb" dir="cw">
                                      <p:cBhvr>
                                        <p:cTn id="556" dur="250" fill="hold"/>
                                        <p:tgtEl>
                                          <p:spTgt spid="64"/>
                                        </p:tgtEl>
                                        <p:attrNameLst>
                                          <p:attrName>fillcolor</p:attrName>
                                        </p:attrNameLst>
                                      </p:cBhvr>
                                      <p:to>
                                        <a:srgbClr val="92D050"/>
                                      </p:to>
                                    </p:animClr>
                                    <p:set>
                                      <p:cBhvr>
                                        <p:cTn id="557" dur="250" fill="hold"/>
                                        <p:tgtEl>
                                          <p:spTgt spid="64"/>
                                        </p:tgtEl>
                                        <p:attrNameLst>
                                          <p:attrName>fill.type</p:attrName>
                                        </p:attrNameLst>
                                      </p:cBhvr>
                                      <p:to>
                                        <p:strVal val="solid"/>
                                      </p:to>
                                    </p:set>
                                    <p:set>
                                      <p:cBhvr>
                                        <p:cTn id="558" dur="250" fill="hold"/>
                                        <p:tgtEl>
                                          <p:spTgt spid="64"/>
                                        </p:tgtEl>
                                        <p:attrNameLst>
                                          <p:attrName>fill.on</p:attrName>
                                        </p:attrNameLst>
                                      </p:cBhvr>
                                      <p:to>
                                        <p:strVal val="true"/>
                                      </p:to>
                                    </p:set>
                                  </p:childTnLst>
                                </p:cTn>
                              </p:par>
                            </p:childTnLst>
                          </p:cTn>
                        </p:par>
                        <p:par>
                          <p:cTn id="559" fill="hold">
                            <p:stCondLst>
                              <p:cond delay="7000"/>
                            </p:stCondLst>
                            <p:childTnLst>
                              <p:par>
                                <p:cTn id="560" presetID="1" presetClass="emph" presetSubtype="2" fill="hold" nodeType="afterEffect">
                                  <p:stCondLst>
                                    <p:cond delay="0"/>
                                  </p:stCondLst>
                                  <p:childTnLst>
                                    <p:animClr clrSpc="rgb" dir="cw">
                                      <p:cBhvr>
                                        <p:cTn id="561" dur="250" fill="hold"/>
                                        <p:tgtEl>
                                          <p:spTgt spid="65"/>
                                        </p:tgtEl>
                                        <p:attrNameLst>
                                          <p:attrName>fillcolor</p:attrName>
                                        </p:attrNameLst>
                                      </p:cBhvr>
                                      <p:to>
                                        <a:srgbClr val="92D050"/>
                                      </p:to>
                                    </p:animClr>
                                    <p:set>
                                      <p:cBhvr>
                                        <p:cTn id="562" dur="250" fill="hold"/>
                                        <p:tgtEl>
                                          <p:spTgt spid="65"/>
                                        </p:tgtEl>
                                        <p:attrNameLst>
                                          <p:attrName>fill.type</p:attrName>
                                        </p:attrNameLst>
                                      </p:cBhvr>
                                      <p:to>
                                        <p:strVal val="solid"/>
                                      </p:to>
                                    </p:set>
                                    <p:set>
                                      <p:cBhvr>
                                        <p:cTn id="563" dur="250" fill="hold"/>
                                        <p:tgtEl>
                                          <p:spTgt spid="65"/>
                                        </p:tgtEl>
                                        <p:attrNameLst>
                                          <p:attrName>fill.on</p:attrName>
                                        </p:attrNameLst>
                                      </p:cBhvr>
                                      <p:to>
                                        <p:strVal val="true"/>
                                      </p:to>
                                    </p:set>
                                  </p:childTnLst>
                                </p:cTn>
                              </p:par>
                            </p:childTnLst>
                          </p:cTn>
                        </p:par>
                        <p:par>
                          <p:cTn id="564" fill="hold">
                            <p:stCondLst>
                              <p:cond delay="7250"/>
                            </p:stCondLst>
                            <p:childTnLst>
                              <p:par>
                                <p:cTn id="565" presetID="1" presetClass="emph" presetSubtype="2" fill="hold" nodeType="afterEffect">
                                  <p:stCondLst>
                                    <p:cond delay="0"/>
                                  </p:stCondLst>
                                  <p:childTnLst>
                                    <p:animClr clrSpc="rgb" dir="cw">
                                      <p:cBhvr>
                                        <p:cTn id="566" dur="250" fill="hold"/>
                                        <p:tgtEl>
                                          <p:spTgt spid="66"/>
                                        </p:tgtEl>
                                        <p:attrNameLst>
                                          <p:attrName>fillcolor</p:attrName>
                                        </p:attrNameLst>
                                      </p:cBhvr>
                                      <p:to>
                                        <a:srgbClr val="92D050"/>
                                      </p:to>
                                    </p:animClr>
                                    <p:set>
                                      <p:cBhvr>
                                        <p:cTn id="567" dur="250" fill="hold"/>
                                        <p:tgtEl>
                                          <p:spTgt spid="66"/>
                                        </p:tgtEl>
                                        <p:attrNameLst>
                                          <p:attrName>fill.type</p:attrName>
                                        </p:attrNameLst>
                                      </p:cBhvr>
                                      <p:to>
                                        <p:strVal val="solid"/>
                                      </p:to>
                                    </p:set>
                                    <p:set>
                                      <p:cBhvr>
                                        <p:cTn id="568" dur="250" fill="hold"/>
                                        <p:tgtEl>
                                          <p:spTgt spid="66"/>
                                        </p:tgtEl>
                                        <p:attrNameLst>
                                          <p:attrName>fill.on</p:attrName>
                                        </p:attrNameLst>
                                      </p:cBhvr>
                                      <p:to>
                                        <p:strVal val="true"/>
                                      </p:to>
                                    </p:set>
                                  </p:childTnLst>
                                </p:cTn>
                              </p:par>
                            </p:childTnLst>
                          </p:cTn>
                        </p:par>
                        <p:par>
                          <p:cTn id="569" fill="hold">
                            <p:stCondLst>
                              <p:cond delay="7500"/>
                            </p:stCondLst>
                            <p:childTnLst>
                              <p:par>
                                <p:cTn id="570" presetID="1" presetClass="emph" presetSubtype="2" fill="hold" nodeType="afterEffect">
                                  <p:stCondLst>
                                    <p:cond delay="0"/>
                                  </p:stCondLst>
                                  <p:childTnLst>
                                    <p:animClr clrSpc="rgb" dir="cw">
                                      <p:cBhvr>
                                        <p:cTn id="571" dur="250" fill="hold"/>
                                        <p:tgtEl>
                                          <p:spTgt spid="67"/>
                                        </p:tgtEl>
                                        <p:attrNameLst>
                                          <p:attrName>fillcolor</p:attrName>
                                        </p:attrNameLst>
                                      </p:cBhvr>
                                      <p:to>
                                        <a:srgbClr val="92D050"/>
                                      </p:to>
                                    </p:animClr>
                                    <p:set>
                                      <p:cBhvr>
                                        <p:cTn id="572" dur="250" fill="hold"/>
                                        <p:tgtEl>
                                          <p:spTgt spid="67"/>
                                        </p:tgtEl>
                                        <p:attrNameLst>
                                          <p:attrName>fill.type</p:attrName>
                                        </p:attrNameLst>
                                      </p:cBhvr>
                                      <p:to>
                                        <p:strVal val="solid"/>
                                      </p:to>
                                    </p:set>
                                    <p:set>
                                      <p:cBhvr>
                                        <p:cTn id="573" dur="250" fill="hold"/>
                                        <p:tgtEl>
                                          <p:spTgt spid="67"/>
                                        </p:tgtEl>
                                        <p:attrNameLst>
                                          <p:attrName>fill.on</p:attrName>
                                        </p:attrNameLst>
                                      </p:cBhvr>
                                      <p:to>
                                        <p:strVal val="true"/>
                                      </p:to>
                                    </p:set>
                                  </p:childTnLst>
                                </p:cTn>
                              </p:par>
                            </p:childTnLst>
                          </p:cTn>
                        </p:par>
                        <p:par>
                          <p:cTn id="574" fill="hold">
                            <p:stCondLst>
                              <p:cond delay="7750"/>
                            </p:stCondLst>
                            <p:childTnLst>
                              <p:par>
                                <p:cTn id="575" presetID="1" presetClass="emph" presetSubtype="2" fill="hold" nodeType="afterEffect">
                                  <p:stCondLst>
                                    <p:cond delay="0"/>
                                  </p:stCondLst>
                                  <p:childTnLst>
                                    <p:animClr clrSpc="rgb" dir="cw">
                                      <p:cBhvr>
                                        <p:cTn id="576" dur="250" fill="hold"/>
                                        <p:tgtEl>
                                          <p:spTgt spid="68"/>
                                        </p:tgtEl>
                                        <p:attrNameLst>
                                          <p:attrName>fillcolor</p:attrName>
                                        </p:attrNameLst>
                                      </p:cBhvr>
                                      <p:to>
                                        <a:schemeClr val="accent2"/>
                                      </p:to>
                                    </p:animClr>
                                    <p:set>
                                      <p:cBhvr>
                                        <p:cTn id="577" dur="250" fill="hold"/>
                                        <p:tgtEl>
                                          <p:spTgt spid="68"/>
                                        </p:tgtEl>
                                        <p:attrNameLst>
                                          <p:attrName>fill.type</p:attrName>
                                        </p:attrNameLst>
                                      </p:cBhvr>
                                      <p:to>
                                        <p:strVal val="solid"/>
                                      </p:to>
                                    </p:set>
                                    <p:set>
                                      <p:cBhvr>
                                        <p:cTn id="578" dur="250" fill="hold"/>
                                        <p:tgtEl>
                                          <p:spTgt spid="68"/>
                                        </p:tgtEl>
                                        <p:attrNameLst>
                                          <p:attrName>fill.on</p:attrName>
                                        </p:attrNameLst>
                                      </p:cBhvr>
                                      <p:to>
                                        <p:strVal val="true"/>
                                      </p:to>
                                    </p:set>
                                  </p:childTnLst>
                                </p:cTn>
                              </p:par>
                            </p:childTnLst>
                          </p:cTn>
                        </p:par>
                        <p:par>
                          <p:cTn id="579" fill="hold">
                            <p:stCondLst>
                              <p:cond delay="8000"/>
                            </p:stCondLst>
                            <p:childTnLst>
                              <p:par>
                                <p:cTn id="580" presetID="10" presetClass="entr" presetSubtype="0" fill="hold" grpId="0" nodeType="afterEffect">
                                  <p:stCondLst>
                                    <p:cond delay="0"/>
                                  </p:stCondLst>
                                  <p:childTnLst>
                                    <p:set>
                                      <p:cBhvr>
                                        <p:cTn id="581" dur="1" fill="hold">
                                          <p:stCondLst>
                                            <p:cond delay="0"/>
                                          </p:stCondLst>
                                        </p:cTn>
                                        <p:tgtEl>
                                          <p:spTgt spid="54"/>
                                        </p:tgtEl>
                                        <p:attrNameLst>
                                          <p:attrName>style.visibility</p:attrName>
                                        </p:attrNameLst>
                                      </p:cBhvr>
                                      <p:to>
                                        <p:strVal val="visible"/>
                                      </p:to>
                                    </p:set>
                                    <p:animEffect transition="in" filter="fade">
                                      <p:cBhvr>
                                        <p:cTn id="582" dur="500"/>
                                        <p:tgtEl>
                                          <p:spTgt spid="54"/>
                                        </p:tgtEl>
                                      </p:cBhvr>
                                    </p:animEffect>
                                  </p:childTnLst>
                                </p:cTn>
                              </p:par>
                            </p:childTnLst>
                          </p:cTn>
                        </p:par>
                        <p:par>
                          <p:cTn id="583" fill="hold">
                            <p:stCondLst>
                              <p:cond delay="8500"/>
                            </p:stCondLst>
                            <p:childTnLst>
                              <p:par>
                                <p:cTn id="584" presetID="10" presetClass="entr" presetSubtype="0" fill="hold" grpId="0" nodeType="afterEffect">
                                  <p:stCondLst>
                                    <p:cond delay="0"/>
                                  </p:stCondLst>
                                  <p:childTnLst>
                                    <p:set>
                                      <p:cBhvr>
                                        <p:cTn id="585" dur="1" fill="hold">
                                          <p:stCondLst>
                                            <p:cond delay="0"/>
                                          </p:stCondLst>
                                        </p:cTn>
                                        <p:tgtEl>
                                          <p:spTgt spid="56"/>
                                        </p:tgtEl>
                                        <p:attrNameLst>
                                          <p:attrName>style.visibility</p:attrName>
                                        </p:attrNameLst>
                                      </p:cBhvr>
                                      <p:to>
                                        <p:strVal val="visible"/>
                                      </p:to>
                                    </p:set>
                                    <p:animEffect transition="in" filter="fade">
                                      <p:cBhvr>
                                        <p:cTn id="586"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0" grpId="0" animBg="1"/>
      <p:bldP spid="10" grpId="1" animBg="1"/>
      <p:bldP spid="11" grpId="0" animBg="1"/>
      <p:bldP spid="11" grpId="1" animBg="1"/>
      <p:bldP spid="13" grpId="0" animBg="1"/>
      <p:bldP spid="13"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p:bldP spid="35" grpId="1"/>
      <p:bldP spid="36" grpId="0"/>
      <p:bldP spid="36" grpId="1"/>
      <p:bldP spid="37" grpId="0"/>
      <p:bldP spid="37" grpId="1"/>
      <p:bldP spid="38" grpId="0"/>
      <p:bldP spid="38" grpId="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p:bldP spid="53" grpId="0"/>
      <p:bldP spid="55" grpId="0"/>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p:bldP spid="54" grpId="0"/>
      <p:bldP spid="5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Nadpis 1"/>
          <p:cNvSpPr txBox="1">
            <a:spLocks/>
          </p:cNvSpPr>
          <p:nvPr/>
        </p:nvSpPr>
        <p:spPr>
          <a:xfrm>
            <a:off x="838200" y="2257425"/>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5000" dirty="0" smtClean="0">
                <a:solidFill>
                  <a:schemeClr val="bg1"/>
                </a:solidFill>
                <a:latin typeface="Calibri bold" panose="020F0702030404030204" pitchFamily="34" charset="0"/>
                <a:cs typeface="Calibri bold" panose="020F0702030404030204" pitchFamily="34" charset="0"/>
              </a:rPr>
              <a:t>ZPŮSOB A MOŽNOSTI</a:t>
            </a:r>
          </a:p>
          <a:p>
            <a:pPr algn="ctr"/>
            <a:r>
              <a:rPr lang="cs-CZ" sz="5000" dirty="0" smtClean="0">
                <a:solidFill>
                  <a:schemeClr val="bg1"/>
                </a:solidFill>
                <a:latin typeface="Calibri bold" panose="020F0702030404030204" pitchFamily="34" charset="0"/>
                <a:cs typeface="Calibri bold" panose="020F0702030404030204" pitchFamily="34" charset="0"/>
              </a:rPr>
              <a:t>GPU PRO VÝPOČTY</a:t>
            </a:r>
            <a:endParaRPr lang="cs-CZ" sz="5000" dirty="0">
              <a:solidFill>
                <a:schemeClr val="bg1"/>
              </a:solidFill>
              <a:latin typeface="Calibri bold" panose="020F0702030404030204" pitchFamily="34" charset="0"/>
              <a:cs typeface="Calibri bold" panose="020F0702030404030204" pitchFamily="34" charset="0"/>
            </a:endParaRPr>
          </a:p>
        </p:txBody>
      </p:sp>
      <p:sp>
        <p:nvSpPr>
          <p:cNvPr id="9" name="Obdélník 8"/>
          <p:cNvSpPr/>
          <p:nvPr/>
        </p:nvSpPr>
        <p:spPr>
          <a:xfrm>
            <a:off x="2488677" y="2056219"/>
            <a:ext cx="7239786" cy="1689873"/>
          </a:xfrm>
          <a:prstGeom prst="rect">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2026148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out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838200" y="283351"/>
            <a:ext cx="10515600" cy="904875"/>
          </a:xfrm>
        </p:spPr>
        <p:txBody>
          <a:bodyPr>
            <a:normAutofit/>
          </a:bodyPr>
          <a:lstStyle/>
          <a:p>
            <a:pPr algn="ctr"/>
            <a:r>
              <a:rPr lang="cs-CZ" sz="3800" dirty="0">
                <a:latin typeface="Calibri bold" panose="020F0702030404030204" pitchFamily="34" charset="0"/>
                <a:cs typeface="Calibri bold" panose="020F0702030404030204" pitchFamily="34" charset="0"/>
              </a:rPr>
              <a:t>ISA (</a:t>
            </a:r>
            <a:r>
              <a:rPr lang="cs-CZ" sz="3800" dirty="0" err="1">
                <a:latin typeface="Calibri bold" panose="020F0702030404030204" pitchFamily="34" charset="0"/>
                <a:cs typeface="Calibri bold" panose="020F0702030404030204" pitchFamily="34" charset="0"/>
              </a:rPr>
              <a:t>Industry</a:t>
            </a:r>
            <a:r>
              <a:rPr lang="cs-CZ" sz="3800" dirty="0">
                <a:latin typeface="Calibri bold" panose="020F0702030404030204" pitchFamily="34" charset="0"/>
                <a:cs typeface="Calibri bold" panose="020F0702030404030204" pitchFamily="34" charset="0"/>
              </a:rPr>
              <a:t> Standard </a:t>
            </a:r>
            <a:r>
              <a:rPr lang="cs-CZ" sz="3800" dirty="0" err="1">
                <a:latin typeface="Calibri bold" panose="020F0702030404030204" pitchFamily="34" charset="0"/>
                <a:cs typeface="Calibri bold" panose="020F0702030404030204" pitchFamily="34" charset="0"/>
              </a:rPr>
              <a:t>Achitecture</a:t>
            </a:r>
            <a:r>
              <a:rPr lang="cs-CZ" sz="3800" dirty="0" smtClean="0">
                <a:latin typeface="Calibri bold" panose="020F0702030404030204" pitchFamily="34" charset="0"/>
                <a:cs typeface="Calibri bold" panose="020F0702030404030204" pitchFamily="34" charset="0"/>
              </a:rPr>
              <a:t>)</a:t>
            </a:r>
            <a:endParaRPr lang="cs-CZ" sz="3800" dirty="0">
              <a:latin typeface="Calibri bold" panose="020F0702030404030204" pitchFamily="34" charset="0"/>
              <a:cs typeface="Calibri bold" panose="020F0702030404030204" pitchFamily="34" charset="0"/>
            </a:endParaRPr>
          </a:p>
        </p:txBody>
      </p:sp>
      <p:pic>
        <p:nvPicPr>
          <p:cNvPr id="4" name="Zástupný symbol pro obsah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9816" t="54828" r="24540" b="8974"/>
          <a:stretch/>
        </p:blipFill>
        <p:spPr>
          <a:xfrm>
            <a:off x="838200" y="1188226"/>
            <a:ext cx="4087206" cy="1852612"/>
          </a:xfrm>
        </p:spPr>
      </p:pic>
      <p:sp>
        <p:nvSpPr>
          <p:cNvPr id="5" name="Zástupný symbol pro obsah 2"/>
          <p:cNvSpPr txBox="1">
            <a:spLocks/>
          </p:cNvSpPr>
          <p:nvPr/>
        </p:nvSpPr>
        <p:spPr>
          <a:xfrm>
            <a:off x="5127625" y="1212232"/>
            <a:ext cx="6848845" cy="20866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600" dirty="0" smtClean="0"/>
              <a:t>Vyvinuta v roce 1981 společností IBM </a:t>
            </a:r>
            <a:br>
              <a:rPr lang="cs-CZ" sz="2600" dirty="0" smtClean="0"/>
            </a:br>
            <a:r>
              <a:rPr lang="cs-CZ" sz="2600" dirty="0" smtClean="0"/>
              <a:t>pro osobní počítače </a:t>
            </a:r>
          </a:p>
          <a:p>
            <a:r>
              <a:rPr lang="cs-CZ" sz="2600" dirty="0" smtClean="0"/>
              <a:t>Původně 8bitová, později nahrazena 16bitovou</a:t>
            </a:r>
          </a:p>
          <a:p>
            <a:endParaRPr lang="cs-CZ" dirty="0"/>
          </a:p>
        </p:txBody>
      </p:sp>
      <p:sp>
        <p:nvSpPr>
          <p:cNvPr id="6" name="Nadpis 1"/>
          <p:cNvSpPr txBox="1">
            <a:spLocks/>
          </p:cNvSpPr>
          <p:nvPr/>
        </p:nvSpPr>
        <p:spPr>
          <a:xfrm>
            <a:off x="2076450" y="3212440"/>
            <a:ext cx="8039100" cy="69755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a:latin typeface="Calibri bold" panose="020F0702030404030204" pitchFamily="34" charset="0"/>
                <a:cs typeface="Calibri bold" panose="020F0702030404030204" pitchFamily="34" charset="0"/>
              </a:rPr>
              <a:t>MCA (</a:t>
            </a:r>
            <a:r>
              <a:rPr lang="cs-CZ" sz="3800" dirty="0" err="1">
                <a:latin typeface="Calibri bold" panose="020F0702030404030204" pitchFamily="34" charset="0"/>
                <a:cs typeface="Calibri bold" panose="020F0702030404030204" pitchFamily="34" charset="0"/>
              </a:rPr>
              <a:t>Micro</a:t>
            </a:r>
            <a:r>
              <a:rPr lang="cs-CZ" sz="3800" dirty="0">
                <a:latin typeface="Calibri bold" panose="020F0702030404030204" pitchFamily="34" charset="0"/>
                <a:cs typeface="Calibri bold" panose="020F0702030404030204" pitchFamily="34" charset="0"/>
              </a:rPr>
              <a:t> </a:t>
            </a:r>
            <a:r>
              <a:rPr lang="cs-CZ" sz="3800" dirty="0" err="1">
                <a:latin typeface="Calibri bold" panose="020F0702030404030204" pitchFamily="34" charset="0"/>
                <a:cs typeface="Calibri bold" panose="020F0702030404030204" pitchFamily="34" charset="0"/>
              </a:rPr>
              <a:t>Channel</a:t>
            </a:r>
            <a:r>
              <a:rPr lang="cs-CZ" sz="3800" dirty="0">
                <a:latin typeface="Calibri bold" panose="020F0702030404030204" pitchFamily="34" charset="0"/>
                <a:cs typeface="Calibri bold" panose="020F0702030404030204" pitchFamily="34" charset="0"/>
              </a:rPr>
              <a:t> </a:t>
            </a:r>
            <a:r>
              <a:rPr lang="cs-CZ" sz="3800" dirty="0" err="1">
                <a:latin typeface="Calibri bold" panose="020F0702030404030204" pitchFamily="34" charset="0"/>
                <a:cs typeface="Calibri bold" panose="020F0702030404030204" pitchFamily="34" charset="0"/>
              </a:rPr>
              <a:t>Architecture</a:t>
            </a:r>
            <a:r>
              <a:rPr lang="cs-CZ" sz="3800" dirty="0">
                <a:latin typeface="Calibri bold" panose="020F0702030404030204" pitchFamily="34" charset="0"/>
                <a:cs typeface="Calibri bold" panose="020F0702030404030204" pitchFamily="34" charset="0"/>
              </a:rPr>
              <a:t>)</a:t>
            </a:r>
          </a:p>
        </p:txBody>
      </p:sp>
      <p:pic>
        <p:nvPicPr>
          <p:cNvPr id="7" name="Obrázek 6"/>
          <p:cNvPicPr>
            <a:picLocks noChangeAspect="1"/>
          </p:cNvPicPr>
          <p:nvPr/>
        </p:nvPicPr>
        <p:blipFill rotWithShape="1">
          <a:blip r:embed="rId4" cstate="print">
            <a:extLst>
              <a:ext uri="{28A0092B-C50C-407E-A947-70E740481C1C}">
                <a14:useLocalDpi xmlns:a14="http://schemas.microsoft.com/office/drawing/2010/main" val="0"/>
              </a:ext>
            </a:extLst>
          </a:blip>
          <a:srcRect l="8453" t="28949" r="9974" b="21316"/>
          <a:stretch/>
        </p:blipFill>
        <p:spPr>
          <a:xfrm>
            <a:off x="838200" y="4081597"/>
            <a:ext cx="4051300" cy="1857826"/>
          </a:xfrm>
          <a:prstGeom prst="rect">
            <a:avLst/>
          </a:prstGeom>
        </p:spPr>
      </p:pic>
      <p:sp>
        <p:nvSpPr>
          <p:cNvPr id="8" name="Zástupný symbol pro obsah 2"/>
          <p:cNvSpPr txBox="1">
            <a:spLocks/>
          </p:cNvSpPr>
          <p:nvPr/>
        </p:nvSpPr>
        <p:spPr>
          <a:xfrm>
            <a:off x="5127625" y="4067083"/>
            <a:ext cx="6589528" cy="213371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600" dirty="0" smtClean="0"/>
              <a:t>Nový typ od společnosti IBM</a:t>
            </a:r>
          </a:p>
          <a:p>
            <a:r>
              <a:rPr lang="cs-CZ" sz="2600" dirty="0" smtClean="0"/>
              <a:t>Cílem bylo zrychlit přenos dat a snížit hladinu šumu na sběrnici</a:t>
            </a:r>
          </a:p>
          <a:p>
            <a:r>
              <a:rPr lang="cs-CZ" sz="2600" dirty="0" smtClean="0"/>
              <a:t>Byla 16bitová i 32bitová</a:t>
            </a:r>
          </a:p>
          <a:p>
            <a:r>
              <a:rPr lang="cs-CZ" sz="2600" dirty="0" smtClean="0"/>
              <a:t>Nebyla kompatibilní se sběrnicí ISA </a:t>
            </a:r>
          </a:p>
          <a:p>
            <a:endParaRPr lang="cs-CZ" dirty="0"/>
          </a:p>
        </p:txBody>
      </p:sp>
      <p:sp>
        <p:nvSpPr>
          <p:cNvPr id="10" name="Zástupný symbol pro zápatí 9"/>
          <p:cNvSpPr>
            <a:spLocks noGrp="1"/>
          </p:cNvSpPr>
          <p:nvPr>
            <p:ph type="ftr" sz="quarter" idx="11"/>
          </p:nvPr>
        </p:nvSpPr>
        <p:spPr/>
        <p:txBody>
          <a:bodyPr/>
          <a:lstStyle/>
          <a:p>
            <a:r>
              <a:rPr lang="cs-CZ" dirty="0" smtClean="0"/>
              <a:t>FAKUTLA APLIKOVANÉ INFORMATIKY</a:t>
            </a:r>
          </a:p>
        </p:txBody>
      </p:sp>
      <p:sp>
        <p:nvSpPr>
          <p:cNvPr id="11" name="Zástupný symbol pro číslo snímku 10"/>
          <p:cNvSpPr>
            <a:spLocks noGrp="1"/>
          </p:cNvSpPr>
          <p:nvPr>
            <p:ph type="sldNum" sz="quarter" idx="12"/>
          </p:nvPr>
        </p:nvSpPr>
        <p:spPr/>
        <p:txBody>
          <a:bodyPr/>
          <a:lstStyle/>
          <a:p>
            <a:fld id="{52C407D0-5608-4F39-8F0F-7888F0D57A58}" type="slidenum">
              <a:rPr lang="cs-CZ" smtClean="0"/>
              <a:t>5</a:t>
            </a:fld>
            <a:r>
              <a:rPr lang="cs-CZ" dirty="0" smtClean="0"/>
              <a:t>/60</a:t>
            </a:r>
            <a:endParaRPr lang="cs-CZ" dirty="0"/>
          </a:p>
        </p:txBody>
      </p:sp>
    </p:spTree>
    <p:extLst>
      <p:ext uri="{BB962C8B-B14F-4D97-AF65-F5344CB8AC3E}">
        <p14:creationId xmlns:p14="http://schemas.microsoft.com/office/powerpoint/2010/main" val="2136209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wipe(left)">
                                      <p:cBhvr>
                                        <p:cTn id="14" dur="750"/>
                                        <p:tgtEl>
                                          <p:spTgt spid="5">
                                            <p:txEl>
                                              <p:pRg st="0" end="0"/>
                                            </p:txEl>
                                          </p:spTgt>
                                        </p:tgtEl>
                                      </p:cBhvr>
                                    </p:animEffect>
                                  </p:childTnLst>
                                </p:cTn>
                              </p:par>
                            </p:childTnLst>
                          </p:cTn>
                        </p:par>
                        <p:par>
                          <p:cTn id="15" fill="hold">
                            <p:stCondLst>
                              <p:cond delay="1250"/>
                            </p:stCondLst>
                            <p:childTnLst>
                              <p:par>
                                <p:cTn id="16" presetID="22" presetClass="entr" presetSubtype="8" fill="hold" nodeType="after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wipe(left)">
                                      <p:cBhvr>
                                        <p:cTn id="18" dur="750"/>
                                        <p:tgtEl>
                                          <p:spTgt spid="5">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500"/>
                            </p:stCondLst>
                            <p:childTnLst>
                              <p:par>
                                <p:cTn id="28" presetID="22" presetClass="entr" presetSubtype="8" fill="hold" nodeType="afterEffect">
                                  <p:stCondLst>
                                    <p:cond delay="0"/>
                                  </p:stCondLst>
                                  <p:childTnLst>
                                    <p:set>
                                      <p:cBhvr>
                                        <p:cTn id="29" dur="1" fill="hold">
                                          <p:stCondLst>
                                            <p:cond delay="0"/>
                                          </p:stCondLst>
                                        </p:cTn>
                                        <p:tgtEl>
                                          <p:spTgt spid="8">
                                            <p:txEl>
                                              <p:pRg st="0" end="0"/>
                                            </p:txEl>
                                          </p:spTgt>
                                        </p:tgtEl>
                                        <p:attrNameLst>
                                          <p:attrName>style.visibility</p:attrName>
                                        </p:attrNameLst>
                                      </p:cBhvr>
                                      <p:to>
                                        <p:strVal val="visible"/>
                                      </p:to>
                                    </p:set>
                                    <p:animEffect transition="in" filter="wipe(left)">
                                      <p:cBhvr>
                                        <p:cTn id="30" dur="750"/>
                                        <p:tgtEl>
                                          <p:spTgt spid="8">
                                            <p:txEl>
                                              <p:pRg st="0" end="0"/>
                                            </p:txEl>
                                          </p:spTgt>
                                        </p:tgtEl>
                                      </p:cBhvr>
                                    </p:animEffect>
                                  </p:childTnLst>
                                </p:cTn>
                              </p:par>
                            </p:childTnLst>
                          </p:cTn>
                        </p:par>
                        <p:par>
                          <p:cTn id="31" fill="hold">
                            <p:stCondLst>
                              <p:cond delay="1250"/>
                            </p:stCondLst>
                            <p:childTnLst>
                              <p:par>
                                <p:cTn id="32" presetID="22" presetClass="entr" presetSubtype="8" fill="hold" nodeType="afterEffect">
                                  <p:stCondLst>
                                    <p:cond delay="0"/>
                                  </p:stCondLst>
                                  <p:childTnLst>
                                    <p:set>
                                      <p:cBhvr>
                                        <p:cTn id="33" dur="1" fill="hold">
                                          <p:stCondLst>
                                            <p:cond delay="0"/>
                                          </p:stCondLst>
                                        </p:cTn>
                                        <p:tgtEl>
                                          <p:spTgt spid="8">
                                            <p:txEl>
                                              <p:pRg st="1" end="1"/>
                                            </p:txEl>
                                          </p:spTgt>
                                        </p:tgtEl>
                                        <p:attrNameLst>
                                          <p:attrName>style.visibility</p:attrName>
                                        </p:attrNameLst>
                                      </p:cBhvr>
                                      <p:to>
                                        <p:strVal val="visible"/>
                                      </p:to>
                                    </p:set>
                                    <p:animEffect transition="in" filter="wipe(left)">
                                      <p:cBhvr>
                                        <p:cTn id="34" dur="750"/>
                                        <p:tgtEl>
                                          <p:spTgt spid="8">
                                            <p:txEl>
                                              <p:pRg st="1" end="1"/>
                                            </p:txEl>
                                          </p:spTgt>
                                        </p:tgtEl>
                                      </p:cBhvr>
                                    </p:animEffect>
                                  </p:childTnLst>
                                </p:cTn>
                              </p:par>
                            </p:childTnLst>
                          </p:cTn>
                        </p:par>
                        <p:par>
                          <p:cTn id="35" fill="hold">
                            <p:stCondLst>
                              <p:cond delay="2000"/>
                            </p:stCondLst>
                            <p:childTnLst>
                              <p:par>
                                <p:cTn id="36" presetID="22" presetClass="entr" presetSubtype="8" fill="hold" nodeType="afterEffect">
                                  <p:stCondLst>
                                    <p:cond delay="0"/>
                                  </p:stCondLst>
                                  <p:childTnLst>
                                    <p:set>
                                      <p:cBhvr>
                                        <p:cTn id="37" dur="1" fill="hold">
                                          <p:stCondLst>
                                            <p:cond delay="0"/>
                                          </p:stCondLst>
                                        </p:cTn>
                                        <p:tgtEl>
                                          <p:spTgt spid="8">
                                            <p:txEl>
                                              <p:pRg st="2" end="2"/>
                                            </p:txEl>
                                          </p:spTgt>
                                        </p:tgtEl>
                                        <p:attrNameLst>
                                          <p:attrName>style.visibility</p:attrName>
                                        </p:attrNameLst>
                                      </p:cBhvr>
                                      <p:to>
                                        <p:strVal val="visible"/>
                                      </p:to>
                                    </p:set>
                                    <p:animEffect transition="in" filter="wipe(left)">
                                      <p:cBhvr>
                                        <p:cTn id="38" dur="750"/>
                                        <p:tgtEl>
                                          <p:spTgt spid="8">
                                            <p:txEl>
                                              <p:pRg st="2" end="2"/>
                                            </p:txEl>
                                          </p:spTgt>
                                        </p:tgtEl>
                                      </p:cBhvr>
                                    </p:animEffect>
                                  </p:childTnLst>
                                </p:cTn>
                              </p:par>
                            </p:childTnLst>
                          </p:cTn>
                        </p:par>
                        <p:par>
                          <p:cTn id="39" fill="hold">
                            <p:stCondLst>
                              <p:cond delay="2750"/>
                            </p:stCondLst>
                            <p:childTnLst>
                              <p:par>
                                <p:cTn id="40" presetID="22" presetClass="entr" presetSubtype="8" fill="hold" nodeType="afterEffect">
                                  <p:stCondLst>
                                    <p:cond delay="0"/>
                                  </p:stCondLst>
                                  <p:childTnLst>
                                    <p:set>
                                      <p:cBhvr>
                                        <p:cTn id="41" dur="1" fill="hold">
                                          <p:stCondLst>
                                            <p:cond delay="0"/>
                                          </p:stCondLst>
                                        </p:cTn>
                                        <p:tgtEl>
                                          <p:spTgt spid="8">
                                            <p:txEl>
                                              <p:pRg st="3" end="3"/>
                                            </p:txEl>
                                          </p:spTgt>
                                        </p:tgtEl>
                                        <p:attrNameLst>
                                          <p:attrName>style.visibility</p:attrName>
                                        </p:attrNameLst>
                                      </p:cBhvr>
                                      <p:to>
                                        <p:strVal val="visible"/>
                                      </p:to>
                                    </p:set>
                                    <p:animEffect transition="in" filter="wipe(left)">
                                      <p:cBhvr>
                                        <p:cTn id="42" dur="75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Zástupný symbol pro obsah 2"/>
          <p:cNvSpPr txBox="1">
            <a:spLocks/>
          </p:cNvSpPr>
          <p:nvPr/>
        </p:nvSpPr>
        <p:spPr>
          <a:xfrm>
            <a:off x="1347788" y="680460"/>
            <a:ext cx="9534524" cy="55679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s-CZ" sz="2600" dirty="0" smtClean="0"/>
              <a:t>Použití grafických karet pro výpočty se nazývá GPGPU (General </a:t>
            </a:r>
            <a:r>
              <a:rPr lang="cs-CZ" sz="2600" dirty="0" err="1" smtClean="0"/>
              <a:t>Purpose</a:t>
            </a:r>
            <a:r>
              <a:rPr lang="cs-CZ" sz="2600" dirty="0" smtClean="0"/>
              <a:t> </a:t>
            </a:r>
            <a:r>
              <a:rPr lang="cs-CZ" sz="2600" dirty="0" err="1" smtClean="0"/>
              <a:t>calculations</a:t>
            </a:r>
            <a:r>
              <a:rPr lang="cs-CZ" sz="2600" dirty="0" smtClean="0"/>
              <a:t> on </a:t>
            </a:r>
            <a:r>
              <a:rPr lang="cs-CZ" sz="2600" dirty="0" err="1" smtClean="0"/>
              <a:t>Graphics</a:t>
            </a:r>
            <a:r>
              <a:rPr lang="cs-CZ" sz="2600" dirty="0" smtClean="0"/>
              <a:t> </a:t>
            </a:r>
            <a:r>
              <a:rPr lang="cs-CZ" sz="2600" dirty="0" err="1" smtClean="0"/>
              <a:t>Processing</a:t>
            </a:r>
            <a:r>
              <a:rPr lang="cs-CZ" sz="2600" dirty="0" smtClean="0"/>
              <a:t> </a:t>
            </a:r>
            <a:r>
              <a:rPr lang="cs-CZ" sz="2600" dirty="0" err="1" smtClean="0"/>
              <a:t>Units</a:t>
            </a:r>
            <a:r>
              <a:rPr lang="cs-CZ" sz="2600" dirty="0" smtClean="0"/>
              <a:t>), nebo GPU </a:t>
            </a:r>
            <a:r>
              <a:rPr lang="cs-CZ" sz="2600" dirty="0" err="1" smtClean="0"/>
              <a:t>Computing</a:t>
            </a:r>
            <a:endParaRPr lang="cs-CZ" sz="2600" dirty="0"/>
          </a:p>
          <a:p>
            <a:pPr algn="ctr"/>
            <a:r>
              <a:rPr lang="cs-CZ" sz="2600" dirty="0" smtClean="0"/>
              <a:t>Jedná se o použití jednotky pro grafické zpracování (GPU) pro výpočty pro všeobecné účely, které zpravidla provádí CPU</a:t>
            </a:r>
          </a:p>
          <a:p>
            <a:pPr algn="ctr"/>
            <a:r>
              <a:rPr lang="cs-CZ" sz="2600" dirty="0" smtClean="0"/>
              <a:t>GPU </a:t>
            </a:r>
            <a:r>
              <a:rPr lang="cs-CZ" sz="2600" dirty="0" err="1" smtClean="0"/>
              <a:t>Computing</a:t>
            </a:r>
            <a:r>
              <a:rPr lang="cs-CZ" sz="2600" dirty="0" smtClean="0"/>
              <a:t> se provádí pomocí paralelního programovacího jazyka a API</a:t>
            </a:r>
          </a:p>
          <a:p>
            <a:pPr algn="ctr"/>
            <a:r>
              <a:rPr lang="cs-CZ" sz="2600" dirty="0" smtClean="0"/>
              <a:t>GPGPU používá GPU k obecným výpočtům pomocí tradičního grafického rozhraní API a grafické </a:t>
            </a:r>
            <a:r>
              <a:rPr lang="cs-CZ" sz="2600" dirty="0" err="1" smtClean="0"/>
              <a:t>pipeline</a:t>
            </a:r>
            <a:r>
              <a:rPr lang="cs-CZ" sz="2600" dirty="0" smtClean="0"/>
              <a:t> </a:t>
            </a:r>
          </a:p>
        </p:txBody>
      </p:sp>
      <p:sp>
        <p:nvSpPr>
          <p:cNvPr id="2" name="Zástupný symbol pro zápatí 1"/>
          <p:cNvSpPr>
            <a:spLocks noGrp="1"/>
          </p:cNvSpPr>
          <p:nvPr>
            <p:ph type="ftr" sz="quarter" idx="11"/>
          </p:nvPr>
        </p:nvSpPr>
        <p:spPr/>
        <p:txBody>
          <a:bodyPr/>
          <a:lstStyle/>
          <a:p>
            <a:r>
              <a:rPr lang="cs-CZ" dirty="0" smtClean="0"/>
              <a:t>FAKUTLA APLIKOVANÉ INFORMATIKY</a:t>
            </a:r>
          </a:p>
        </p:txBody>
      </p:sp>
      <p:sp>
        <p:nvSpPr>
          <p:cNvPr id="8" name="Zástupný symbol pro číslo snímku 7"/>
          <p:cNvSpPr>
            <a:spLocks noGrp="1"/>
          </p:cNvSpPr>
          <p:nvPr>
            <p:ph type="sldNum" sz="quarter" idx="12"/>
          </p:nvPr>
        </p:nvSpPr>
        <p:spPr/>
        <p:txBody>
          <a:bodyPr/>
          <a:lstStyle/>
          <a:p>
            <a:fld id="{52C407D0-5608-4F39-8F0F-7888F0D57A58}" type="slidenum">
              <a:rPr lang="cs-CZ" smtClean="0"/>
              <a:t>50</a:t>
            </a:fld>
            <a:r>
              <a:rPr lang="cs-CZ" dirty="0" smtClean="0"/>
              <a:t>/60</a:t>
            </a:r>
            <a:endParaRPr lang="cs-CZ" dirty="0"/>
          </a:p>
        </p:txBody>
      </p:sp>
    </p:spTree>
    <p:extLst>
      <p:ext uri="{BB962C8B-B14F-4D97-AF65-F5344CB8AC3E}">
        <p14:creationId xmlns:p14="http://schemas.microsoft.com/office/powerpoint/2010/main" val="1454380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750"/>
                                        <p:tgtEl>
                                          <p:spTgt spid="12">
                                            <p:txEl>
                                              <p:pRg st="0" end="0"/>
                                            </p:txEl>
                                          </p:spTgt>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wipe(left)">
                                      <p:cBhvr>
                                        <p:cTn id="11" dur="750"/>
                                        <p:tgtEl>
                                          <p:spTgt spid="12">
                                            <p:txEl>
                                              <p:pRg st="1" end="1"/>
                                            </p:txEl>
                                          </p:spTgt>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wipe(left)">
                                      <p:cBhvr>
                                        <p:cTn id="15" dur="750"/>
                                        <p:tgtEl>
                                          <p:spTgt spid="12">
                                            <p:txEl>
                                              <p:pRg st="2" end="2"/>
                                            </p:txEl>
                                          </p:spTgt>
                                        </p:tgtEl>
                                      </p:cBhvr>
                                    </p:animEffect>
                                  </p:childTnLst>
                                </p:cTn>
                              </p:par>
                            </p:childTnLst>
                          </p:cTn>
                        </p:par>
                        <p:par>
                          <p:cTn id="16" fill="hold">
                            <p:stCondLst>
                              <p:cond delay="2250"/>
                            </p:stCondLst>
                            <p:childTnLst>
                              <p:par>
                                <p:cTn id="17" presetID="22" presetClass="entr" presetSubtype="8" fill="hold" nodeType="after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wipe(left)">
                                      <p:cBhvr>
                                        <p:cTn id="19" dur="75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Zástupný symbol pro obsah 2"/>
          <p:cNvSpPr txBox="1">
            <a:spLocks/>
          </p:cNvSpPr>
          <p:nvPr/>
        </p:nvSpPr>
        <p:spPr>
          <a:xfrm>
            <a:off x="1119188" y="680460"/>
            <a:ext cx="9891712" cy="55679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s-CZ" sz="2600" dirty="0" smtClean="0"/>
              <a:t>Dřívější zaměření – co nejrychlejší vykreslování grafiky na obrazovce</a:t>
            </a:r>
          </a:p>
          <a:p>
            <a:pPr algn="ctr"/>
            <a:r>
              <a:rPr lang="cs-CZ" sz="2600" dirty="0" smtClean="0"/>
              <a:t>V 80. letech prováděno procesorem – nebyl příliš efektivní</a:t>
            </a:r>
          </a:p>
          <a:p>
            <a:pPr algn="ctr"/>
            <a:r>
              <a:rPr lang="cs-CZ" sz="2600" dirty="0" smtClean="0"/>
              <a:t>Později převedeno na vyhrazený (grafický) procesor</a:t>
            </a:r>
          </a:p>
          <a:p>
            <a:pPr algn="ctr"/>
            <a:r>
              <a:rPr lang="cs-CZ" sz="2600" dirty="0" smtClean="0"/>
              <a:t>Nejprve se zaměřilo na 2D akceleraci pro stolní systémy, rozlišení monitoru a kvalitu generovaného analogového signálu</a:t>
            </a:r>
          </a:p>
          <a:p>
            <a:pPr algn="ctr"/>
            <a:r>
              <a:rPr lang="cs-CZ" sz="2600" dirty="0" smtClean="0"/>
              <a:t>Později vznikla 3D akcelerace a API se navrhovaly s ohledem na hardwarovou podporu</a:t>
            </a:r>
          </a:p>
          <a:p>
            <a:pPr algn="ctr"/>
            <a:r>
              <a:rPr lang="cs-CZ" sz="2600" dirty="0" smtClean="0"/>
              <a:t>Stále více výpočetních fází API bylo přesunuto na vyhrazený hardware</a:t>
            </a:r>
          </a:p>
          <a:p>
            <a:pPr algn="ctr"/>
            <a:r>
              <a:rPr lang="cs-CZ" sz="2600" dirty="0" smtClean="0"/>
              <a:t>Byly přidány nové fáze </a:t>
            </a:r>
            <a:r>
              <a:rPr lang="cs-CZ" sz="2600" dirty="0" err="1" smtClean="0"/>
              <a:t>pipeline</a:t>
            </a:r>
            <a:r>
              <a:rPr lang="cs-CZ" sz="2600" dirty="0" smtClean="0"/>
              <a:t> do API a implementovány do hardwaru </a:t>
            </a:r>
          </a:p>
          <a:p>
            <a:pPr algn="ctr"/>
            <a:r>
              <a:rPr lang="cs-CZ" sz="2600" dirty="0" smtClean="0"/>
              <a:t>Později byly vysoce specializované funkční jednotky nahrazeny malými a jednoduchými specializovanými procesory</a:t>
            </a:r>
          </a:p>
        </p:txBody>
      </p:sp>
      <p:sp>
        <p:nvSpPr>
          <p:cNvPr id="2" name="Zástupný symbol pro zápatí 1"/>
          <p:cNvSpPr>
            <a:spLocks noGrp="1"/>
          </p:cNvSpPr>
          <p:nvPr>
            <p:ph type="ftr" sz="quarter" idx="11"/>
          </p:nvPr>
        </p:nvSpPr>
        <p:spPr/>
        <p:txBody>
          <a:bodyPr/>
          <a:lstStyle/>
          <a:p>
            <a:r>
              <a:rPr lang="cs-CZ" dirty="0" smtClean="0"/>
              <a:t>FAKUTLA APLIKOVANÉ INFORMATIKY</a:t>
            </a:r>
          </a:p>
        </p:txBody>
      </p:sp>
      <p:sp>
        <p:nvSpPr>
          <p:cNvPr id="3" name="Zástupný symbol pro číslo snímku 2"/>
          <p:cNvSpPr>
            <a:spLocks noGrp="1"/>
          </p:cNvSpPr>
          <p:nvPr>
            <p:ph type="sldNum" sz="quarter" idx="12"/>
          </p:nvPr>
        </p:nvSpPr>
        <p:spPr/>
        <p:txBody>
          <a:bodyPr/>
          <a:lstStyle/>
          <a:p>
            <a:fld id="{52C407D0-5608-4F39-8F0F-7888F0D57A58}" type="slidenum">
              <a:rPr lang="cs-CZ" smtClean="0"/>
              <a:t>51</a:t>
            </a:fld>
            <a:r>
              <a:rPr lang="cs-CZ" dirty="0" smtClean="0"/>
              <a:t>/60</a:t>
            </a:r>
            <a:endParaRPr lang="cs-CZ" dirty="0"/>
          </a:p>
        </p:txBody>
      </p:sp>
    </p:spTree>
    <p:extLst>
      <p:ext uri="{BB962C8B-B14F-4D97-AF65-F5344CB8AC3E}">
        <p14:creationId xmlns:p14="http://schemas.microsoft.com/office/powerpoint/2010/main" val="1476226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750"/>
                                        <p:tgtEl>
                                          <p:spTgt spid="12">
                                            <p:txEl>
                                              <p:pRg st="0" end="0"/>
                                            </p:txEl>
                                          </p:spTgt>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wipe(left)">
                                      <p:cBhvr>
                                        <p:cTn id="11" dur="750"/>
                                        <p:tgtEl>
                                          <p:spTgt spid="12">
                                            <p:txEl>
                                              <p:pRg st="1" end="1"/>
                                            </p:txEl>
                                          </p:spTgt>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wipe(left)">
                                      <p:cBhvr>
                                        <p:cTn id="15" dur="750"/>
                                        <p:tgtEl>
                                          <p:spTgt spid="12">
                                            <p:txEl>
                                              <p:pRg st="2" end="2"/>
                                            </p:txEl>
                                          </p:spTgt>
                                        </p:tgtEl>
                                      </p:cBhvr>
                                    </p:animEffect>
                                  </p:childTnLst>
                                </p:cTn>
                              </p:par>
                            </p:childTnLst>
                          </p:cTn>
                        </p:par>
                        <p:par>
                          <p:cTn id="16" fill="hold">
                            <p:stCondLst>
                              <p:cond delay="2250"/>
                            </p:stCondLst>
                            <p:childTnLst>
                              <p:par>
                                <p:cTn id="17" presetID="22" presetClass="entr" presetSubtype="8" fill="hold" nodeType="after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wipe(left)">
                                      <p:cBhvr>
                                        <p:cTn id="19" dur="750"/>
                                        <p:tgtEl>
                                          <p:spTgt spid="12">
                                            <p:txEl>
                                              <p:pRg st="3" end="3"/>
                                            </p:txEl>
                                          </p:spTgt>
                                        </p:tgtEl>
                                      </p:cBhvr>
                                    </p:animEffect>
                                  </p:childTnLst>
                                </p:cTn>
                              </p:par>
                            </p:childTnLst>
                          </p:cTn>
                        </p:par>
                        <p:par>
                          <p:cTn id="20" fill="hold">
                            <p:stCondLst>
                              <p:cond delay="3000"/>
                            </p:stCondLst>
                            <p:childTnLst>
                              <p:par>
                                <p:cTn id="21" presetID="22" presetClass="entr" presetSubtype="8" fill="hold" nodeType="after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animEffect transition="in" filter="wipe(left)">
                                      <p:cBhvr>
                                        <p:cTn id="23" dur="750"/>
                                        <p:tgtEl>
                                          <p:spTgt spid="12">
                                            <p:txEl>
                                              <p:pRg st="4" end="4"/>
                                            </p:txEl>
                                          </p:spTgt>
                                        </p:tgtEl>
                                      </p:cBhvr>
                                    </p:animEffect>
                                  </p:childTnLst>
                                </p:cTn>
                              </p:par>
                            </p:childTnLst>
                          </p:cTn>
                        </p:par>
                        <p:par>
                          <p:cTn id="24" fill="hold">
                            <p:stCondLst>
                              <p:cond delay="3750"/>
                            </p:stCondLst>
                            <p:childTnLst>
                              <p:par>
                                <p:cTn id="25" presetID="22" presetClass="entr" presetSubtype="8" fill="hold" nodeType="afterEffect">
                                  <p:stCondLst>
                                    <p:cond delay="0"/>
                                  </p:stCondLst>
                                  <p:childTnLst>
                                    <p:set>
                                      <p:cBhvr>
                                        <p:cTn id="26" dur="1" fill="hold">
                                          <p:stCondLst>
                                            <p:cond delay="0"/>
                                          </p:stCondLst>
                                        </p:cTn>
                                        <p:tgtEl>
                                          <p:spTgt spid="12">
                                            <p:txEl>
                                              <p:pRg st="5" end="5"/>
                                            </p:txEl>
                                          </p:spTgt>
                                        </p:tgtEl>
                                        <p:attrNameLst>
                                          <p:attrName>style.visibility</p:attrName>
                                        </p:attrNameLst>
                                      </p:cBhvr>
                                      <p:to>
                                        <p:strVal val="visible"/>
                                      </p:to>
                                    </p:set>
                                    <p:animEffect transition="in" filter="wipe(left)">
                                      <p:cBhvr>
                                        <p:cTn id="27" dur="750"/>
                                        <p:tgtEl>
                                          <p:spTgt spid="12">
                                            <p:txEl>
                                              <p:pRg st="5" end="5"/>
                                            </p:txEl>
                                          </p:spTgt>
                                        </p:tgtEl>
                                      </p:cBhvr>
                                    </p:animEffect>
                                  </p:childTnLst>
                                </p:cTn>
                              </p:par>
                            </p:childTnLst>
                          </p:cTn>
                        </p:par>
                        <p:par>
                          <p:cTn id="28" fill="hold">
                            <p:stCondLst>
                              <p:cond delay="4500"/>
                            </p:stCondLst>
                            <p:childTnLst>
                              <p:par>
                                <p:cTn id="29" presetID="22" presetClass="entr" presetSubtype="8" fill="hold" nodeType="afterEffect">
                                  <p:stCondLst>
                                    <p:cond delay="0"/>
                                  </p:stCondLst>
                                  <p:childTnLst>
                                    <p:set>
                                      <p:cBhvr>
                                        <p:cTn id="30" dur="1" fill="hold">
                                          <p:stCondLst>
                                            <p:cond delay="0"/>
                                          </p:stCondLst>
                                        </p:cTn>
                                        <p:tgtEl>
                                          <p:spTgt spid="12">
                                            <p:txEl>
                                              <p:pRg st="6" end="6"/>
                                            </p:txEl>
                                          </p:spTgt>
                                        </p:tgtEl>
                                        <p:attrNameLst>
                                          <p:attrName>style.visibility</p:attrName>
                                        </p:attrNameLst>
                                      </p:cBhvr>
                                      <p:to>
                                        <p:strVal val="visible"/>
                                      </p:to>
                                    </p:set>
                                    <p:animEffect transition="in" filter="wipe(left)">
                                      <p:cBhvr>
                                        <p:cTn id="31" dur="750"/>
                                        <p:tgtEl>
                                          <p:spTgt spid="12">
                                            <p:txEl>
                                              <p:pRg st="6" end="6"/>
                                            </p:txEl>
                                          </p:spTgt>
                                        </p:tgtEl>
                                      </p:cBhvr>
                                    </p:animEffect>
                                  </p:childTnLst>
                                </p:cTn>
                              </p:par>
                            </p:childTnLst>
                          </p:cTn>
                        </p:par>
                        <p:par>
                          <p:cTn id="32" fill="hold">
                            <p:stCondLst>
                              <p:cond delay="5250"/>
                            </p:stCondLst>
                            <p:childTnLst>
                              <p:par>
                                <p:cTn id="33" presetID="22" presetClass="entr" presetSubtype="8" fill="hold" nodeType="afterEffect">
                                  <p:stCondLst>
                                    <p:cond delay="0"/>
                                  </p:stCondLst>
                                  <p:childTnLst>
                                    <p:set>
                                      <p:cBhvr>
                                        <p:cTn id="34" dur="1" fill="hold">
                                          <p:stCondLst>
                                            <p:cond delay="0"/>
                                          </p:stCondLst>
                                        </p:cTn>
                                        <p:tgtEl>
                                          <p:spTgt spid="12">
                                            <p:txEl>
                                              <p:pRg st="7" end="7"/>
                                            </p:txEl>
                                          </p:spTgt>
                                        </p:tgtEl>
                                        <p:attrNameLst>
                                          <p:attrName>style.visibility</p:attrName>
                                        </p:attrNameLst>
                                      </p:cBhvr>
                                      <p:to>
                                        <p:strVal val="visible"/>
                                      </p:to>
                                    </p:set>
                                    <p:animEffect transition="in" filter="wipe(left)">
                                      <p:cBhvr>
                                        <p:cTn id="35" dur="750"/>
                                        <p:tgtEl>
                                          <p:spTgt spid="1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Nadpis 1"/>
          <p:cNvSpPr txBox="1">
            <a:spLocks/>
          </p:cNvSpPr>
          <p:nvPr/>
        </p:nvSpPr>
        <p:spPr>
          <a:xfrm>
            <a:off x="838200" y="2257425"/>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5000" dirty="0" smtClean="0">
                <a:solidFill>
                  <a:schemeClr val="bg1"/>
                </a:solidFill>
                <a:latin typeface="Calibri bold" panose="020F0702030404030204" pitchFamily="34" charset="0"/>
                <a:cs typeface="Calibri bold" panose="020F0702030404030204" pitchFamily="34" charset="0"/>
              </a:rPr>
              <a:t>MOŽNOSTI VYUŽITÍ</a:t>
            </a:r>
            <a:endParaRPr lang="cs-CZ" sz="5000" dirty="0">
              <a:solidFill>
                <a:schemeClr val="bg1"/>
              </a:solidFill>
              <a:latin typeface="Calibri bold" panose="020F0702030404030204" pitchFamily="34" charset="0"/>
              <a:cs typeface="Calibri bold" panose="020F0702030404030204" pitchFamily="34" charset="0"/>
            </a:endParaRPr>
          </a:p>
        </p:txBody>
      </p:sp>
      <p:sp>
        <p:nvSpPr>
          <p:cNvPr id="9" name="Obdélník 8"/>
          <p:cNvSpPr/>
          <p:nvPr/>
        </p:nvSpPr>
        <p:spPr>
          <a:xfrm>
            <a:off x="2488677" y="2056219"/>
            <a:ext cx="7239786" cy="1689873"/>
          </a:xfrm>
          <a:prstGeom prst="rect">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Nadpis 1"/>
          <p:cNvSpPr txBox="1">
            <a:spLocks/>
          </p:cNvSpPr>
          <p:nvPr/>
        </p:nvSpPr>
        <p:spPr>
          <a:xfrm>
            <a:off x="838200" y="3582988"/>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000" dirty="0" smtClean="0">
                <a:solidFill>
                  <a:schemeClr val="bg1"/>
                </a:solidFill>
                <a:latin typeface="Calibri bold" panose="020F0702030404030204" pitchFamily="34" charset="0"/>
                <a:cs typeface="Calibri bold" panose="020F0702030404030204" pitchFamily="34" charset="0"/>
              </a:rPr>
              <a:t>ZPŮSOB A MOŽNOSTI GPU PRO VÝPOČTY</a:t>
            </a:r>
            <a:endParaRPr lang="cs-CZ" sz="3000" dirty="0">
              <a:solidFill>
                <a:schemeClr val="bg1"/>
              </a:solidFill>
              <a:latin typeface="Calibri bold" panose="020F0702030404030204" pitchFamily="34" charset="0"/>
              <a:cs typeface="Calibri bold" panose="020F0702030404030204" pitchFamily="34" charset="0"/>
            </a:endParaRPr>
          </a:p>
        </p:txBody>
      </p:sp>
    </p:spTree>
    <p:extLst>
      <p:ext uri="{BB962C8B-B14F-4D97-AF65-F5344CB8AC3E}">
        <p14:creationId xmlns:p14="http://schemas.microsoft.com/office/powerpoint/2010/main" val="2958181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outVertical)">
                                      <p:cBhvr>
                                        <p:cTn id="10" dur="500"/>
                                        <p:tgtEl>
                                          <p:spTgt spid="9"/>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outVertic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Zástupný symbol pro obsah 2"/>
          <p:cNvSpPr txBox="1">
            <a:spLocks/>
          </p:cNvSpPr>
          <p:nvPr/>
        </p:nvSpPr>
        <p:spPr>
          <a:xfrm>
            <a:off x="3340100" y="567556"/>
            <a:ext cx="8242300" cy="574434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600" dirty="0" smtClean="0"/>
              <a:t>CPU spolupracuje s GPU pro zvýšení propustnosti dat a počtu souběžných výpočtů v aplikaci</a:t>
            </a:r>
          </a:p>
          <a:p>
            <a:r>
              <a:rPr lang="cs-CZ" sz="2600" dirty="0" smtClean="0"/>
              <a:t>CPU nemůže být nikdy zcela nahrazen</a:t>
            </a:r>
          </a:p>
          <a:p>
            <a:r>
              <a:rPr lang="cs-CZ" sz="2600" dirty="0" smtClean="0"/>
              <a:t>GPU pouze doplňuje architekturu tím, že umožňuje opakované výpočty v rámci aplikace běžet paralelně</a:t>
            </a:r>
          </a:p>
          <a:p>
            <a:r>
              <a:rPr lang="cs-CZ" sz="2600" dirty="0" smtClean="0"/>
              <a:t>Hlavní program pokračuje na CPU</a:t>
            </a:r>
          </a:p>
          <a:p>
            <a:r>
              <a:rPr lang="cs-CZ" sz="2600" dirty="0" smtClean="0"/>
              <a:t>S využitím paralelních výpočtů a architektury může GPU dokončit více práce za kratší dobu než CPU</a:t>
            </a:r>
          </a:p>
          <a:p>
            <a:r>
              <a:rPr lang="cs-CZ" sz="2600" dirty="0" smtClean="0"/>
              <a:t>CPU je navržen tak, aby rychle zvládal širokou škálu úkolů, ale je omezen souběžností úloh, které lze spustit</a:t>
            </a:r>
          </a:p>
          <a:p>
            <a:r>
              <a:rPr lang="cs-CZ" sz="2600" dirty="0" smtClean="0"/>
              <a:t>GPU je navržen pro rychlé vykreslování obrázků a videa ve vysokém rozlišení současně</a:t>
            </a:r>
          </a:p>
          <a:p>
            <a:r>
              <a:rPr lang="cs-CZ" sz="2600" dirty="0" smtClean="0"/>
              <a:t>Protože GPU může provádět paralelní operace na více sadách dat, běžně se tedy používají pro negrafické úkoly</a:t>
            </a:r>
          </a:p>
        </p:txBody>
      </p:sp>
      <p:pic>
        <p:nvPicPr>
          <p:cNvPr id="2" name="Obrázek 1"/>
          <p:cNvPicPr>
            <a:picLocks noChangeAspect="1"/>
          </p:cNvPicPr>
          <p:nvPr/>
        </p:nvPicPr>
        <p:blipFill rotWithShape="1">
          <a:blip r:embed="rId2">
            <a:extLst>
              <a:ext uri="{28A0092B-C50C-407E-A947-70E740481C1C}">
                <a14:useLocalDpi xmlns:a14="http://schemas.microsoft.com/office/drawing/2010/main" val="0"/>
              </a:ext>
            </a:extLst>
          </a:blip>
          <a:srcRect l="3150" t="13523" r="54593" b="9393"/>
          <a:stretch/>
        </p:blipFill>
        <p:spPr>
          <a:xfrm>
            <a:off x="812800" y="672074"/>
            <a:ext cx="2260600" cy="2337825"/>
          </a:xfrm>
          <a:prstGeom prst="rect">
            <a:avLst/>
          </a:prstGeom>
        </p:spPr>
      </p:pic>
      <p:pic>
        <p:nvPicPr>
          <p:cNvPr id="4" name="Obrázek 3"/>
          <p:cNvPicPr>
            <a:picLocks noChangeAspect="1"/>
          </p:cNvPicPr>
          <p:nvPr/>
        </p:nvPicPr>
        <p:blipFill rotWithShape="1">
          <a:blip r:embed="rId2">
            <a:extLst>
              <a:ext uri="{28A0092B-C50C-407E-A947-70E740481C1C}">
                <a14:useLocalDpi xmlns:a14="http://schemas.microsoft.com/office/drawing/2010/main" val="0"/>
              </a:ext>
            </a:extLst>
          </a:blip>
          <a:srcRect l="53108" t="13175" r="4635" b="9741"/>
          <a:stretch/>
        </p:blipFill>
        <p:spPr>
          <a:xfrm>
            <a:off x="812800" y="3542274"/>
            <a:ext cx="2260600" cy="2337825"/>
          </a:xfrm>
          <a:prstGeom prst="rect">
            <a:avLst/>
          </a:prstGeom>
        </p:spPr>
      </p:pic>
      <p:sp>
        <p:nvSpPr>
          <p:cNvPr id="3" name="Zástupný symbol pro zápatí 2"/>
          <p:cNvSpPr>
            <a:spLocks noGrp="1"/>
          </p:cNvSpPr>
          <p:nvPr>
            <p:ph type="ftr" sz="quarter" idx="11"/>
          </p:nvPr>
        </p:nvSpPr>
        <p:spPr/>
        <p:txBody>
          <a:bodyPr/>
          <a:lstStyle/>
          <a:p>
            <a:r>
              <a:rPr lang="cs-CZ" dirty="0" smtClean="0"/>
              <a:t>FAKUTLA APLIKOVANÉ INFORMATIKY</a:t>
            </a:r>
          </a:p>
        </p:txBody>
      </p:sp>
      <p:sp>
        <p:nvSpPr>
          <p:cNvPr id="5" name="Zástupný symbol pro číslo snímku 4"/>
          <p:cNvSpPr>
            <a:spLocks noGrp="1"/>
          </p:cNvSpPr>
          <p:nvPr>
            <p:ph type="sldNum" sz="quarter" idx="12"/>
          </p:nvPr>
        </p:nvSpPr>
        <p:spPr/>
        <p:txBody>
          <a:bodyPr/>
          <a:lstStyle/>
          <a:p>
            <a:fld id="{52C407D0-5608-4F39-8F0F-7888F0D57A58}" type="slidenum">
              <a:rPr lang="cs-CZ" smtClean="0"/>
              <a:t>53</a:t>
            </a:fld>
            <a:r>
              <a:rPr lang="cs-CZ" dirty="0" smtClean="0"/>
              <a:t>/60</a:t>
            </a:r>
            <a:endParaRPr lang="cs-CZ" dirty="0"/>
          </a:p>
        </p:txBody>
      </p:sp>
    </p:spTree>
    <p:extLst>
      <p:ext uri="{BB962C8B-B14F-4D97-AF65-F5344CB8AC3E}">
        <p14:creationId xmlns:p14="http://schemas.microsoft.com/office/powerpoint/2010/main" val="235878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wipe(left)">
                                      <p:cBhvr>
                                        <p:cTn id="14" dur="750"/>
                                        <p:tgtEl>
                                          <p:spTgt spid="12">
                                            <p:txEl>
                                              <p:pRg st="0" end="0"/>
                                            </p:txEl>
                                          </p:spTgt>
                                        </p:tgtEl>
                                      </p:cBhvr>
                                    </p:animEffect>
                                  </p:childTnLst>
                                </p:cTn>
                              </p:par>
                            </p:childTnLst>
                          </p:cTn>
                        </p:par>
                        <p:par>
                          <p:cTn id="15" fill="hold">
                            <p:stCondLst>
                              <p:cond delay="1250"/>
                            </p:stCondLst>
                            <p:childTnLst>
                              <p:par>
                                <p:cTn id="16" presetID="22" presetClass="entr" presetSubtype="8" fill="hold" nodeType="afterEffect">
                                  <p:stCondLst>
                                    <p:cond delay="0"/>
                                  </p:stCondLst>
                                  <p:childTnLst>
                                    <p:set>
                                      <p:cBhvr>
                                        <p:cTn id="17" dur="1" fill="hold">
                                          <p:stCondLst>
                                            <p:cond delay="0"/>
                                          </p:stCondLst>
                                        </p:cTn>
                                        <p:tgtEl>
                                          <p:spTgt spid="12">
                                            <p:txEl>
                                              <p:pRg st="1" end="1"/>
                                            </p:txEl>
                                          </p:spTgt>
                                        </p:tgtEl>
                                        <p:attrNameLst>
                                          <p:attrName>style.visibility</p:attrName>
                                        </p:attrNameLst>
                                      </p:cBhvr>
                                      <p:to>
                                        <p:strVal val="visible"/>
                                      </p:to>
                                    </p:set>
                                    <p:animEffect transition="in" filter="wipe(left)">
                                      <p:cBhvr>
                                        <p:cTn id="18" dur="750"/>
                                        <p:tgtEl>
                                          <p:spTgt spid="12">
                                            <p:txEl>
                                              <p:pRg st="1" end="1"/>
                                            </p:txEl>
                                          </p:spTgt>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12">
                                            <p:txEl>
                                              <p:pRg st="2" end="2"/>
                                            </p:txEl>
                                          </p:spTgt>
                                        </p:tgtEl>
                                        <p:attrNameLst>
                                          <p:attrName>style.visibility</p:attrName>
                                        </p:attrNameLst>
                                      </p:cBhvr>
                                      <p:to>
                                        <p:strVal val="visible"/>
                                      </p:to>
                                    </p:set>
                                    <p:animEffect transition="in" filter="wipe(left)">
                                      <p:cBhvr>
                                        <p:cTn id="22" dur="750"/>
                                        <p:tgtEl>
                                          <p:spTgt spid="12">
                                            <p:txEl>
                                              <p:pRg st="2" end="2"/>
                                            </p:txEl>
                                          </p:spTgt>
                                        </p:tgtEl>
                                      </p:cBhvr>
                                    </p:animEffect>
                                  </p:childTnLst>
                                </p:cTn>
                              </p:par>
                            </p:childTnLst>
                          </p:cTn>
                        </p:par>
                        <p:par>
                          <p:cTn id="23" fill="hold">
                            <p:stCondLst>
                              <p:cond delay="2750"/>
                            </p:stCondLst>
                            <p:childTnLst>
                              <p:par>
                                <p:cTn id="24" presetID="22" presetClass="entr" presetSubtype="8" fill="hold" nodeType="afterEffect">
                                  <p:stCondLst>
                                    <p:cond delay="0"/>
                                  </p:stCondLst>
                                  <p:childTnLst>
                                    <p:set>
                                      <p:cBhvr>
                                        <p:cTn id="25" dur="1" fill="hold">
                                          <p:stCondLst>
                                            <p:cond delay="0"/>
                                          </p:stCondLst>
                                        </p:cTn>
                                        <p:tgtEl>
                                          <p:spTgt spid="12">
                                            <p:txEl>
                                              <p:pRg st="3" end="3"/>
                                            </p:txEl>
                                          </p:spTgt>
                                        </p:tgtEl>
                                        <p:attrNameLst>
                                          <p:attrName>style.visibility</p:attrName>
                                        </p:attrNameLst>
                                      </p:cBhvr>
                                      <p:to>
                                        <p:strVal val="visible"/>
                                      </p:to>
                                    </p:set>
                                    <p:animEffect transition="in" filter="wipe(left)">
                                      <p:cBhvr>
                                        <p:cTn id="26" dur="750"/>
                                        <p:tgtEl>
                                          <p:spTgt spid="12">
                                            <p:txEl>
                                              <p:pRg st="3" end="3"/>
                                            </p:txEl>
                                          </p:spTgt>
                                        </p:tgtEl>
                                      </p:cBhvr>
                                    </p:animEffect>
                                  </p:childTnLst>
                                </p:cTn>
                              </p:par>
                            </p:childTnLst>
                          </p:cTn>
                        </p:par>
                        <p:par>
                          <p:cTn id="27" fill="hold">
                            <p:stCondLst>
                              <p:cond delay="3500"/>
                            </p:stCondLst>
                            <p:childTnLst>
                              <p:par>
                                <p:cTn id="28" presetID="22" presetClass="entr" presetSubtype="8" fill="hold" nodeType="afterEffect">
                                  <p:stCondLst>
                                    <p:cond delay="0"/>
                                  </p:stCondLst>
                                  <p:childTnLst>
                                    <p:set>
                                      <p:cBhvr>
                                        <p:cTn id="29" dur="1" fill="hold">
                                          <p:stCondLst>
                                            <p:cond delay="0"/>
                                          </p:stCondLst>
                                        </p:cTn>
                                        <p:tgtEl>
                                          <p:spTgt spid="12">
                                            <p:txEl>
                                              <p:pRg st="4" end="4"/>
                                            </p:txEl>
                                          </p:spTgt>
                                        </p:tgtEl>
                                        <p:attrNameLst>
                                          <p:attrName>style.visibility</p:attrName>
                                        </p:attrNameLst>
                                      </p:cBhvr>
                                      <p:to>
                                        <p:strVal val="visible"/>
                                      </p:to>
                                    </p:set>
                                    <p:animEffect transition="in" filter="wipe(left)">
                                      <p:cBhvr>
                                        <p:cTn id="30" dur="750"/>
                                        <p:tgtEl>
                                          <p:spTgt spid="12">
                                            <p:txEl>
                                              <p:pRg st="4" end="4"/>
                                            </p:txEl>
                                          </p:spTgt>
                                        </p:tgtEl>
                                      </p:cBhvr>
                                    </p:animEffect>
                                  </p:childTnLst>
                                </p:cTn>
                              </p:par>
                            </p:childTnLst>
                          </p:cTn>
                        </p:par>
                        <p:par>
                          <p:cTn id="31" fill="hold">
                            <p:stCondLst>
                              <p:cond delay="4250"/>
                            </p:stCondLst>
                            <p:childTnLst>
                              <p:par>
                                <p:cTn id="32" presetID="22" presetClass="entr" presetSubtype="8" fill="hold" nodeType="afterEffect">
                                  <p:stCondLst>
                                    <p:cond delay="0"/>
                                  </p:stCondLst>
                                  <p:childTnLst>
                                    <p:set>
                                      <p:cBhvr>
                                        <p:cTn id="33" dur="1" fill="hold">
                                          <p:stCondLst>
                                            <p:cond delay="0"/>
                                          </p:stCondLst>
                                        </p:cTn>
                                        <p:tgtEl>
                                          <p:spTgt spid="12">
                                            <p:txEl>
                                              <p:pRg st="5" end="5"/>
                                            </p:txEl>
                                          </p:spTgt>
                                        </p:tgtEl>
                                        <p:attrNameLst>
                                          <p:attrName>style.visibility</p:attrName>
                                        </p:attrNameLst>
                                      </p:cBhvr>
                                      <p:to>
                                        <p:strVal val="visible"/>
                                      </p:to>
                                    </p:set>
                                    <p:animEffect transition="in" filter="wipe(left)">
                                      <p:cBhvr>
                                        <p:cTn id="34" dur="750"/>
                                        <p:tgtEl>
                                          <p:spTgt spid="12">
                                            <p:txEl>
                                              <p:pRg st="5" end="5"/>
                                            </p:txEl>
                                          </p:spTgt>
                                        </p:tgtEl>
                                      </p:cBhvr>
                                    </p:animEffect>
                                  </p:childTnLst>
                                </p:cTn>
                              </p:par>
                            </p:childTnLst>
                          </p:cTn>
                        </p:par>
                        <p:par>
                          <p:cTn id="35" fill="hold">
                            <p:stCondLst>
                              <p:cond delay="5000"/>
                            </p:stCondLst>
                            <p:childTnLst>
                              <p:par>
                                <p:cTn id="36" presetID="22" presetClass="entr" presetSubtype="8" fill="hold" nodeType="afterEffect">
                                  <p:stCondLst>
                                    <p:cond delay="0"/>
                                  </p:stCondLst>
                                  <p:childTnLst>
                                    <p:set>
                                      <p:cBhvr>
                                        <p:cTn id="37" dur="1" fill="hold">
                                          <p:stCondLst>
                                            <p:cond delay="0"/>
                                          </p:stCondLst>
                                        </p:cTn>
                                        <p:tgtEl>
                                          <p:spTgt spid="12">
                                            <p:txEl>
                                              <p:pRg st="6" end="6"/>
                                            </p:txEl>
                                          </p:spTgt>
                                        </p:tgtEl>
                                        <p:attrNameLst>
                                          <p:attrName>style.visibility</p:attrName>
                                        </p:attrNameLst>
                                      </p:cBhvr>
                                      <p:to>
                                        <p:strVal val="visible"/>
                                      </p:to>
                                    </p:set>
                                    <p:animEffect transition="in" filter="wipe(left)">
                                      <p:cBhvr>
                                        <p:cTn id="38" dur="750"/>
                                        <p:tgtEl>
                                          <p:spTgt spid="12">
                                            <p:txEl>
                                              <p:pRg st="6" end="6"/>
                                            </p:txEl>
                                          </p:spTgt>
                                        </p:tgtEl>
                                      </p:cBhvr>
                                    </p:animEffect>
                                  </p:childTnLst>
                                </p:cTn>
                              </p:par>
                            </p:childTnLst>
                          </p:cTn>
                        </p:par>
                        <p:par>
                          <p:cTn id="39" fill="hold">
                            <p:stCondLst>
                              <p:cond delay="5750"/>
                            </p:stCondLst>
                            <p:childTnLst>
                              <p:par>
                                <p:cTn id="40" presetID="22" presetClass="entr" presetSubtype="8" fill="hold" nodeType="afterEffect">
                                  <p:stCondLst>
                                    <p:cond delay="0"/>
                                  </p:stCondLst>
                                  <p:childTnLst>
                                    <p:set>
                                      <p:cBhvr>
                                        <p:cTn id="41" dur="1" fill="hold">
                                          <p:stCondLst>
                                            <p:cond delay="0"/>
                                          </p:stCondLst>
                                        </p:cTn>
                                        <p:tgtEl>
                                          <p:spTgt spid="12">
                                            <p:txEl>
                                              <p:pRg st="7" end="7"/>
                                            </p:txEl>
                                          </p:spTgt>
                                        </p:tgtEl>
                                        <p:attrNameLst>
                                          <p:attrName>style.visibility</p:attrName>
                                        </p:attrNameLst>
                                      </p:cBhvr>
                                      <p:to>
                                        <p:strVal val="visible"/>
                                      </p:to>
                                    </p:set>
                                    <p:animEffect transition="in" filter="wipe(left)">
                                      <p:cBhvr>
                                        <p:cTn id="42" dur="750"/>
                                        <p:tgtEl>
                                          <p:spTgt spid="1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Zástupný symbol pro obsah 2"/>
          <p:cNvSpPr txBox="1">
            <a:spLocks/>
          </p:cNvSpPr>
          <p:nvPr/>
        </p:nvSpPr>
        <p:spPr>
          <a:xfrm>
            <a:off x="1119188" y="680460"/>
            <a:ext cx="9891712" cy="55679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s-CZ" sz="2600" dirty="0" smtClean="0"/>
              <a:t>GPU umožňuje velké paralelní operace, kde každé jádro je zaměřeno na efektivní výpočty</a:t>
            </a:r>
          </a:p>
          <a:p>
            <a:pPr algn="ctr"/>
            <a:r>
              <a:rPr lang="cs-CZ" sz="2600" dirty="0" smtClean="0"/>
              <a:t>GPU je vhodný pro opakující se a vysoce paralelní počítačové úkoly</a:t>
            </a:r>
          </a:p>
          <a:p>
            <a:pPr algn="ctr"/>
            <a:r>
              <a:rPr lang="cs-CZ" sz="2600" dirty="0" smtClean="0"/>
              <a:t>Strojové učení, finanční simulace, modelování rizik </a:t>
            </a:r>
          </a:p>
          <a:p>
            <a:pPr algn="ctr"/>
            <a:r>
              <a:rPr lang="cs-CZ" sz="2600" dirty="0"/>
              <a:t>V</a:t>
            </a:r>
            <a:r>
              <a:rPr lang="cs-CZ" sz="2600" dirty="0" smtClean="0"/>
              <a:t>ědecké výpočty (seismické zpracování dat, výpočetní chemie, lineární algebra, maticové řešení, fyzikální modely a výpočetní technika)</a:t>
            </a:r>
          </a:p>
          <a:p>
            <a:pPr algn="ctr"/>
            <a:r>
              <a:rPr lang="cs-CZ" sz="2600" dirty="0" smtClean="0"/>
              <a:t> Pro vykreslování videa, jelikož pomáhá překódovat video z jednoho grafického formátu do druhého rychleji, než samotné CPU</a:t>
            </a:r>
          </a:p>
          <a:p>
            <a:pPr algn="ctr"/>
            <a:r>
              <a:rPr lang="cs-CZ" sz="2600" dirty="0" smtClean="0"/>
              <a:t> Ke </a:t>
            </a:r>
            <a:r>
              <a:rPr lang="cs-CZ" sz="2600" dirty="0" smtClean="0"/>
              <a:t>zrychlení zpracování </a:t>
            </a:r>
            <a:r>
              <a:rPr lang="cs-CZ" sz="2600" dirty="0" smtClean="0"/>
              <a:t>dat, protože má pokročilou výpočetní schopnost, která zrychluje množství dat zpracované v daném čase</a:t>
            </a:r>
          </a:p>
          <a:p>
            <a:pPr algn="ctr"/>
            <a:r>
              <a:rPr lang="cs-CZ" sz="2600" dirty="0"/>
              <a:t>P</a:t>
            </a:r>
            <a:r>
              <a:rPr lang="cs-CZ" sz="2600" dirty="0" smtClean="0"/>
              <a:t>ro těžbu </a:t>
            </a:r>
            <a:r>
              <a:rPr lang="cs-CZ" sz="2600" dirty="0" err="1" smtClean="0"/>
              <a:t>kryptoměn</a:t>
            </a:r>
            <a:r>
              <a:rPr lang="cs-CZ" sz="2600" dirty="0" smtClean="0"/>
              <a:t>, jako jsou například </a:t>
            </a:r>
            <a:r>
              <a:rPr lang="cs-CZ" sz="2600" dirty="0" err="1" smtClean="0"/>
              <a:t>Bitcoiny</a:t>
            </a:r>
            <a:r>
              <a:rPr lang="cs-CZ" sz="2600" dirty="0" smtClean="0"/>
              <a:t>, pomáhá také rychlejším generováním měny</a:t>
            </a:r>
          </a:p>
        </p:txBody>
      </p:sp>
      <p:sp>
        <p:nvSpPr>
          <p:cNvPr id="2" name="Zástupný symbol pro zápatí 1"/>
          <p:cNvSpPr>
            <a:spLocks noGrp="1"/>
          </p:cNvSpPr>
          <p:nvPr>
            <p:ph type="ftr" sz="quarter" idx="11"/>
          </p:nvPr>
        </p:nvSpPr>
        <p:spPr/>
        <p:txBody>
          <a:bodyPr/>
          <a:lstStyle/>
          <a:p>
            <a:r>
              <a:rPr lang="cs-CZ" dirty="0" smtClean="0"/>
              <a:t>FAKUTLA APLIKOVANÉ INFORMATIKY</a:t>
            </a:r>
          </a:p>
        </p:txBody>
      </p:sp>
      <p:sp>
        <p:nvSpPr>
          <p:cNvPr id="3" name="Zástupný symbol pro číslo snímku 2"/>
          <p:cNvSpPr>
            <a:spLocks noGrp="1"/>
          </p:cNvSpPr>
          <p:nvPr>
            <p:ph type="sldNum" sz="quarter" idx="12"/>
          </p:nvPr>
        </p:nvSpPr>
        <p:spPr/>
        <p:txBody>
          <a:bodyPr/>
          <a:lstStyle/>
          <a:p>
            <a:fld id="{52C407D0-5608-4F39-8F0F-7888F0D57A58}" type="slidenum">
              <a:rPr lang="cs-CZ" smtClean="0"/>
              <a:t>54</a:t>
            </a:fld>
            <a:r>
              <a:rPr lang="cs-CZ" dirty="0" smtClean="0"/>
              <a:t>/60</a:t>
            </a:r>
            <a:endParaRPr lang="cs-CZ" dirty="0"/>
          </a:p>
        </p:txBody>
      </p:sp>
    </p:spTree>
    <p:extLst>
      <p:ext uri="{BB962C8B-B14F-4D97-AF65-F5344CB8AC3E}">
        <p14:creationId xmlns:p14="http://schemas.microsoft.com/office/powerpoint/2010/main" val="3645779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750"/>
                                        <p:tgtEl>
                                          <p:spTgt spid="12">
                                            <p:txEl>
                                              <p:pRg st="0" end="0"/>
                                            </p:txEl>
                                          </p:spTgt>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wipe(left)">
                                      <p:cBhvr>
                                        <p:cTn id="11" dur="750"/>
                                        <p:tgtEl>
                                          <p:spTgt spid="12">
                                            <p:txEl>
                                              <p:pRg st="1" end="1"/>
                                            </p:txEl>
                                          </p:spTgt>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wipe(left)">
                                      <p:cBhvr>
                                        <p:cTn id="15" dur="750"/>
                                        <p:tgtEl>
                                          <p:spTgt spid="12">
                                            <p:txEl>
                                              <p:pRg st="2" end="2"/>
                                            </p:txEl>
                                          </p:spTgt>
                                        </p:tgtEl>
                                      </p:cBhvr>
                                    </p:animEffect>
                                  </p:childTnLst>
                                </p:cTn>
                              </p:par>
                            </p:childTnLst>
                          </p:cTn>
                        </p:par>
                        <p:par>
                          <p:cTn id="16" fill="hold">
                            <p:stCondLst>
                              <p:cond delay="2250"/>
                            </p:stCondLst>
                            <p:childTnLst>
                              <p:par>
                                <p:cTn id="17" presetID="22" presetClass="entr" presetSubtype="8" fill="hold" nodeType="after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wipe(left)">
                                      <p:cBhvr>
                                        <p:cTn id="19" dur="750"/>
                                        <p:tgtEl>
                                          <p:spTgt spid="12">
                                            <p:txEl>
                                              <p:pRg st="3" end="3"/>
                                            </p:txEl>
                                          </p:spTgt>
                                        </p:tgtEl>
                                      </p:cBhvr>
                                    </p:animEffect>
                                  </p:childTnLst>
                                </p:cTn>
                              </p:par>
                            </p:childTnLst>
                          </p:cTn>
                        </p:par>
                        <p:par>
                          <p:cTn id="20" fill="hold">
                            <p:stCondLst>
                              <p:cond delay="3000"/>
                            </p:stCondLst>
                            <p:childTnLst>
                              <p:par>
                                <p:cTn id="21" presetID="22" presetClass="entr" presetSubtype="8" fill="hold" nodeType="after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animEffect transition="in" filter="wipe(left)">
                                      <p:cBhvr>
                                        <p:cTn id="23" dur="750"/>
                                        <p:tgtEl>
                                          <p:spTgt spid="12">
                                            <p:txEl>
                                              <p:pRg st="4" end="4"/>
                                            </p:txEl>
                                          </p:spTgt>
                                        </p:tgtEl>
                                      </p:cBhvr>
                                    </p:animEffect>
                                  </p:childTnLst>
                                </p:cTn>
                              </p:par>
                            </p:childTnLst>
                          </p:cTn>
                        </p:par>
                        <p:par>
                          <p:cTn id="24" fill="hold">
                            <p:stCondLst>
                              <p:cond delay="3750"/>
                            </p:stCondLst>
                            <p:childTnLst>
                              <p:par>
                                <p:cTn id="25" presetID="22" presetClass="entr" presetSubtype="8" fill="hold" nodeType="afterEffect">
                                  <p:stCondLst>
                                    <p:cond delay="0"/>
                                  </p:stCondLst>
                                  <p:childTnLst>
                                    <p:set>
                                      <p:cBhvr>
                                        <p:cTn id="26" dur="1" fill="hold">
                                          <p:stCondLst>
                                            <p:cond delay="0"/>
                                          </p:stCondLst>
                                        </p:cTn>
                                        <p:tgtEl>
                                          <p:spTgt spid="12">
                                            <p:txEl>
                                              <p:pRg st="5" end="5"/>
                                            </p:txEl>
                                          </p:spTgt>
                                        </p:tgtEl>
                                        <p:attrNameLst>
                                          <p:attrName>style.visibility</p:attrName>
                                        </p:attrNameLst>
                                      </p:cBhvr>
                                      <p:to>
                                        <p:strVal val="visible"/>
                                      </p:to>
                                    </p:set>
                                    <p:animEffect transition="in" filter="wipe(left)">
                                      <p:cBhvr>
                                        <p:cTn id="27" dur="750"/>
                                        <p:tgtEl>
                                          <p:spTgt spid="12">
                                            <p:txEl>
                                              <p:pRg st="5" end="5"/>
                                            </p:txEl>
                                          </p:spTgt>
                                        </p:tgtEl>
                                      </p:cBhvr>
                                    </p:animEffect>
                                  </p:childTnLst>
                                </p:cTn>
                              </p:par>
                            </p:childTnLst>
                          </p:cTn>
                        </p:par>
                        <p:par>
                          <p:cTn id="28" fill="hold">
                            <p:stCondLst>
                              <p:cond delay="4500"/>
                            </p:stCondLst>
                            <p:childTnLst>
                              <p:par>
                                <p:cTn id="29" presetID="22" presetClass="entr" presetSubtype="8" fill="hold" nodeType="afterEffect">
                                  <p:stCondLst>
                                    <p:cond delay="0"/>
                                  </p:stCondLst>
                                  <p:childTnLst>
                                    <p:set>
                                      <p:cBhvr>
                                        <p:cTn id="30" dur="1" fill="hold">
                                          <p:stCondLst>
                                            <p:cond delay="0"/>
                                          </p:stCondLst>
                                        </p:cTn>
                                        <p:tgtEl>
                                          <p:spTgt spid="12">
                                            <p:txEl>
                                              <p:pRg st="6" end="6"/>
                                            </p:txEl>
                                          </p:spTgt>
                                        </p:tgtEl>
                                        <p:attrNameLst>
                                          <p:attrName>style.visibility</p:attrName>
                                        </p:attrNameLst>
                                      </p:cBhvr>
                                      <p:to>
                                        <p:strVal val="visible"/>
                                      </p:to>
                                    </p:set>
                                    <p:animEffect transition="in" filter="wipe(left)">
                                      <p:cBhvr>
                                        <p:cTn id="31" dur="750"/>
                                        <p:tgtEl>
                                          <p:spTgt spid="1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Nadpis 1"/>
          <p:cNvSpPr txBox="1">
            <a:spLocks/>
          </p:cNvSpPr>
          <p:nvPr/>
        </p:nvSpPr>
        <p:spPr>
          <a:xfrm>
            <a:off x="838200" y="2257425"/>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5000" dirty="0" smtClean="0">
                <a:solidFill>
                  <a:schemeClr val="bg1"/>
                </a:solidFill>
                <a:latin typeface="Calibri bold" panose="020F0702030404030204" pitchFamily="34" charset="0"/>
                <a:cs typeface="Calibri bold" panose="020F0702030404030204" pitchFamily="34" charset="0"/>
              </a:rPr>
              <a:t>PARALELNÍ VÝPOČETNÍ </a:t>
            </a:r>
          </a:p>
          <a:p>
            <a:pPr algn="ctr"/>
            <a:r>
              <a:rPr lang="cs-CZ" sz="5000" dirty="0" smtClean="0">
                <a:solidFill>
                  <a:schemeClr val="bg1"/>
                </a:solidFill>
                <a:latin typeface="Calibri bold" panose="020F0702030404030204" pitchFamily="34" charset="0"/>
                <a:cs typeface="Calibri bold" panose="020F0702030404030204" pitchFamily="34" charset="0"/>
              </a:rPr>
              <a:t>PLATFORMY</a:t>
            </a:r>
            <a:endParaRPr lang="cs-CZ" sz="5000" dirty="0">
              <a:solidFill>
                <a:schemeClr val="bg1"/>
              </a:solidFill>
              <a:latin typeface="Calibri bold" panose="020F0702030404030204" pitchFamily="34" charset="0"/>
              <a:cs typeface="Calibri bold" panose="020F0702030404030204" pitchFamily="34" charset="0"/>
            </a:endParaRPr>
          </a:p>
        </p:txBody>
      </p:sp>
      <p:sp>
        <p:nvSpPr>
          <p:cNvPr id="9" name="Obdélník 8"/>
          <p:cNvSpPr/>
          <p:nvPr/>
        </p:nvSpPr>
        <p:spPr>
          <a:xfrm>
            <a:off x="2488677" y="2056219"/>
            <a:ext cx="7239786" cy="1689873"/>
          </a:xfrm>
          <a:prstGeom prst="rect">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Nadpis 1"/>
          <p:cNvSpPr txBox="1">
            <a:spLocks/>
          </p:cNvSpPr>
          <p:nvPr/>
        </p:nvSpPr>
        <p:spPr>
          <a:xfrm>
            <a:off x="838200" y="3582988"/>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000" dirty="0" smtClean="0">
                <a:solidFill>
                  <a:schemeClr val="bg1"/>
                </a:solidFill>
                <a:latin typeface="Calibri bold" panose="020F0702030404030204" pitchFamily="34" charset="0"/>
                <a:cs typeface="Calibri bold" panose="020F0702030404030204" pitchFamily="34" charset="0"/>
              </a:rPr>
              <a:t>ZPŮSOB A MOŽNOSTI GPU PRO VÝPOČTY</a:t>
            </a:r>
            <a:endParaRPr lang="cs-CZ" sz="3000" dirty="0">
              <a:solidFill>
                <a:schemeClr val="bg1"/>
              </a:solidFill>
              <a:latin typeface="Calibri bold" panose="020F0702030404030204" pitchFamily="34" charset="0"/>
              <a:cs typeface="Calibri bold" panose="020F0702030404030204" pitchFamily="34" charset="0"/>
            </a:endParaRPr>
          </a:p>
        </p:txBody>
      </p:sp>
    </p:spTree>
    <p:extLst>
      <p:ext uri="{BB962C8B-B14F-4D97-AF65-F5344CB8AC3E}">
        <p14:creationId xmlns:p14="http://schemas.microsoft.com/office/powerpoint/2010/main" val="46715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outVertical)">
                                      <p:cBhvr>
                                        <p:cTn id="10" dur="500"/>
                                        <p:tgtEl>
                                          <p:spTgt spid="9"/>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outVertic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Nadpis 1"/>
          <p:cNvSpPr txBox="1">
            <a:spLocks/>
          </p:cNvSpPr>
          <p:nvPr/>
        </p:nvSpPr>
        <p:spPr>
          <a:xfrm>
            <a:off x="2095500" y="449821"/>
            <a:ext cx="8039100" cy="58056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smtClean="0">
                <a:latin typeface="Calibri bold" panose="020F0702030404030204" pitchFamily="34" charset="0"/>
                <a:cs typeface="Calibri bold" panose="020F0702030404030204" pitchFamily="34" charset="0"/>
              </a:rPr>
              <a:t>NVIDIA CUDA</a:t>
            </a:r>
          </a:p>
        </p:txBody>
      </p:sp>
      <p:sp>
        <p:nvSpPr>
          <p:cNvPr id="14" name="Zástupný symbol pro obsah 2"/>
          <p:cNvSpPr txBox="1">
            <a:spLocks/>
          </p:cNvSpPr>
          <p:nvPr/>
        </p:nvSpPr>
        <p:spPr>
          <a:xfrm>
            <a:off x="6467502" y="1218517"/>
            <a:ext cx="5267298" cy="502988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600" dirty="0" smtClean="0"/>
              <a:t>Model využívá jazyky C a C++ - umožňuje programátorovi obejít grafické API a grafické rozhraní GPU</a:t>
            </a:r>
          </a:p>
          <a:p>
            <a:r>
              <a:rPr lang="cs-CZ" sz="2600" dirty="0"/>
              <a:t>Z</a:t>
            </a:r>
            <a:r>
              <a:rPr lang="cs-CZ" sz="2600" dirty="0" smtClean="0"/>
              <a:t>aložen na SPMD (Single-Program </a:t>
            </a:r>
            <a:r>
              <a:rPr lang="cs-CZ" sz="2600" dirty="0" err="1" smtClean="0"/>
              <a:t>Multiple</a:t>
            </a:r>
            <a:r>
              <a:rPr lang="cs-CZ" sz="2600" dirty="0" smtClean="0"/>
              <a:t> Data)</a:t>
            </a:r>
          </a:p>
          <a:p>
            <a:r>
              <a:rPr lang="cs-CZ" sz="2600" dirty="0"/>
              <a:t>P</a:t>
            </a:r>
            <a:r>
              <a:rPr lang="cs-CZ" sz="2600" dirty="0" smtClean="0"/>
              <a:t>rogramátor vytvoří program pro jedno vlákno, které je instalováno a spuštěno mnoha vlákny paralelně na více procesorech GPU</a:t>
            </a:r>
          </a:p>
        </p:txBody>
      </p:sp>
      <p:sp>
        <p:nvSpPr>
          <p:cNvPr id="4" name="Obdélník 3"/>
          <p:cNvSpPr/>
          <p:nvPr/>
        </p:nvSpPr>
        <p:spPr>
          <a:xfrm>
            <a:off x="1028700" y="1218517"/>
            <a:ext cx="2857500" cy="318601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5" name="Obdélník 4"/>
          <p:cNvSpPr/>
          <p:nvPr/>
        </p:nvSpPr>
        <p:spPr>
          <a:xfrm>
            <a:off x="1358559" y="1406650"/>
            <a:ext cx="571842" cy="5718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Obdélník 9"/>
          <p:cNvSpPr/>
          <p:nvPr/>
        </p:nvSpPr>
        <p:spPr>
          <a:xfrm>
            <a:off x="2141649" y="1406650"/>
            <a:ext cx="571842" cy="5718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5" name="Obdélník 14"/>
          <p:cNvSpPr/>
          <p:nvPr/>
        </p:nvSpPr>
        <p:spPr>
          <a:xfrm>
            <a:off x="1358559" y="2161789"/>
            <a:ext cx="571842" cy="5718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6" name="Obdélník 15"/>
          <p:cNvSpPr/>
          <p:nvPr/>
        </p:nvSpPr>
        <p:spPr>
          <a:xfrm>
            <a:off x="2141649" y="2161789"/>
            <a:ext cx="571842" cy="5718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7" name="Obdélník 16"/>
          <p:cNvSpPr/>
          <p:nvPr/>
        </p:nvSpPr>
        <p:spPr>
          <a:xfrm>
            <a:off x="1358559" y="2911941"/>
            <a:ext cx="571842" cy="5718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8" name="Obdélník 17"/>
          <p:cNvSpPr/>
          <p:nvPr/>
        </p:nvSpPr>
        <p:spPr>
          <a:xfrm>
            <a:off x="2171529" y="2903920"/>
            <a:ext cx="571842" cy="5718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9" name="Obdélník 18"/>
          <p:cNvSpPr/>
          <p:nvPr/>
        </p:nvSpPr>
        <p:spPr>
          <a:xfrm>
            <a:off x="2924739" y="1406650"/>
            <a:ext cx="571842" cy="5718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0" name="Obdélník 19"/>
          <p:cNvSpPr/>
          <p:nvPr/>
        </p:nvSpPr>
        <p:spPr>
          <a:xfrm>
            <a:off x="2936020" y="2142625"/>
            <a:ext cx="571842" cy="5718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1" name="Obdélník 20"/>
          <p:cNvSpPr/>
          <p:nvPr/>
        </p:nvSpPr>
        <p:spPr>
          <a:xfrm>
            <a:off x="2936020" y="2878600"/>
            <a:ext cx="571842" cy="5718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2" name="Obdélník 21"/>
          <p:cNvSpPr/>
          <p:nvPr/>
        </p:nvSpPr>
        <p:spPr>
          <a:xfrm>
            <a:off x="3073230" y="3237012"/>
            <a:ext cx="2970921" cy="297092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6" name="Šipka doprava 5"/>
          <p:cNvSpPr/>
          <p:nvPr/>
        </p:nvSpPr>
        <p:spPr>
          <a:xfrm rot="2795389">
            <a:off x="1503790" y="2347555"/>
            <a:ext cx="1907320" cy="450054"/>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Obdélník 6"/>
          <p:cNvSpPr/>
          <p:nvPr/>
        </p:nvSpPr>
        <p:spPr>
          <a:xfrm>
            <a:off x="3496581" y="3574245"/>
            <a:ext cx="1040483" cy="4692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3" name="Obdélník 22"/>
          <p:cNvSpPr/>
          <p:nvPr/>
        </p:nvSpPr>
        <p:spPr>
          <a:xfrm>
            <a:off x="4674274" y="3574245"/>
            <a:ext cx="1040483" cy="4692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4" name="Obdélník 23"/>
          <p:cNvSpPr/>
          <p:nvPr/>
        </p:nvSpPr>
        <p:spPr>
          <a:xfrm>
            <a:off x="3481391" y="4228466"/>
            <a:ext cx="1040483" cy="4692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5" name="Obdélník 24"/>
          <p:cNvSpPr/>
          <p:nvPr/>
        </p:nvSpPr>
        <p:spPr>
          <a:xfrm>
            <a:off x="4659084" y="4228466"/>
            <a:ext cx="1040483" cy="4692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6" name="Obdélník 25"/>
          <p:cNvSpPr/>
          <p:nvPr/>
        </p:nvSpPr>
        <p:spPr>
          <a:xfrm>
            <a:off x="3481391" y="4882047"/>
            <a:ext cx="1040483" cy="4692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7" name="Obdélník 26"/>
          <p:cNvSpPr/>
          <p:nvPr/>
        </p:nvSpPr>
        <p:spPr>
          <a:xfrm>
            <a:off x="4659084" y="4882047"/>
            <a:ext cx="1040483" cy="4692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8" name="Obdélník 27"/>
          <p:cNvSpPr/>
          <p:nvPr/>
        </p:nvSpPr>
        <p:spPr>
          <a:xfrm>
            <a:off x="3481391" y="5519267"/>
            <a:ext cx="1040483" cy="4692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9" name="Obdélník 28"/>
          <p:cNvSpPr/>
          <p:nvPr/>
        </p:nvSpPr>
        <p:spPr>
          <a:xfrm>
            <a:off x="4659084" y="5519267"/>
            <a:ext cx="1040483" cy="4692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Zástupný symbol pro zápatí 7"/>
          <p:cNvSpPr>
            <a:spLocks noGrp="1"/>
          </p:cNvSpPr>
          <p:nvPr>
            <p:ph type="ftr" sz="quarter" idx="11"/>
          </p:nvPr>
        </p:nvSpPr>
        <p:spPr/>
        <p:txBody>
          <a:bodyPr/>
          <a:lstStyle/>
          <a:p>
            <a:r>
              <a:rPr lang="cs-CZ" dirty="0" smtClean="0"/>
              <a:t>FAKUTLA APLIKOVANÉ INFORMATIKY</a:t>
            </a:r>
          </a:p>
        </p:txBody>
      </p:sp>
      <p:sp>
        <p:nvSpPr>
          <p:cNvPr id="9" name="Zástupný symbol pro číslo snímku 8"/>
          <p:cNvSpPr>
            <a:spLocks noGrp="1"/>
          </p:cNvSpPr>
          <p:nvPr>
            <p:ph type="sldNum" sz="quarter" idx="12"/>
          </p:nvPr>
        </p:nvSpPr>
        <p:spPr/>
        <p:txBody>
          <a:bodyPr/>
          <a:lstStyle/>
          <a:p>
            <a:fld id="{52C407D0-5608-4F39-8F0F-7888F0D57A58}" type="slidenum">
              <a:rPr lang="cs-CZ" smtClean="0"/>
              <a:t>56</a:t>
            </a:fld>
            <a:r>
              <a:rPr lang="cs-CZ" dirty="0" smtClean="0"/>
              <a:t>/60</a:t>
            </a:r>
            <a:endParaRPr lang="cs-CZ" dirty="0"/>
          </a:p>
        </p:txBody>
      </p:sp>
    </p:spTree>
    <p:extLst>
      <p:ext uri="{BB962C8B-B14F-4D97-AF65-F5344CB8AC3E}">
        <p14:creationId xmlns:p14="http://schemas.microsoft.com/office/powerpoint/2010/main" val="202654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wipe(left)">
                                      <p:cBhvr>
                                        <p:cTn id="11" dur="750"/>
                                        <p:tgtEl>
                                          <p:spTgt spid="14">
                                            <p:txEl>
                                              <p:pRg st="0" end="0"/>
                                            </p:txEl>
                                          </p:spTgt>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14">
                                            <p:txEl>
                                              <p:pRg st="1" end="1"/>
                                            </p:txEl>
                                          </p:spTgt>
                                        </p:tgtEl>
                                        <p:attrNameLst>
                                          <p:attrName>style.visibility</p:attrName>
                                        </p:attrNameLst>
                                      </p:cBhvr>
                                      <p:to>
                                        <p:strVal val="visible"/>
                                      </p:to>
                                    </p:set>
                                    <p:animEffect transition="in" filter="wipe(left)">
                                      <p:cBhvr>
                                        <p:cTn id="15" dur="750"/>
                                        <p:tgtEl>
                                          <p:spTgt spid="14">
                                            <p:txEl>
                                              <p:pRg st="1" end="1"/>
                                            </p:txEl>
                                          </p:spTgt>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4">
                                            <p:txEl>
                                              <p:pRg st="2" end="2"/>
                                            </p:txEl>
                                          </p:spTgt>
                                        </p:tgtEl>
                                        <p:attrNameLst>
                                          <p:attrName>style.visibility</p:attrName>
                                        </p:attrNameLst>
                                      </p:cBhvr>
                                      <p:to>
                                        <p:strVal val="visible"/>
                                      </p:to>
                                    </p:set>
                                    <p:animEffect transition="in" filter="wipe(left)">
                                      <p:cBhvr>
                                        <p:cTn id="19" dur="750"/>
                                        <p:tgtEl>
                                          <p:spTgt spid="14">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anim calcmode="lin" valueType="num">
                                      <p:cBhvr>
                                        <p:cTn id="25" dur="500" fill="hold"/>
                                        <p:tgtEl>
                                          <p:spTgt spid="4"/>
                                        </p:tgtEl>
                                        <p:attrNameLst>
                                          <p:attrName>ppt_x</p:attrName>
                                        </p:attrNameLst>
                                      </p:cBhvr>
                                      <p:tavLst>
                                        <p:tav tm="0">
                                          <p:val>
                                            <p:strVal val="#ppt_x"/>
                                          </p:val>
                                        </p:tav>
                                        <p:tav tm="100000">
                                          <p:val>
                                            <p:strVal val="#ppt_x"/>
                                          </p:val>
                                        </p:tav>
                                      </p:tavLst>
                                    </p:anim>
                                    <p:anim calcmode="lin" valueType="num">
                                      <p:cBhvr>
                                        <p:cTn id="26" dur="500" fill="hold"/>
                                        <p:tgtEl>
                                          <p:spTgt spid="4"/>
                                        </p:tgtEl>
                                        <p:attrNameLst>
                                          <p:attrName>ppt_y</p:attrName>
                                        </p:attrNameLst>
                                      </p:cBhvr>
                                      <p:tavLst>
                                        <p:tav tm="0">
                                          <p:val>
                                            <p:strVal val="#ppt_y+.1"/>
                                          </p:val>
                                        </p:tav>
                                        <p:tav tm="100000">
                                          <p:val>
                                            <p:strVal val="#ppt_y"/>
                                          </p:val>
                                        </p:tav>
                                      </p:tavLst>
                                    </p:anim>
                                  </p:childTnLst>
                                </p:cTn>
                              </p:par>
                            </p:childTnLst>
                          </p:cTn>
                        </p:par>
                        <p:par>
                          <p:cTn id="27" fill="hold">
                            <p:stCondLst>
                              <p:cond delay="500"/>
                            </p:stCondLst>
                            <p:childTnLst>
                              <p:par>
                                <p:cTn id="28" presetID="22" presetClass="entr" presetSubtype="1"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up)">
                                      <p:cBhvr>
                                        <p:cTn id="36" dur="500"/>
                                        <p:tgtEl>
                                          <p:spTgt spid="19"/>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500"/>
                                        <p:tgtEl>
                                          <p:spTgt spid="20"/>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up)">
                                      <p:cBhvr>
                                        <p:cTn id="42" dur="500"/>
                                        <p:tgtEl>
                                          <p:spTgt spid="16"/>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up)">
                                      <p:cBhvr>
                                        <p:cTn id="45" dur="500"/>
                                        <p:tgtEl>
                                          <p:spTgt spid="15"/>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up)">
                                      <p:cBhvr>
                                        <p:cTn id="48" dur="500"/>
                                        <p:tgtEl>
                                          <p:spTgt spid="17"/>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up)">
                                      <p:cBhvr>
                                        <p:cTn id="51" dur="500"/>
                                        <p:tgtEl>
                                          <p:spTgt spid="18"/>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up)">
                                      <p:cBhvr>
                                        <p:cTn id="54" dur="500"/>
                                        <p:tgtEl>
                                          <p:spTgt spid="21"/>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500"/>
                                        <p:tgtEl>
                                          <p:spTgt spid="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childTnLst>
                          </p:cTn>
                        </p:par>
                        <p:par>
                          <p:cTn id="65" fill="hold">
                            <p:stCondLst>
                              <p:cond delay="500"/>
                            </p:stCondLst>
                            <p:childTnLst>
                              <p:par>
                                <p:cTn id="66" presetID="10" presetClass="entr" presetSubtype="0"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fade">
                                      <p:cBhvr>
                                        <p:cTn id="68" dur="250"/>
                                        <p:tgtEl>
                                          <p:spTgt spid="7"/>
                                        </p:tgtEl>
                                      </p:cBhvr>
                                    </p:animEffect>
                                  </p:childTnLst>
                                </p:cTn>
                              </p:par>
                            </p:childTnLst>
                          </p:cTn>
                        </p:par>
                        <p:par>
                          <p:cTn id="69" fill="hold">
                            <p:stCondLst>
                              <p:cond delay="750"/>
                            </p:stCondLst>
                            <p:childTnLst>
                              <p:par>
                                <p:cTn id="70" presetID="10" presetClass="entr" presetSubtype="0"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250"/>
                                        <p:tgtEl>
                                          <p:spTgt spid="23"/>
                                        </p:tgtEl>
                                      </p:cBhvr>
                                    </p:animEffect>
                                  </p:childTnLst>
                                </p:cTn>
                              </p:par>
                            </p:childTnLst>
                          </p:cTn>
                        </p:par>
                        <p:par>
                          <p:cTn id="73" fill="hold">
                            <p:stCondLst>
                              <p:cond delay="1000"/>
                            </p:stCondLst>
                            <p:childTnLst>
                              <p:par>
                                <p:cTn id="74" presetID="10" presetClass="entr" presetSubtype="0" fill="hold" grpId="0" nodeType="after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250"/>
                                        <p:tgtEl>
                                          <p:spTgt spid="24"/>
                                        </p:tgtEl>
                                      </p:cBhvr>
                                    </p:animEffect>
                                  </p:childTnLst>
                                </p:cTn>
                              </p:par>
                            </p:childTnLst>
                          </p:cTn>
                        </p:par>
                        <p:par>
                          <p:cTn id="77" fill="hold">
                            <p:stCondLst>
                              <p:cond delay="1250"/>
                            </p:stCondLst>
                            <p:childTnLst>
                              <p:par>
                                <p:cTn id="78" presetID="10" presetClass="entr" presetSubtype="0" fill="hold" grpId="0" nodeType="after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fade">
                                      <p:cBhvr>
                                        <p:cTn id="80" dur="250"/>
                                        <p:tgtEl>
                                          <p:spTgt spid="25"/>
                                        </p:tgtEl>
                                      </p:cBhvr>
                                    </p:animEffect>
                                  </p:childTnLst>
                                </p:cTn>
                              </p:par>
                            </p:childTnLst>
                          </p:cTn>
                        </p:par>
                        <p:par>
                          <p:cTn id="81" fill="hold">
                            <p:stCondLst>
                              <p:cond delay="1500"/>
                            </p:stCondLst>
                            <p:childTnLst>
                              <p:par>
                                <p:cTn id="82" presetID="10" presetClass="entr" presetSubtype="0" fill="hold" grpId="0" nodeType="after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fade">
                                      <p:cBhvr>
                                        <p:cTn id="84" dur="250"/>
                                        <p:tgtEl>
                                          <p:spTgt spid="26"/>
                                        </p:tgtEl>
                                      </p:cBhvr>
                                    </p:animEffect>
                                  </p:childTnLst>
                                </p:cTn>
                              </p:par>
                            </p:childTnLst>
                          </p:cTn>
                        </p:par>
                        <p:par>
                          <p:cTn id="85" fill="hold">
                            <p:stCondLst>
                              <p:cond delay="1750"/>
                            </p:stCondLst>
                            <p:childTnLst>
                              <p:par>
                                <p:cTn id="86" presetID="10" presetClass="entr" presetSubtype="0" fill="hold" grpId="0" nodeType="after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fade">
                                      <p:cBhvr>
                                        <p:cTn id="88" dur="250"/>
                                        <p:tgtEl>
                                          <p:spTgt spid="27"/>
                                        </p:tgtEl>
                                      </p:cBhvr>
                                    </p:animEffect>
                                  </p:childTnLst>
                                </p:cTn>
                              </p:par>
                            </p:childTnLst>
                          </p:cTn>
                        </p:par>
                        <p:par>
                          <p:cTn id="89" fill="hold">
                            <p:stCondLst>
                              <p:cond delay="2000"/>
                            </p:stCondLst>
                            <p:childTnLst>
                              <p:par>
                                <p:cTn id="90" presetID="10" presetClass="entr" presetSubtype="0" fill="hold" grpId="0" nodeType="after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fade">
                                      <p:cBhvr>
                                        <p:cTn id="92" dur="250"/>
                                        <p:tgtEl>
                                          <p:spTgt spid="28"/>
                                        </p:tgtEl>
                                      </p:cBhvr>
                                    </p:animEffect>
                                  </p:childTnLst>
                                </p:cTn>
                              </p:par>
                            </p:childTnLst>
                          </p:cTn>
                        </p:par>
                        <p:par>
                          <p:cTn id="93" fill="hold">
                            <p:stCondLst>
                              <p:cond delay="2250"/>
                            </p:stCondLst>
                            <p:childTnLst>
                              <p:par>
                                <p:cTn id="94" presetID="10" presetClass="entr" presetSubtype="0" fill="hold" grpId="0" nodeType="afterEffect">
                                  <p:stCondLst>
                                    <p:cond delay="0"/>
                                  </p:stCondLst>
                                  <p:childTnLst>
                                    <p:set>
                                      <p:cBhvr>
                                        <p:cTn id="95" dur="1" fill="hold">
                                          <p:stCondLst>
                                            <p:cond delay="0"/>
                                          </p:stCondLst>
                                        </p:cTn>
                                        <p:tgtEl>
                                          <p:spTgt spid="29"/>
                                        </p:tgtEl>
                                        <p:attrNameLst>
                                          <p:attrName>style.visibility</p:attrName>
                                        </p:attrNameLst>
                                      </p:cBhvr>
                                      <p:to>
                                        <p:strVal val="visible"/>
                                      </p:to>
                                    </p:set>
                                    <p:animEffect transition="in" filter="fade">
                                      <p:cBhvr>
                                        <p:cTn id="96" dur="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animBg="1"/>
      <p:bldP spid="5" grpId="0" animBg="1"/>
      <p:bldP spid="10" grpId="0" animBg="1"/>
      <p:bldP spid="15" grpId="0" animBg="1"/>
      <p:bldP spid="16" grpId="0" animBg="1"/>
      <p:bldP spid="17" grpId="0" animBg="1"/>
      <p:bldP spid="18" grpId="0" animBg="1"/>
      <p:bldP spid="19" grpId="0" animBg="1"/>
      <p:bldP spid="20" grpId="0" animBg="1"/>
      <p:bldP spid="21" grpId="0" animBg="1"/>
      <p:bldP spid="22" grpId="0" animBg="1"/>
      <p:bldP spid="6" grpId="0" animBg="1"/>
      <p:bldP spid="7" grpId="0" animBg="1"/>
      <p:bldP spid="23" grpId="0" animBg="1"/>
      <p:bldP spid="24" grpId="0" animBg="1"/>
      <p:bldP spid="25" grpId="0" animBg="1"/>
      <p:bldP spid="26" grpId="0" animBg="1"/>
      <p:bldP spid="27" grpId="0" animBg="1"/>
      <p:bldP spid="28" grpId="0" animBg="1"/>
      <p:bldP spid="29"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Nadpis 1"/>
          <p:cNvSpPr txBox="1">
            <a:spLocks/>
          </p:cNvSpPr>
          <p:nvPr/>
        </p:nvSpPr>
        <p:spPr>
          <a:xfrm>
            <a:off x="2095500" y="449821"/>
            <a:ext cx="8039100" cy="58056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smtClean="0">
                <a:latin typeface="Calibri bold" panose="020F0702030404030204" pitchFamily="34" charset="0"/>
                <a:cs typeface="Calibri bold" panose="020F0702030404030204" pitchFamily="34" charset="0"/>
              </a:rPr>
              <a:t>NVIDIA CUDA</a:t>
            </a:r>
          </a:p>
        </p:txBody>
      </p:sp>
      <p:sp>
        <p:nvSpPr>
          <p:cNvPr id="14" name="Zástupný symbol pro obsah 2"/>
          <p:cNvSpPr txBox="1">
            <a:spLocks/>
          </p:cNvSpPr>
          <p:nvPr/>
        </p:nvSpPr>
        <p:spPr>
          <a:xfrm>
            <a:off x="812800" y="1030385"/>
            <a:ext cx="10820400" cy="364321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s-CZ" sz="2600" dirty="0" smtClean="0"/>
              <a:t>Paralelní multiprocesory vypočítávají výsledné bloky a vlákna vypočítávají výsledné prvky</a:t>
            </a:r>
          </a:p>
          <a:p>
            <a:pPr algn="ctr"/>
            <a:r>
              <a:rPr lang="cs-CZ" sz="2600" dirty="0" smtClean="0"/>
              <a:t>Program počítá posloupnost výsledných datových sítí, rozdělí každou výslednou mřížku do bloků, které lze počítat nezávisle </a:t>
            </a:r>
          </a:p>
          <a:p>
            <a:pPr algn="ctr"/>
            <a:r>
              <a:rPr lang="cs-CZ" sz="2600" dirty="0"/>
              <a:t>P</a:t>
            </a:r>
            <a:r>
              <a:rPr lang="cs-CZ" sz="2600" dirty="0" smtClean="0"/>
              <a:t>rogram vypočítá každý výsledný blok s řadou paralelních vláken, přičemž rozdělí práci mezi vlákna tak, aby každé vypočítalo jeden nebo více výsledných prvků</a:t>
            </a:r>
          </a:p>
          <a:p>
            <a:pPr algn="ctr"/>
            <a:r>
              <a:rPr lang="cs-CZ" sz="2600" dirty="0" smtClean="0"/>
              <a:t>Kernely – jednoduché funkce nebo plné programy</a:t>
            </a:r>
          </a:p>
          <a:p>
            <a:pPr algn="ctr"/>
            <a:r>
              <a:rPr lang="cs-CZ" sz="2600" dirty="0" smtClean="0"/>
              <a:t>Kernel se provede paralelně přes sadu vláken</a:t>
            </a:r>
          </a:p>
        </p:txBody>
      </p:sp>
      <p:pic>
        <p:nvPicPr>
          <p:cNvPr id="2" name="Obrázek 1"/>
          <p:cNvPicPr>
            <a:picLocks noChangeAspect="1"/>
          </p:cNvPicPr>
          <p:nvPr/>
        </p:nvPicPr>
        <p:blipFill rotWithShape="1">
          <a:blip r:embed="rId3">
            <a:extLst>
              <a:ext uri="{28A0092B-C50C-407E-A947-70E740481C1C}">
                <a14:useLocalDpi xmlns:a14="http://schemas.microsoft.com/office/drawing/2010/main" val="0"/>
              </a:ext>
            </a:extLst>
          </a:blip>
          <a:srcRect l="59571" t="24901" r="9801" b="21949"/>
          <a:stretch/>
        </p:blipFill>
        <p:spPr>
          <a:xfrm>
            <a:off x="3683000" y="4775200"/>
            <a:ext cx="2540000" cy="1358900"/>
          </a:xfrm>
          <a:prstGeom prst="rect">
            <a:avLst/>
          </a:prstGeom>
        </p:spPr>
      </p:pic>
      <p:pic>
        <p:nvPicPr>
          <p:cNvPr id="30" name="Obrázek 29"/>
          <p:cNvPicPr>
            <a:picLocks noChangeAspect="1"/>
          </p:cNvPicPr>
          <p:nvPr/>
        </p:nvPicPr>
        <p:blipFill rotWithShape="1">
          <a:blip r:embed="rId3">
            <a:extLst>
              <a:ext uri="{28A0092B-C50C-407E-A947-70E740481C1C}">
                <a14:useLocalDpi xmlns:a14="http://schemas.microsoft.com/office/drawing/2010/main" val="0"/>
              </a:ext>
            </a:extLst>
          </a:blip>
          <a:srcRect l="26620" t="22010" r="52500" b="17602"/>
          <a:stretch/>
        </p:blipFill>
        <p:spPr>
          <a:xfrm>
            <a:off x="6616700" y="4775200"/>
            <a:ext cx="1524000" cy="1358900"/>
          </a:xfrm>
          <a:prstGeom prst="rect">
            <a:avLst/>
          </a:prstGeom>
        </p:spPr>
      </p:pic>
      <p:pic>
        <p:nvPicPr>
          <p:cNvPr id="31" name="Obrázek 30"/>
          <p:cNvPicPr>
            <a:picLocks noChangeAspect="1"/>
          </p:cNvPicPr>
          <p:nvPr/>
        </p:nvPicPr>
        <p:blipFill rotWithShape="1">
          <a:blip r:embed="rId3">
            <a:extLst>
              <a:ext uri="{28A0092B-C50C-407E-A947-70E740481C1C}">
                <a14:useLocalDpi xmlns:a14="http://schemas.microsoft.com/office/drawing/2010/main" val="0"/>
              </a:ext>
            </a:extLst>
          </a:blip>
          <a:srcRect l="2184" t="14894" r="89508" b="9220"/>
          <a:stretch/>
        </p:blipFill>
        <p:spPr>
          <a:xfrm>
            <a:off x="8534400" y="4775200"/>
            <a:ext cx="482600" cy="1358900"/>
          </a:xfrm>
          <a:prstGeom prst="rect">
            <a:avLst/>
          </a:prstGeom>
        </p:spPr>
      </p:pic>
      <p:sp>
        <p:nvSpPr>
          <p:cNvPr id="3" name="Zástupný symbol pro zápatí 2"/>
          <p:cNvSpPr>
            <a:spLocks noGrp="1"/>
          </p:cNvSpPr>
          <p:nvPr>
            <p:ph type="ftr" sz="quarter" idx="11"/>
          </p:nvPr>
        </p:nvSpPr>
        <p:spPr/>
        <p:txBody>
          <a:bodyPr/>
          <a:lstStyle/>
          <a:p>
            <a:r>
              <a:rPr lang="cs-CZ" dirty="0" smtClean="0"/>
              <a:t>FAKUTLA APLIKOVANÉ INFORMATIKY</a:t>
            </a:r>
          </a:p>
        </p:txBody>
      </p:sp>
      <p:sp>
        <p:nvSpPr>
          <p:cNvPr id="8" name="Zástupný symbol pro číslo snímku 7"/>
          <p:cNvSpPr>
            <a:spLocks noGrp="1"/>
          </p:cNvSpPr>
          <p:nvPr>
            <p:ph type="sldNum" sz="quarter" idx="12"/>
          </p:nvPr>
        </p:nvSpPr>
        <p:spPr/>
        <p:txBody>
          <a:bodyPr/>
          <a:lstStyle/>
          <a:p>
            <a:fld id="{52C407D0-5608-4F39-8F0F-7888F0D57A58}" type="slidenum">
              <a:rPr lang="cs-CZ" smtClean="0"/>
              <a:t>57</a:t>
            </a:fld>
            <a:r>
              <a:rPr lang="cs-CZ" dirty="0" smtClean="0"/>
              <a:t>/60</a:t>
            </a:r>
            <a:endParaRPr lang="cs-CZ" dirty="0"/>
          </a:p>
        </p:txBody>
      </p:sp>
    </p:spTree>
    <p:extLst>
      <p:ext uri="{BB962C8B-B14F-4D97-AF65-F5344CB8AC3E}">
        <p14:creationId xmlns:p14="http://schemas.microsoft.com/office/powerpoint/2010/main" val="629452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wipe(left)">
                                      <p:cBhvr>
                                        <p:cTn id="11" dur="750"/>
                                        <p:tgtEl>
                                          <p:spTgt spid="14">
                                            <p:txEl>
                                              <p:pRg st="0" end="0"/>
                                            </p:txEl>
                                          </p:spTgt>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14">
                                            <p:txEl>
                                              <p:pRg st="1" end="1"/>
                                            </p:txEl>
                                          </p:spTgt>
                                        </p:tgtEl>
                                        <p:attrNameLst>
                                          <p:attrName>style.visibility</p:attrName>
                                        </p:attrNameLst>
                                      </p:cBhvr>
                                      <p:to>
                                        <p:strVal val="visible"/>
                                      </p:to>
                                    </p:set>
                                    <p:animEffect transition="in" filter="wipe(left)">
                                      <p:cBhvr>
                                        <p:cTn id="15" dur="750"/>
                                        <p:tgtEl>
                                          <p:spTgt spid="14">
                                            <p:txEl>
                                              <p:pRg st="1" end="1"/>
                                            </p:txEl>
                                          </p:spTgt>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4">
                                            <p:txEl>
                                              <p:pRg st="2" end="2"/>
                                            </p:txEl>
                                          </p:spTgt>
                                        </p:tgtEl>
                                        <p:attrNameLst>
                                          <p:attrName>style.visibility</p:attrName>
                                        </p:attrNameLst>
                                      </p:cBhvr>
                                      <p:to>
                                        <p:strVal val="visible"/>
                                      </p:to>
                                    </p:set>
                                    <p:animEffect transition="in" filter="wipe(left)">
                                      <p:cBhvr>
                                        <p:cTn id="19" dur="750"/>
                                        <p:tgtEl>
                                          <p:spTgt spid="14">
                                            <p:txEl>
                                              <p:pRg st="2" end="2"/>
                                            </p:txEl>
                                          </p:spTgt>
                                        </p:tgtEl>
                                      </p:cBhvr>
                                    </p:animEffect>
                                  </p:childTnLst>
                                </p:cTn>
                              </p:par>
                            </p:childTnLst>
                          </p:cTn>
                        </p:par>
                        <p:par>
                          <p:cTn id="20" fill="hold">
                            <p:stCondLst>
                              <p:cond delay="2750"/>
                            </p:stCondLst>
                            <p:childTnLst>
                              <p:par>
                                <p:cTn id="21" presetID="22" presetClass="entr" presetSubtype="8" fill="hold" nodeType="afterEffect">
                                  <p:stCondLst>
                                    <p:cond delay="0"/>
                                  </p:stCondLst>
                                  <p:childTnLst>
                                    <p:set>
                                      <p:cBhvr>
                                        <p:cTn id="22" dur="1" fill="hold">
                                          <p:stCondLst>
                                            <p:cond delay="0"/>
                                          </p:stCondLst>
                                        </p:cTn>
                                        <p:tgtEl>
                                          <p:spTgt spid="14">
                                            <p:txEl>
                                              <p:pRg st="3" end="3"/>
                                            </p:txEl>
                                          </p:spTgt>
                                        </p:tgtEl>
                                        <p:attrNameLst>
                                          <p:attrName>style.visibility</p:attrName>
                                        </p:attrNameLst>
                                      </p:cBhvr>
                                      <p:to>
                                        <p:strVal val="visible"/>
                                      </p:to>
                                    </p:set>
                                    <p:animEffect transition="in" filter="wipe(left)">
                                      <p:cBhvr>
                                        <p:cTn id="23" dur="750"/>
                                        <p:tgtEl>
                                          <p:spTgt spid="14">
                                            <p:txEl>
                                              <p:pRg st="3" end="3"/>
                                            </p:txEl>
                                          </p:spTgt>
                                        </p:tgtEl>
                                      </p:cBhvr>
                                    </p:animEffect>
                                  </p:childTnLst>
                                </p:cTn>
                              </p:par>
                            </p:childTnLst>
                          </p:cTn>
                        </p:par>
                        <p:par>
                          <p:cTn id="24" fill="hold">
                            <p:stCondLst>
                              <p:cond delay="3500"/>
                            </p:stCondLst>
                            <p:childTnLst>
                              <p:par>
                                <p:cTn id="25" presetID="22" presetClass="entr" presetSubtype="8" fill="hold" nodeType="afterEffect">
                                  <p:stCondLst>
                                    <p:cond delay="0"/>
                                  </p:stCondLst>
                                  <p:childTnLst>
                                    <p:set>
                                      <p:cBhvr>
                                        <p:cTn id="26" dur="1" fill="hold">
                                          <p:stCondLst>
                                            <p:cond delay="0"/>
                                          </p:stCondLst>
                                        </p:cTn>
                                        <p:tgtEl>
                                          <p:spTgt spid="14">
                                            <p:txEl>
                                              <p:pRg st="4" end="4"/>
                                            </p:txEl>
                                          </p:spTgt>
                                        </p:tgtEl>
                                        <p:attrNameLst>
                                          <p:attrName>style.visibility</p:attrName>
                                        </p:attrNameLst>
                                      </p:cBhvr>
                                      <p:to>
                                        <p:strVal val="visible"/>
                                      </p:to>
                                    </p:set>
                                    <p:animEffect transition="in" filter="wipe(left)">
                                      <p:cBhvr>
                                        <p:cTn id="27" dur="750"/>
                                        <p:tgtEl>
                                          <p:spTgt spid="1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Nadpis 1"/>
          <p:cNvSpPr txBox="1">
            <a:spLocks/>
          </p:cNvSpPr>
          <p:nvPr/>
        </p:nvSpPr>
        <p:spPr>
          <a:xfrm>
            <a:off x="2095500" y="449821"/>
            <a:ext cx="8039100" cy="58056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err="1" smtClean="0">
                <a:latin typeface="Calibri bold" panose="020F0702030404030204" pitchFamily="34" charset="0"/>
                <a:cs typeface="Calibri bold" panose="020F0702030404030204" pitchFamily="34" charset="0"/>
              </a:rPr>
              <a:t>Khronos</a:t>
            </a:r>
            <a:r>
              <a:rPr lang="cs-CZ" sz="3800" dirty="0" smtClean="0">
                <a:latin typeface="Calibri bold" panose="020F0702030404030204" pitchFamily="34" charset="0"/>
                <a:cs typeface="Calibri bold" panose="020F0702030404030204" pitchFamily="34" charset="0"/>
              </a:rPr>
              <a:t> </a:t>
            </a:r>
            <a:r>
              <a:rPr lang="cs-CZ" sz="3800" dirty="0" err="1" smtClean="0">
                <a:latin typeface="Calibri bold" panose="020F0702030404030204" pitchFamily="34" charset="0"/>
                <a:cs typeface="Calibri bold" panose="020F0702030404030204" pitchFamily="34" charset="0"/>
              </a:rPr>
              <a:t>OpenCL</a:t>
            </a:r>
            <a:endParaRPr lang="cs-CZ" sz="3800" dirty="0" smtClean="0">
              <a:latin typeface="Calibri bold" panose="020F0702030404030204" pitchFamily="34" charset="0"/>
              <a:cs typeface="Calibri bold" panose="020F0702030404030204" pitchFamily="34" charset="0"/>
            </a:endParaRPr>
          </a:p>
        </p:txBody>
      </p:sp>
      <p:sp>
        <p:nvSpPr>
          <p:cNvPr id="14" name="Zástupný symbol pro obsah 2"/>
          <p:cNvSpPr txBox="1">
            <a:spLocks/>
          </p:cNvSpPr>
          <p:nvPr/>
        </p:nvSpPr>
        <p:spPr>
          <a:xfrm>
            <a:off x="4935695" y="1190171"/>
            <a:ext cx="7038592" cy="523965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600" dirty="0" smtClean="0"/>
              <a:t>Open source model pro paralelní programování</a:t>
            </a:r>
          </a:p>
          <a:p>
            <a:r>
              <a:rPr lang="cs-CZ" sz="2600" dirty="0" smtClean="0"/>
              <a:t>Model </a:t>
            </a:r>
            <a:r>
              <a:rPr lang="cs-CZ" sz="2600" dirty="0" err="1" smtClean="0"/>
              <a:t>OpenCL</a:t>
            </a:r>
            <a:r>
              <a:rPr lang="cs-CZ" sz="2600" dirty="0" smtClean="0"/>
              <a:t> se skládá z hostitele (host)</a:t>
            </a:r>
          </a:p>
          <a:p>
            <a:r>
              <a:rPr lang="cs-CZ" sz="2600" dirty="0"/>
              <a:t>P</a:t>
            </a:r>
            <a:r>
              <a:rPr lang="cs-CZ" sz="2600" dirty="0" smtClean="0"/>
              <a:t>řipojeného k jednomu, nebo více zařízení</a:t>
            </a:r>
          </a:p>
          <a:p>
            <a:r>
              <a:rPr lang="cs-CZ" sz="2600" dirty="0" smtClean="0"/>
              <a:t>Zařízení je rozděleno do jedné nebo více výpočetních jednotek – </a:t>
            </a:r>
            <a:r>
              <a:rPr lang="cs-CZ" sz="2600" dirty="0" err="1" smtClean="0"/>
              <a:t>Compute</a:t>
            </a:r>
            <a:r>
              <a:rPr lang="cs-CZ" sz="2600" dirty="0" smtClean="0"/>
              <a:t> Unit (CU), </a:t>
            </a:r>
          </a:p>
          <a:p>
            <a:r>
              <a:rPr lang="cs-CZ" sz="2600" dirty="0" smtClean="0"/>
              <a:t>Ty jsou rozděleny na více prvků zpracování – </a:t>
            </a:r>
            <a:r>
              <a:rPr lang="cs-CZ" sz="2600" dirty="0" err="1" smtClean="0"/>
              <a:t>Processing</a:t>
            </a:r>
            <a:r>
              <a:rPr lang="cs-CZ" sz="2600" dirty="0" smtClean="0"/>
              <a:t> Element (PE)</a:t>
            </a:r>
          </a:p>
          <a:p>
            <a:r>
              <a:rPr lang="cs-CZ" sz="2600" dirty="0" smtClean="0"/>
              <a:t>Výpočty probíhají uvnitř PE</a:t>
            </a:r>
          </a:p>
          <a:p>
            <a:r>
              <a:rPr lang="cs-CZ" sz="2600" dirty="0" err="1" smtClean="0"/>
              <a:t>OpenCL</a:t>
            </a:r>
            <a:r>
              <a:rPr lang="cs-CZ" sz="2600" dirty="0" smtClean="0"/>
              <a:t> je implementován jako kód hostitele i jako kód zařízení kernelu</a:t>
            </a:r>
          </a:p>
          <a:p>
            <a:r>
              <a:rPr lang="cs-CZ" sz="2600" dirty="0" smtClean="0"/>
              <a:t>Hostitelský kód odesílá kód kernelu jako příkaz do zařízení, kde se provádí výpočet těchto příkazů na PE</a:t>
            </a:r>
          </a:p>
        </p:txBody>
      </p:sp>
      <p:sp>
        <p:nvSpPr>
          <p:cNvPr id="3" name="Obdélník 2"/>
          <p:cNvSpPr/>
          <p:nvPr/>
        </p:nvSpPr>
        <p:spPr>
          <a:xfrm>
            <a:off x="3772807" y="3496020"/>
            <a:ext cx="995386" cy="6694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Nadpis 1"/>
          <p:cNvSpPr txBox="1">
            <a:spLocks/>
          </p:cNvSpPr>
          <p:nvPr/>
        </p:nvSpPr>
        <p:spPr>
          <a:xfrm>
            <a:off x="3734707" y="3534120"/>
            <a:ext cx="1092200" cy="580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2500" dirty="0" smtClean="0">
                <a:solidFill>
                  <a:schemeClr val="bg1"/>
                </a:solidFill>
                <a:latin typeface="Calibri bold" panose="020F0702030404030204" pitchFamily="34" charset="0"/>
                <a:cs typeface="Calibri bold" panose="020F0702030404030204" pitchFamily="34" charset="0"/>
              </a:rPr>
              <a:t>Host</a:t>
            </a:r>
          </a:p>
        </p:txBody>
      </p:sp>
      <p:sp>
        <p:nvSpPr>
          <p:cNvPr id="10" name="Obdélník 9"/>
          <p:cNvSpPr/>
          <p:nvPr/>
        </p:nvSpPr>
        <p:spPr>
          <a:xfrm>
            <a:off x="2777421" y="1617262"/>
            <a:ext cx="995386" cy="669463"/>
          </a:xfrm>
          <a:prstGeom prst="rect">
            <a:avLst/>
          </a:prstGeom>
          <a:solidFill>
            <a:schemeClr val="accent1">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1" name="Obdélník 20"/>
          <p:cNvSpPr/>
          <p:nvPr/>
        </p:nvSpPr>
        <p:spPr>
          <a:xfrm>
            <a:off x="2851425" y="1717296"/>
            <a:ext cx="838246" cy="447675"/>
          </a:xfrm>
          <a:prstGeom prst="rect">
            <a:avLst/>
          </a:prstGeom>
          <a:solidFill>
            <a:schemeClr val="accent4">
              <a:lumMod val="40000"/>
              <a:lumOff val="6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6" name="Zaoblený obdélník 35"/>
          <p:cNvSpPr/>
          <p:nvPr/>
        </p:nvSpPr>
        <p:spPr>
          <a:xfrm>
            <a:off x="2989780" y="1787147"/>
            <a:ext cx="152400" cy="3238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7" name="Zaoblený obdélník 36"/>
          <p:cNvSpPr/>
          <p:nvPr/>
        </p:nvSpPr>
        <p:spPr>
          <a:xfrm>
            <a:off x="3202455" y="1787147"/>
            <a:ext cx="152400" cy="3238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8" name="Zaoblený obdélník 37"/>
          <p:cNvSpPr/>
          <p:nvPr/>
        </p:nvSpPr>
        <p:spPr>
          <a:xfrm>
            <a:off x="3416573" y="1790535"/>
            <a:ext cx="152400" cy="3238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Obdélník 10"/>
          <p:cNvSpPr/>
          <p:nvPr/>
        </p:nvSpPr>
        <p:spPr>
          <a:xfrm>
            <a:off x="2441798" y="1951993"/>
            <a:ext cx="995386" cy="669463"/>
          </a:xfrm>
          <a:prstGeom prst="rect">
            <a:avLst/>
          </a:prstGeom>
          <a:solidFill>
            <a:schemeClr val="accent1">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0" name="Obdélník 19"/>
          <p:cNvSpPr/>
          <p:nvPr/>
        </p:nvSpPr>
        <p:spPr>
          <a:xfrm>
            <a:off x="2524934" y="2060219"/>
            <a:ext cx="838246" cy="447675"/>
          </a:xfrm>
          <a:prstGeom prst="rect">
            <a:avLst/>
          </a:prstGeom>
          <a:solidFill>
            <a:schemeClr val="accent4">
              <a:lumMod val="40000"/>
              <a:lumOff val="6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3" name="Zaoblený obdélník 32"/>
          <p:cNvSpPr/>
          <p:nvPr/>
        </p:nvSpPr>
        <p:spPr>
          <a:xfrm>
            <a:off x="2650612" y="2139505"/>
            <a:ext cx="152400" cy="3238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4" name="Zaoblený obdélník 33"/>
          <p:cNvSpPr/>
          <p:nvPr/>
        </p:nvSpPr>
        <p:spPr>
          <a:xfrm>
            <a:off x="2863287" y="2139505"/>
            <a:ext cx="152400" cy="3238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5" name="Zaoblený obdélník 34"/>
          <p:cNvSpPr/>
          <p:nvPr/>
        </p:nvSpPr>
        <p:spPr>
          <a:xfrm>
            <a:off x="3077405" y="2142893"/>
            <a:ext cx="152400" cy="3238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Obdélník 11"/>
          <p:cNvSpPr/>
          <p:nvPr/>
        </p:nvSpPr>
        <p:spPr>
          <a:xfrm>
            <a:off x="2106175" y="2343875"/>
            <a:ext cx="995386" cy="669463"/>
          </a:xfrm>
          <a:prstGeom prst="rect">
            <a:avLst/>
          </a:prstGeom>
          <a:solidFill>
            <a:schemeClr val="accent1">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9" name="Obdélník 18"/>
          <p:cNvSpPr/>
          <p:nvPr/>
        </p:nvSpPr>
        <p:spPr>
          <a:xfrm>
            <a:off x="2180179" y="2427528"/>
            <a:ext cx="838246" cy="447675"/>
          </a:xfrm>
          <a:prstGeom prst="rect">
            <a:avLst/>
          </a:prstGeom>
          <a:solidFill>
            <a:schemeClr val="accent4">
              <a:lumMod val="40000"/>
              <a:lumOff val="6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8" name="Zaoblený obdélník 27"/>
          <p:cNvSpPr/>
          <p:nvPr/>
        </p:nvSpPr>
        <p:spPr>
          <a:xfrm>
            <a:off x="2306618" y="2511181"/>
            <a:ext cx="152400" cy="3238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9" name="Zaoblený obdélník 28"/>
          <p:cNvSpPr/>
          <p:nvPr/>
        </p:nvSpPr>
        <p:spPr>
          <a:xfrm>
            <a:off x="2519293" y="2511181"/>
            <a:ext cx="152400" cy="3238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2" name="Zaoblený obdélník 31"/>
          <p:cNvSpPr/>
          <p:nvPr/>
        </p:nvSpPr>
        <p:spPr>
          <a:xfrm>
            <a:off x="2733411" y="2514569"/>
            <a:ext cx="152400" cy="3238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5" name="Obdélník 14"/>
          <p:cNvSpPr/>
          <p:nvPr/>
        </p:nvSpPr>
        <p:spPr>
          <a:xfrm>
            <a:off x="1747157" y="2732134"/>
            <a:ext cx="995386" cy="669463"/>
          </a:xfrm>
          <a:prstGeom prst="rect">
            <a:avLst/>
          </a:prstGeom>
          <a:solidFill>
            <a:schemeClr val="accent1">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8" name="Obdélník 17"/>
          <p:cNvSpPr/>
          <p:nvPr/>
        </p:nvSpPr>
        <p:spPr>
          <a:xfrm>
            <a:off x="1821161" y="2838419"/>
            <a:ext cx="838246" cy="447675"/>
          </a:xfrm>
          <a:prstGeom prst="rect">
            <a:avLst/>
          </a:prstGeom>
          <a:solidFill>
            <a:schemeClr val="accent4">
              <a:lumMod val="40000"/>
              <a:lumOff val="6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5" name="Zaoblený obdélník 24"/>
          <p:cNvSpPr/>
          <p:nvPr/>
        </p:nvSpPr>
        <p:spPr>
          <a:xfrm>
            <a:off x="1941930" y="2920218"/>
            <a:ext cx="152400" cy="3238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6" name="Zaoblený obdélník 25"/>
          <p:cNvSpPr/>
          <p:nvPr/>
        </p:nvSpPr>
        <p:spPr>
          <a:xfrm>
            <a:off x="2154605" y="2920218"/>
            <a:ext cx="152400" cy="3238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7" name="Zaoblený obdélník 26"/>
          <p:cNvSpPr/>
          <p:nvPr/>
        </p:nvSpPr>
        <p:spPr>
          <a:xfrm>
            <a:off x="2368723" y="2923606"/>
            <a:ext cx="152400" cy="3238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6" name="Obdélník 15"/>
          <p:cNvSpPr/>
          <p:nvPr/>
        </p:nvSpPr>
        <p:spPr>
          <a:xfrm>
            <a:off x="1446412" y="3073156"/>
            <a:ext cx="995386" cy="669463"/>
          </a:xfrm>
          <a:prstGeom prst="rect">
            <a:avLst/>
          </a:prstGeom>
          <a:solidFill>
            <a:schemeClr val="accent1">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cxnSp>
        <p:nvCxnSpPr>
          <p:cNvPr id="5" name="Pravoúhlá spojnice 4"/>
          <p:cNvCxnSpPr/>
          <p:nvPr/>
        </p:nvCxnSpPr>
        <p:spPr>
          <a:xfrm rot="10800000">
            <a:off x="3437185" y="2653206"/>
            <a:ext cx="1103973" cy="874564"/>
          </a:xfrm>
          <a:prstGeom prst="bentConnector3">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 name="Obdélník 5"/>
          <p:cNvSpPr/>
          <p:nvPr/>
        </p:nvSpPr>
        <p:spPr>
          <a:xfrm>
            <a:off x="1520122" y="3197108"/>
            <a:ext cx="838246" cy="447675"/>
          </a:xfrm>
          <a:prstGeom prst="rect">
            <a:avLst/>
          </a:prstGeom>
          <a:solidFill>
            <a:schemeClr val="accent4">
              <a:lumMod val="40000"/>
              <a:lumOff val="6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Zaoblený obdélník 7"/>
          <p:cNvSpPr/>
          <p:nvPr/>
        </p:nvSpPr>
        <p:spPr>
          <a:xfrm>
            <a:off x="1641590" y="3258699"/>
            <a:ext cx="152400" cy="3238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3" name="Zaoblený obdélník 22"/>
          <p:cNvSpPr/>
          <p:nvPr/>
        </p:nvSpPr>
        <p:spPr>
          <a:xfrm>
            <a:off x="1854265" y="3258699"/>
            <a:ext cx="152400" cy="3238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4" name="Zaoblený obdélník 23"/>
          <p:cNvSpPr/>
          <p:nvPr/>
        </p:nvSpPr>
        <p:spPr>
          <a:xfrm>
            <a:off x="2068383" y="3262087"/>
            <a:ext cx="152400" cy="32385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cxnSp>
        <p:nvCxnSpPr>
          <p:cNvPr id="22" name="Přímá spojnice 21"/>
          <p:cNvCxnSpPr/>
          <p:nvPr/>
        </p:nvCxnSpPr>
        <p:spPr>
          <a:xfrm flipH="1" flipV="1">
            <a:off x="422838" y="3244068"/>
            <a:ext cx="771180" cy="498551"/>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Přímá spojnice 38"/>
          <p:cNvCxnSpPr/>
          <p:nvPr/>
        </p:nvCxnSpPr>
        <p:spPr>
          <a:xfrm flipV="1">
            <a:off x="429060" y="1196858"/>
            <a:ext cx="1744816" cy="2061842"/>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Přímá spojnice 41"/>
          <p:cNvCxnSpPr/>
          <p:nvPr/>
        </p:nvCxnSpPr>
        <p:spPr>
          <a:xfrm flipH="1" flipV="1">
            <a:off x="2154605" y="1190171"/>
            <a:ext cx="449263" cy="273378"/>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Nadpis 1"/>
          <p:cNvSpPr txBox="1">
            <a:spLocks/>
          </p:cNvSpPr>
          <p:nvPr/>
        </p:nvSpPr>
        <p:spPr>
          <a:xfrm rot="18601348">
            <a:off x="488136" y="1660804"/>
            <a:ext cx="1092200" cy="580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2500" dirty="0" err="1" smtClean="0">
                <a:latin typeface="Calibri bold" panose="020F0702030404030204" pitchFamily="34" charset="0"/>
                <a:cs typeface="Calibri bold" panose="020F0702030404030204" pitchFamily="34" charset="0"/>
              </a:rPr>
              <a:t>Device</a:t>
            </a:r>
            <a:endParaRPr lang="cs-CZ" sz="2500" dirty="0" smtClean="0">
              <a:latin typeface="Calibri bold" panose="020F0702030404030204" pitchFamily="34" charset="0"/>
              <a:cs typeface="Calibri bold" panose="020F0702030404030204" pitchFamily="34" charset="0"/>
            </a:endParaRPr>
          </a:p>
        </p:txBody>
      </p:sp>
      <p:cxnSp>
        <p:nvCxnSpPr>
          <p:cNvPr id="45" name="Přímá spojnice 44"/>
          <p:cNvCxnSpPr/>
          <p:nvPr/>
        </p:nvCxnSpPr>
        <p:spPr>
          <a:xfrm flipV="1">
            <a:off x="1567741" y="3584482"/>
            <a:ext cx="4556" cy="942773"/>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Nadpis 1"/>
          <p:cNvSpPr txBox="1">
            <a:spLocks/>
          </p:cNvSpPr>
          <p:nvPr/>
        </p:nvSpPr>
        <p:spPr>
          <a:xfrm>
            <a:off x="445299" y="4497754"/>
            <a:ext cx="2244883" cy="580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2500" dirty="0" err="1" smtClean="0">
                <a:latin typeface="Calibri bold" panose="020F0702030404030204" pitchFamily="34" charset="0"/>
                <a:cs typeface="Calibri bold" panose="020F0702030404030204" pitchFamily="34" charset="0"/>
              </a:rPr>
              <a:t>Compute</a:t>
            </a:r>
            <a:r>
              <a:rPr lang="cs-CZ" sz="2500" dirty="0" smtClean="0">
                <a:latin typeface="Calibri bold" panose="020F0702030404030204" pitchFamily="34" charset="0"/>
                <a:cs typeface="Calibri bold" panose="020F0702030404030204" pitchFamily="34" charset="0"/>
              </a:rPr>
              <a:t> Unit</a:t>
            </a:r>
          </a:p>
        </p:txBody>
      </p:sp>
      <p:cxnSp>
        <p:nvCxnSpPr>
          <p:cNvPr id="49" name="Přímá spojnice 48"/>
          <p:cNvCxnSpPr/>
          <p:nvPr/>
        </p:nvCxnSpPr>
        <p:spPr>
          <a:xfrm flipH="1" flipV="1">
            <a:off x="2139344" y="3526215"/>
            <a:ext cx="1070805" cy="1022399"/>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Nadpis 1"/>
          <p:cNvSpPr txBox="1">
            <a:spLocks/>
          </p:cNvSpPr>
          <p:nvPr/>
        </p:nvSpPr>
        <p:spPr>
          <a:xfrm>
            <a:off x="2851425" y="4510514"/>
            <a:ext cx="2244883" cy="726636"/>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2500" dirty="0" err="1" smtClean="0">
                <a:latin typeface="Calibri bold" panose="020F0702030404030204" pitchFamily="34" charset="0"/>
                <a:cs typeface="Calibri bold" panose="020F0702030404030204" pitchFamily="34" charset="0"/>
              </a:rPr>
              <a:t>Processing</a:t>
            </a:r>
            <a:r>
              <a:rPr lang="cs-CZ" sz="2500" dirty="0" smtClean="0">
                <a:latin typeface="Calibri bold" panose="020F0702030404030204" pitchFamily="34" charset="0"/>
                <a:cs typeface="Calibri bold" panose="020F0702030404030204" pitchFamily="34" charset="0"/>
              </a:rPr>
              <a:t> Element</a:t>
            </a:r>
          </a:p>
        </p:txBody>
      </p:sp>
      <p:sp>
        <p:nvSpPr>
          <p:cNvPr id="52" name="Zástupný symbol pro zápatí 51"/>
          <p:cNvSpPr>
            <a:spLocks noGrp="1"/>
          </p:cNvSpPr>
          <p:nvPr>
            <p:ph type="ftr" sz="quarter" idx="11"/>
          </p:nvPr>
        </p:nvSpPr>
        <p:spPr/>
        <p:txBody>
          <a:bodyPr/>
          <a:lstStyle/>
          <a:p>
            <a:r>
              <a:rPr lang="cs-CZ" dirty="0" smtClean="0"/>
              <a:t>FAKUTLA APLIKOVANÉ INFORMATIKY</a:t>
            </a:r>
          </a:p>
        </p:txBody>
      </p:sp>
      <p:sp>
        <p:nvSpPr>
          <p:cNvPr id="53" name="Zástupný symbol pro číslo snímku 52"/>
          <p:cNvSpPr>
            <a:spLocks noGrp="1"/>
          </p:cNvSpPr>
          <p:nvPr>
            <p:ph type="sldNum" sz="quarter" idx="12"/>
          </p:nvPr>
        </p:nvSpPr>
        <p:spPr/>
        <p:txBody>
          <a:bodyPr/>
          <a:lstStyle/>
          <a:p>
            <a:fld id="{52C407D0-5608-4F39-8F0F-7888F0D57A58}" type="slidenum">
              <a:rPr lang="cs-CZ" smtClean="0"/>
              <a:t>58</a:t>
            </a:fld>
            <a:r>
              <a:rPr lang="cs-CZ" dirty="0" smtClean="0"/>
              <a:t>/60</a:t>
            </a:r>
            <a:endParaRPr lang="cs-CZ" dirty="0"/>
          </a:p>
        </p:txBody>
      </p:sp>
    </p:spTree>
    <p:extLst>
      <p:ext uri="{BB962C8B-B14F-4D97-AF65-F5344CB8AC3E}">
        <p14:creationId xmlns:p14="http://schemas.microsoft.com/office/powerpoint/2010/main" val="33033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wipe(left)">
                                      <p:cBhvr>
                                        <p:cTn id="11" dur="750"/>
                                        <p:tgtEl>
                                          <p:spTgt spid="1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14">
                                            <p:txEl>
                                              <p:pRg st="1" end="1"/>
                                            </p:txEl>
                                          </p:spTgt>
                                        </p:tgtEl>
                                        <p:attrNameLst>
                                          <p:attrName>style.visibility</p:attrName>
                                        </p:attrNameLst>
                                      </p:cBhvr>
                                      <p:to>
                                        <p:strVal val="visible"/>
                                      </p:to>
                                    </p:set>
                                    <p:animEffect transition="in" filter="wipe(left)">
                                      <p:cBhvr>
                                        <p:cTn id="16" dur="750"/>
                                        <p:tgtEl>
                                          <p:spTgt spid="14">
                                            <p:txEl>
                                              <p:pRg st="1" end="1"/>
                                            </p:txEl>
                                          </p:spTgt>
                                        </p:tgtEl>
                                      </p:cBhvr>
                                    </p:animEffect>
                                  </p:childTnLst>
                                </p:cTn>
                              </p:par>
                            </p:childTnLst>
                          </p:cTn>
                        </p:par>
                        <p:par>
                          <p:cTn id="17" fill="hold">
                            <p:stCondLst>
                              <p:cond delay="750"/>
                            </p:stCondLst>
                            <p:childTnLst>
                              <p:par>
                                <p:cTn id="18" presetID="42"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250"/>
                                        <p:tgtEl>
                                          <p:spTgt spid="3"/>
                                        </p:tgtEl>
                                      </p:cBhvr>
                                    </p:animEffect>
                                    <p:anim calcmode="lin" valueType="num">
                                      <p:cBhvr>
                                        <p:cTn id="21" dur="250" fill="hold"/>
                                        <p:tgtEl>
                                          <p:spTgt spid="3"/>
                                        </p:tgtEl>
                                        <p:attrNameLst>
                                          <p:attrName>ppt_x</p:attrName>
                                        </p:attrNameLst>
                                      </p:cBhvr>
                                      <p:tavLst>
                                        <p:tav tm="0">
                                          <p:val>
                                            <p:strVal val="#ppt_x"/>
                                          </p:val>
                                        </p:tav>
                                        <p:tav tm="100000">
                                          <p:val>
                                            <p:strVal val="#ppt_x"/>
                                          </p:val>
                                        </p:tav>
                                      </p:tavLst>
                                    </p:anim>
                                    <p:anim calcmode="lin" valueType="num">
                                      <p:cBhvr>
                                        <p:cTn id="22" dur="250" fill="hold"/>
                                        <p:tgtEl>
                                          <p:spTgt spid="3"/>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250"/>
                                        <p:tgtEl>
                                          <p:spTgt spid="9"/>
                                        </p:tgtEl>
                                      </p:cBhvr>
                                    </p:animEffect>
                                    <p:anim calcmode="lin" valueType="num">
                                      <p:cBhvr>
                                        <p:cTn id="26" dur="250" fill="hold"/>
                                        <p:tgtEl>
                                          <p:spTgt spid="9"/>
                                        </p:tgtEl>
                                        <p:attrNameLst>
                                          <p:attrName>ppt_x</p:attrName>
                                        </p:attrNameLst>
                                      </p:cBhvr>
                                      <p:tavLst>
                                        <p:tav tm="0">
                                          <p:val>
                                            <p:strVal val="#ppt_x"/>
                                          </p:val>
                                        </p:tav>
                                        <p:tav tm="100000">
                                          <p:val>
                                            <p:strVal val="#ppt_x"/>
                                          </p:val>
                                        </p:tav>
                                      </p:tavLst>
                                    </p:anim>
                                    <p:anim calcmode="lin" valueType="num">
                                      <p:cBhvr>
                                        <p:cTn id="27" dur="250" fill="hold"/>
                                        <p:tgtEl>
                                          <p:spTgt spid="9"/>
                                        </p:tgtEl>
                                        <p:attrNameLst>
                                          <p:attrName>ppt_y</p:attrName>
                                        </p:attrNameLst>
                                      </p:cBhvr>
                                      <p:tavLst>
                                        <p:tav tm="0">
                                          <p:val>
                                            <p:strVal val="#ppt_y+.1"/>
                                          </p:val>
                                        </p:tav>
                                        <p:tav tm="100000">
                                          <p:val>
                                            <p:strVal val="#ppt_y"/>
                                          </p:val>
                                        </p:tav>
                                      </p:tavLst>
                                    </p:anim>
                                  </p:childTnLst>
                                </p:cTn>
                              </p:par>
                              <p:par>
                                <p:cTn id="28" presetID="22" presetClass="entr" presetSubtype="8" fill="hold" nodeType="withEffect">
                                  <p:stCondLst>
                                    <p:cond delay="0"/>
                                  </p:stCondLst>
                                  <p:childTnLst>
                                    <p:set>
                                      <p:cBhvr>
                                        <p:cTn id="29" dur="1" fill="hold">
                                          <p:stCondLst>
                                            <p:cond delay="0"/>
                                          </p:stCondLst>
                                        </p:cTn>
                                        <p:tgtEl>
                                          <p:spTgt spid="14">
                                            <p:txEl>
                                              <p:pRg st="2" end="2"/>
                                            </p:txEl>
                                          </p:spTgt>
                                        </p:tgtEl>
                                        <p:attrNameLst>
                                          <p:attrName>style.visibility</p:attrName>
                                        </p:attrNameLst>
                                      </p:cBhvr>
                                      <p:to>
                                        <p:strVal val="visible"/>
                                      </p:to>
                                    </p:set>
                                    <p:animEffect transition="in" filter="wipe(left)">
                                      <p:cBhvr>
                                        <p:cTn id="30" dur="750"/>
                                        <p:tgtEl>
                                          <p:spTgt spid="14">
                                            <p:txEl>
                                              <p:pRg st="2" end="2"/>
                                            </p:txEl>
                                          </p:spTgt>
                                        </p:tgtEl>
                                      </p:cBhvr>
                                    </p:animEffect>
                                  </p:childTnLst>
                                </p:cTn>
                              </p:par>
                            </p:childTnLst>
                          </p:cTn>
                        </p:par>
                        <p:par>
                          <p:cTn id="31" fill="hold">
                            <p:stCondLst>
                              <p:cond delay="1500"/>
                            </p:stCondLst>
                            <p:childTnLst>
                              <p:par>
                                <p:cTn id="32" presetID="22" presetClass="entr" presetSubtype="4"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down)">
                                      <p:cBhvr>
                                        <p:cTn id="34" dur="250"/>
                                        <p:tgtEl>
                                          <p:spTgt spid="5"/>
                                        </p:tgtEl>
                                      </p:cBhvr>
                                    </p:animEffect>
                                  </p:childTnLst>
                                </p:cTn>
                              </p:par>
                            </p:childTnLst>
                          </p:cTn>
                        </p:par>
                        <p:par>
                          <p:cTn id="35" fill="hold">
                            <p:stCondLst>
                              <p:cond delay="1750"/>
                            </p:stCondLst>
                            <p:childTnLst>
                              <p:par>
                                <p:cTn id="36" presetID="42"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250"/>
                                        <p:tgtEl>
                                          <p:spTgt spid="10"/>
                                        </p:tgtEl>
                                      </p:cBhvr>
                                    </p:animEffect>
                                    <p:anim calcmode="lin" valueType="num">
                                      <p:cBhvr>
                                        <p:cTn id="39" dur="250" fill="hold"/>
                                        <p:tgtEl>
                                          <p:spTgt spid="10"/>
                                        </p:tgtEl>
                                        <p:attrNameLst>
                                          <p:attrName>ppt_x</p:attrName>
                                        </p:attrNameLst>
                                      </p:cBhvr>
                                      <p:tavLst>
                                        <p:tav tm="0">
                                          <p:val>
                                            <p:strVal val="#ppt_x"/>
                                          </p:val>
                                        </p:tav>
                                        <p:tav tm="100000">
                                          <p:val>
                                            <p:strVal val="#ppt_x"/>
                                          </p:val>
                                        </p:tav>
                                      </p:tavLst>
                                    </p:anim>
                                    <p:anim calcmode="lin" valueType="num">
                                      <p:cBhvr>
                                        <p:cTn id="40" dur="250" fill="hold"/>
                                        <p:tgtEl>
                                          <p:spTgt spid="10"/>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42"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250"/>
                                        <p:tgtEl>
                                          <p:spTgt spid="11"/>
                                        </p:tgtEl>
                                      </p:cBhvr>
                                    </p:animEffect>
                                    <p:anim calcmode="lin" valueType="num">
                                      <p:cBhvr>
                                        <p:cTn id="45" dur="250" fill="hold"/>
                                        <p:tgtEl>
                                          <p:spTgt spid="11"/>
                                        </p:tgtEl>
                                        <p:attrNameLst>
                                          <p:attrName>ppt_x</p:attrName>
                                        </p:attrNameLst>
                                      </p:cBhvr>
                                      <p:tavLst>
                                        <p:tav tm="0">
                                          <p:val>
                                            <p:strVal val="#ppt_x"/>
                                          </p:val>
                                        </p:tav>
                                        <p:tav tm="100000">
                                          <p:val>
                                            <p:strVal val="#ppt_x"/>
                                          </p:val>
                                        </p:tav>
                                      </p:tavLst>
                                    </p:anim>
                                    <p:anim calcmode="lin" valueType="num">
                                      <p:cBhvr>
                                        <p:cTn id="46" dur="250" fill="hold"/>
                                        <p:tgtEl>
                                          <p:spTgt spid="11"/>
                                        </p:tgtEl>
                                        <p:attrNameLst>
                                          <p:attrName>ppt_y</p:attrName>
                                        </p:attrNameLst>
                                      </p:cBhvr>
                                      <p:tavLst>
                                        <p:tav tm="0">
                                          <p:val>
                                            <p:strVal val="#ppt_y+.1"/>
                                          </p:val>
                                        </p:tav>
                                        <p:tav tm="100000">
                                          <p:val>
                                            <p:strVal val="#ppt_y"/>
                                          </p:val>
                                        </p:tav>
                                      </p:tavLst>
                                    </p:anim>
                                  </p:childTnLst>
                                </p:cTn>
                              </p:par>
                            </p:childTnLst>
                          </p:cTn>
                        </p:par>
                        <p:par>
                          <p:cTn id="47" fill="hold">
                            <p:stCondLst>
                              <p:cond delay="2250"/>
                            </p:stCondLst>
                            <p:childTnLst>
                              <p:par>
                                <p:cTn id="48" presetID="42" presetClass="entr" presetSubtype="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250"/>
                                        <p:tgtEl>
                                          <p:spTgt spid="12"/>
                                        </p:tgtEl>
                                      </p:cBhvr>
                                    </p:animEffect>
                                    <p:anim calcmode="lin" valueType="num">
                                      <p:cBhvr>
                                        <p:cTn id="51" dur="250" fill="hold"/>
                                        <p:tgtEl>
                                          <p:spTgt spid="12"/>
                                        </p:tgtEl>
                                        <p:attrNameLst>
                                          <p:attrName>ppt_x</p:attrName>
                                        </p:attrNameLst>
                                      </p:cBhvr>
                                      <p:tavLst>
                                        <p:tav tm="0">
                                          <p:val>
                                            <p:strVal val="#ppt_x"/>
                                          </p:val>
                                        </p:tav>
                                        <p:tav tm="100000">
                                          <p:val>
                                            <p:strVal val="#ppt_x"/>
                                          </p:val>
                                        </p:tav>
                                      </p:tavLst>
                                    </p:anim>
                                    <p:anim calcmode="lin" valueType="num">
                                      <p:cBhvr>
                                        <p:cTn id="52" dur="250" fill="hold"/>
                                        <p:tgtEl>
                                          <p:spTgt spid="12"/>
                                        </p:tgtEl>
                                        <p:attrNameLst>
                                          <p:attrName>ppt_y</p:attrName>
                                        </p:attrNameLst>
                                      </p:cBhvr>
                                      <p:tavLst>
                                        <p:tav tm="0">
                                          <p:val>
                                            <p:strVal val="#ppt_y+.1"/>
                                          </p:val>
                                        </p:tav>
                                        <p:tav tm="100000">
                                          <p:val>
                                            <p:strVal val="#ppt_y"/>
                                          </p:val>
                                        </p:tav>
                                      </p:tavLst>
                                    </p:anim>
                                  </p:childTnLst>
                                </p:cTn>
                              </p:par>
                            </p:childTnLst>
                          </p:cTn>
                        </p:par>
                        <p:par>
                          <p:cTn id="53" fill="hold">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250"/>
                                        <p:tgtEl>
                                          <p:spTgt spid="15"/>
                                        </p:tgtEl>
                                      </p:cBhvr>
                                    </p:animEffect>
                                    <p:anim calcmode="lin" valueType="num">
                                      <p:cBhvr>
                                        <p:cTn id="57" dur="250" fill="hold"/>
                                        <p:tgtEl>
                                          <p:spTgt spid="15"/>
                                        </p:tgtEl>
                                        <p:attrNameLst>
                                          <p:attrName>ppt_x</p:attrName>
                                        </p:attrNameLst>
                                      </p:cBhvr>
                                      <p:tavLst>
                                        <p:tav tm="0">
                                          <p:val>
                                            <p:strVal val="#ppt_x"/>
                                          </p:val>
                                        </p:tav>
                                        <p:tav tm="100000">
                                          <p:val>
                                            <p:strVal val="#ppt_x"/>
                                          </p:val>
                                        </p:tav>
                                      </p:tavLst>
                                    </p:anim>
                                    <p:anim calcmode="lin" valueType="num">
                                      <p:cBhvr>
                                        <p:cTn id="58" dur="250" fill="hold"/>
                                        <p:tgtEl>
                                          <p:spTgt spid="15"/>
                                        </p:tgtEl>
                                        <p:attrNameLst>
                                          <p:attrName>ppt_y</p:attrName>
                                        </p:attrNameLst>
                                      </p:cBhvr>
                                      <p:tavLst>
                                        <p:tav tm="0">
                                          <p:val>
                                            <p:strVal val="#ppt_y+.1"/>
                                          </p:val>
                                        </p:tav>
                                        <p:tav tm="100000">
                                          <p:val>
                                            <p:strVal val="#ppt_y"/>
                                          </p:val>
                                        </p:tav>
                                      </p:tavLst>
                                    </p:anim>
                                  </p:childTnLst>
                                </p:cTn>
                              </p:par>
                            </p:childTnLst>
                          </p:cTn>
                        </p:par>
                        <p:par>
                          <p:cTn id="59" fill="hold">
                            <p:stCondLst>
                              <p:cond delay="2750"/>
                            </p:stCondLst>
                            <p:childTnLst>
                              <p:par>
                                <p:cTn id="60" presetID="42" presetClass="entr" presetSubtype="0"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250"/>
                                        <p:tgtEl>
                                          <p:spTgt spid="16"/>
                                        </p:tgtEl>
                                      </p:cBhvr>
                                    </p:animEffect>
                                    <p:anim calcmode="lin" valueType="num">
                                      <p:cBhvr>
                                        <p:cTn id="63" dur="250" fill="hold"/>
                                        <p:tgtEl>
                                          <p:spTgt spid="16"/>
                                        </p:tgtEl>
                                        <p:attrNameLst>
                                          <p:attrName>ppt_x</p:attrName>
                                        </p:attrNameLst>
                                      </p:cBhvr>
                                      <p:tavLst>
                                        <p:tav tm="0">
                                          <p:val>
                                            <p:strVal val="#ppt_x"/>
                                          </p:val>
                                        </p:tav>
                                        <p:tav tm="100000">
                                          <p:val>
                                            <p:strVal val="#ppt_x"/>
                                          </p:val>
                                        </p:tav>
                                      </p:tavLst>
                                    </p:anim>
                                    <p:anim calcmode="lin" valueType="num">
                                      <p:cBhvr>
                                        <p:cTn id="64" dur="250" fill="hold"/>
                                        <p:tgtEl>
                                          <p:spTgt spid="16"/>
                                        </p:tgtEl>
                                        <p:attrNameLst>
                                          <p:attrName>ppt_y</p:attrName>
                                        </p:attrNameLst>
                                      </p:cBhvr>
                                      <p:tavLst>
                                        <p:tav tm="0">
                                          <p:val>
                                            <p:strVal val="#ppt_y+.1"/>
                                          </p:val>
                                        </p:tav>
                                        <p:tav tm="100000">
                                          <p:val>
                                            <p:strVal val="#ppt_y"/>
                                          </p:val>
                                        </p:tav>
                                      </p:tavLst>
                                    </p:anim>
                                  </p:childTnLst>
                                </p:cTn>
                              </p:par>
                            </p:childTnLst>
                          </p:cTn>
                        </p:par>
                        <p:par>
                          <p:cTn id="65" fill="hold">
                            <p:stCondLst>
                              <p:cond delay="3000"/>
                            </p:stCondLst>
                            <p:childTnLst>
                              <p:par>
                                <p:cTn id="66" presetID="22" presetClass="entr" presetSubtype="8" fill="hold"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left)">
                                      <p:cBhvr>
                                        <p:cTn id="68" dur="500"/>
                                        <p:tgtEl>
                                          <p:spTgt spid="22"/>
                                        </p:tgtEl>
                                      </p:cBhvr>
                                    </p:animEffect>
                                  </p:childTnLst>
                                </p:cTn>
                              </p:par>
                              <p:par>
                                <p:cTn id="69" presetID="22" presetClass="entr" presetSubtype="8" fill="hold" nodeType="with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wipe(left)">
                                      <p:cBhvr>
                                        <p:cTn id="71" dur="500"/>
                                        <p:tgtEl>
                                          <p:spTgt spid="39"/>
                                        </p:tgtEl>
                                      </p:cBhvr>
                                    </p:animEffect>
                                  </p:childTnLst>
                                </p:cTn>
                              </p:par>
                              <p:par>
                                <p:cTn id="72" presetID="22" presetClass="entr" presetSubtype="8" fill="hold" nodeType="with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wipe(left)">
                                      <p:cBhvr>
                                        <p:cTn id="74" dur="500"/>
                                        <p:tgtEl>
                                          <p:spTgt spid="42"/>
                                        </p:tgtEl>
                                      </p:cBhvr>
                                    </p:animEffect>
                                  </p:childTnLst>
                                </p:cTn>
                              </p:par>
                              <p:par>
                                <p:cTn id="75" presetID="42" presetClass="entr" presetSubtype="0" fill="hold" grpId="0" nodeType="with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fade">
                                      <p:cBhvr>
                                        <p:cTn id="77" dur="250"/>
                                        <p:tgtEl>
                                          <p:spTgt spid="44"/>
                                        </p:tgtEl>
                                      </p:cBhvr>
                                    </p:animEffect>
                                    <p:anim calcmode="lin" valueType="num">
                                      <p:cBhvr>
                                        <p:cTn id="78" dur="250" fill="hold"/>
                                        <p:tgtEl>
                                          <p:spTgt spid="44"/>
                                        </p:tgtEl>
                                        <p:attrNameLst>
                                          <p:attrName>ppt_x</p:attrName>
                                        </p:attrNameLst>
                                      </p:cBhvr>
                                      <p:tavLst>
                                        <p:tav tm="0">
                                          <p:val>
                                            <p:strVal val="#ppt_x"/>
                                          </p:val>
                                        </p:tav>
                                        <p:tav tm="100000">
                                          <p:val>
                                            <p:strVal val="#ppt_x"/>
                                          </p:val>
                                        </p:tav>
                                      </p:tavLst>
                                    </p:anim>
                                    <p:anim calcmode="lin" valueType="num">
                                      <p:cBhvr>
                                        <p:cTn id="79" dur="25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nodeType="clickEffect">
                                  <p:stCondLst>
                                    <p:cond delay="0"/>
                                  </p:stCondLst>
                                  <p:childTnLst>
                                    <p:set>
                                      <p:cBhvr>
                                        <p:cTn id="83" dur="1" fill="hold">
                                          <p:stCondLst>
                                            <p:cond delay="0"/>
                                          </p:stCondLst>
                                        </p:cTn>
                                        <p:tgtEl>
                                          <p:spTgt spid="14">
                                            <p:txEl>
                                              <p:pRg st="3" end="3"/>
                                            </p:txEl>
                                          </p:spTgt>
                                        </p:tgtEl>
                                        <p:attrNameLst>
                                          <p:attrName>style.visibility</p:attrName>
                                        </p:attrNameLst>
                                      </p:cBhvr>
                                      <p:to>
                                        <p:strVal val="visible"/>
                                      </p:to>
                                    </p:set>
                                    <p:animEffect transition="in" filter="wipe(left)">
                                      <p:cBhvr>
                                        <p:cTn id="84" dur="750"/>
                                        <p:tgtEl>
                                          <p:spTgt spid="14">
                                            <p:txEl>
                                              <p:pRg st="3" end="3"/>
                                            </p:txEl>
                                          </p:spTgt>
                                        </p:tgtEl>
                                      </p:cBhvr>
                                    </p:animEffect>
                                  </p:childTnLst>
                                </p:cTn>
                              </p:par>
                            </p:childTnLst>
                          </p:cTn>
                        </p:par>
                        <p:par>
                          <p:cTn id="85" fill="hold">
                            <p:stCondLst>
                              <p:cond delay="750"/>
                            </p:stCondLst>
                            <p:childTnLst>
                              <p:par>
                                <p:cTn id="86" presetID="10" presetClass="entr" presetSubtype="0" fill="hold" grpId="0" nodeType="afterEffect">
                                  <p:stCondLst>
                                    <p:cond delay="0"/>
                                  </p:stCondLst>
                                  <p:childTnLst>
                                    <p:set>
                                      <p:cBhvr>
                                        <p:cTn id="87" dur="1" fill="hold">
                                          <p:stCondLst>
                                            <p:cond delay="0"/>
                                          </p:stCondLst>
                                        </p:cTn>
                                        <p:tgtEl>
                                          <p:spTgt spid="6"/>
                                        </p:tgtEl>
                                        <p:attrNameLst>
                                          <p:attrName>style.visibility</p:attrName>
                                        </p:attrNameLst>
                                      </p:cBhvr>
                                      <p:to>
                                        <p:strVal val="visible"/>
                                      </p:to>
                                    </p:set>
                                    <p:animEffect transition="in" filter="fade">
                                      <p:cBhvr>
                                        <p:cTn id="88" dur="250"/>
                                        <p:tgtEl>
                                          <p:spTgt spid="6"/>
                                        </p:tgtEl>
                                      </p:cBhvr>
                                    </p:animEffect>
                                  </p:childTnLst>
                                </p:cTn>
                              </p:par>
                            </p:childTnLst>
                          </p:cTn>
                        </p:par>
                        <p:par>
                          <p:cTn id="89" fill="hold">
                            <p:stCondLst>
                              <p:cond delay="1000"/>
                            </p:stCondLst>
                            <p:childTnLst>
                              <p:par>
                                <p:cTn id="90" presetID="10" presetClass="entr" presetSubtype="0" fill="hold" grpId="0" nodeType="afterEffect">
                                  <p:stCondLst>
                                    <p:cond delay="0"/>
                                  </p:stCondLst>
                                  <p:childTnLst>
                                    <p:set>
                                      <p:cBhvr>
                                        <p:cTn id="91" dur="1" fill="hold">
                                          <p:stCondLst>
                                            <p:cond delay="0"/>
                                          </p:stCondLst>
                                        </p:cTn>
                                        <p:tgtEl>
                                          <p:spTgt spid="18"/>
                                        </p:tgtEl>
                                        <p:attrNameLst>
                                          <p:attrName>style.visibility</p:attrName>
                                        </p:attrNameLst>
                                      </p:cBhvr>
                                      <p:to>
                                        <p:strVal val="visible"/>
                                      </p:to>
                                    </p:set>
                                    <p:animEffect transition="in" filter="fade">
                                      <p:cBhvr>
                                        <p:cTn id="92" dur="250"/>
                                        <p:tgtEl>
                                          <p:spTgt spid="18"/>
                                        </p:tgtEl>
                                      </p:cBhvr>
                                    </p:animEffect>
                                  </p:childTnLst>
                                </p:cTn>
                              </p:par>
                            </p:childTnLst>
                          </p:cTn>
                        </p:par>
                        <p:par>
                          <p:cTn id="93" fill="hold">
                            <p:stCondLst>
                              <p:cond delay="1250"/>
                            </p:stCondLst>
                            <p:childTnLst>
                              <p:par>
                                <p:cTn id="94" presetID="10" presetClass="entr" presetSubtype="0" fill="hold" grpId="0" nodeType="after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fade">
                                      <p:cBhvr>
                                        <p:cTn id="96" dur="250"/>
                                        <p:tgtEl>
                                          <p:spTgt spid="19"/>
                                        </p:tgtEl>
                                      </p:cBhvr>
                                    </p:animEffect>
                                  </p:childTnLst>
                                </p:cTn>
                              </p:par>
                            </p:childTnLst>
                          </p:cTn>
                        </p:par>
                        <p:par>
                          <p:cTn id="97" fill="hold">
                            <p:stCondLst>
                              <p:cond delay="1500"/>
                            </p:stCondLst>
                            <p:childTnLst>
                              <p:par>
                                <p:cTn id="98" presetID="10" presetClass="entr" presetSubtype="0" fill="hold" grpId="0" nodeType="afterEffect">
                                  <p:stCondLst>
                                    <p:cond delay="0"/>
                                  </p:stCondLst>
                                  <p:childTnLst>
                                    <p:set>
                                      <p:cBhvr>
                                        <p:cTn id="99" dur="1" fill="hold">
                                          <p:stCondLst>
                                            <p:cond delay="0"/>
                                          </p:stCondLst>
                                        </p:cTn>
                                        <p:tgtEl>
                                          <p:spTgt spid="20"/>
                                        </p:tgtEl>
                                        <p:attrNameLst>
                                          <p:attrName>style.visibility</p:attrName>
                                        </p:attrNameLst>
                                      </p:cBhvr>
                                      <p:to>
                                        <p:strVal val="visible"/>
                                      </p:to>
                                    </p:set>
                                    <p:animEffect transition="in" filter="fade">
                                      <p:cBhvr>
                                        <p:cTn id="100" dur="250"/>
                                        <p:tgtEl>
                                          <p:spTgt spid="20"/>
                                        </p:tgtEl>
                                      </p:cBhvr>
                                    </p:animEffect>
                                  </p:childTnLst>
                                </p:cTn>
                              </p:par>
                            </p:childTnLst>
                          </p:cTn>
                        </p:par>
                        <p:par>
                          <p:cTn id="101" fill="hold">
                            <p:stCondLst>
                              <p:cond delay="1750"/>
                            </p:stCondLst>
                            <p:childTnLst>
                              <p:par>
                                <p:cTn id="102" presetID="10" presetClass="entr" presetSubtype="0" fill="hold" grpId="0" nodeType="afterEffect">
                                  <p:stCondLst>
                                    <p:cond delay="0"/>
                                  </p:stCondLst>
                                  <p:childTnLst>
                                    <p:set>
                                      <p:cBhvr>
                                        <p:cTn id="103" dur="1" fill="hold">
                                          <p:stCondLst>
                                            <p:cond delay="0"/>
                                          </p:stCondLst>
                                        </p:cTn>
                                        <p:tgtEl>
                                          <p:spTgt spid="21"/>
                                        </p:tgtEl>
                                        <p:attrNameLst>
                                          <p:attrName>style.visibility</p:attrName>
                                        </p:attrNameLst>
                                      </p:cBhvr>
                                      <p:to>
                                        <p:strVal val="visible"/>
                                      </p:to>
                                    </p:set>
                                    <p:animEffect transition="in" filter="fade">
                                      <p:cBhvr>
                                        <p:cTn id="104" dur="250"/>
                                        <p:tgtEl>
                                          <p:spTgt spid="21"/>
                                        </p:tgtEl>
                                      </p:cBhvr>
                                    </p:animEffect>
                                  </p:childTnLst>
                                </p:cTn>
                              </p:par>
                            </p:childTnLst>
                          </p:cTn>
                        </p:par>
                        <p:par>
                          <p:cTn id="105" fill="hold">
                            <p:stCondLst>
                              <p:cond delay="2000"/>
                            </p:stCondLst>
                            <p:childTnLst>
                              <p:par>
                                <p:cTn id="106" presetID="22" presetClass="entr" presetSubtype="4" fill="hold" nodeType="afterEffect">
                                  <p:stCondLst>
                                    <p:cond delay="0"/>
                                  </p:stCondLst>
                                  <p:childTnLst>
                                    <p:set>
                                      <p:cBhvr>
                                        <p:cTn id="107" dur="1" fill="hold">
                                          <p:stCondLst>
                                            <p:cond delay="0"/>
                                          </p:stCondLst>
                                        </p:cTn>
                                        <p:tgtEl>
                                          <p:spTgt spid="45"/>
                                        </p:tgtEl>
                                        <p:attrNameLst>
                                          <p:attrName>style.visibility</p:attrName>
                                        </p:attrNameLst>
                                      </p:cBhvr>
                                      <p:to>
                                        <p:strVal val="visible"/>
                                      </p:to>
                                    </p:set>
                                    <p:animEffect transition="in" filter="wipe(down)">
                                      <p:cBhvr>
                                        <p:cTn id="108" dur="500"/>
                                        <p:tgtEl>
                                          <p:spTgt spid="45"/>
                                        </p:tgtEl>
                                      </p:cBhvr>
                                    </p:animEffect>
                                  </p:childTnLst>
                                </p:cTn>
                              </p:par>
                              <p:par>
                                <p:cTn id="109" presetID="42" presetClass="entr" presetSubtype="0" fill="hold" grpId="0" nodeType="with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fade">
                                      <p:cBhvr>
                                        <p:cTn id="111" dur="250"/>
                                        <p:tgtEl>
                                          <p:spTgt spid="48"/>
                                        </p:tgtEl>
                                      </p:cBhvr>
                                    </p:animEffect>
                                    <p:anim calcmode="lin" valueType="num">
                                      <p:cBhvr>
                                        <p:cTn id="112" dur="250" fill="hold"/>
                                        <p:tgtEl>
                                          <p:spTgt spid="48"/>
                                        </p:tgtEl>
                                        <p:attrNameLst>
                                          <p:attrName>ppt_x</p:attrName>
                                        </p:attrNameLst>
                                      </p:cBhvr>
                                      <p:tavLst>
                                        <p:tav tm="0">
                                          <p:val>
                                            <p:strVal val="#ppt_x"/>
                                          </p:val>
                                        </p:tav>
                                        <p:tav tm="100000">
                                          <p:val>
                                            <p:strVal val="#ppt_x"/>
                                          </p:val>
                                        </p:tav>
                                      </p:tavLst>
                                    </p:anim>
                                    <p:anim calcmode="lin" valueType="num">
                                      <p:cBhvr>
                                        <p:cTn id="113" dur="25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nodeType="clickEffect">
                                  <p:stCondLst>
                                    <p:cond delay="0"/>
                                  </p:stCondLst>
                                  <p:childTnLst>
                                    <p:set>
                                      <p:cBhvr>
                                        <p:cTn id="117" dur="1" fill="hold">
                                          <p:stCondLst>
                                            <p:cond delay="0"/>
                                          </p:stCondLst>
                                        </p:cTn>
                                        <p:tgtEl>
                                          <p:spTgt spid="14">
                                            <p:txEl>
                                              <p:pRg st="4" end="4"/>
                                            </p:txEl>
                                          </p:spTgt>
                                        </p:tgtEl>
                                        <p:attrNameLst>
                                          <p:attrName>style.visibility</p:attrName>
                                        </p:attrNameLst>
                                      </p:cBhvr>
                                      <p:to>
                                        <p:strVal val="visible"/>
                                      </p:to>
                                    </p:set>
                                    <p:animEffect transition="in" filter="wipe(left)">
                                      <p:cBhvr>
                                        <p:cTn id="118" dur="750"/>
                                        <p:tgtEl>
                                          <p:spTgt spid="14">
                                            <p:txEl>
                                              <p:pRg st="4" end="4"/>
                                            </p:txEl>
                                          </p:spTgt>
                                        </p:tgtEl>
                                      </p:cBhvr>
                                    </p:animEffect>
                                  </p:childTnLst>
                                </p:cTn>
                              </p:par>
                            </p:childTnLst>
                          </p:cTn>
                        </p:par>
                        <p:par>
                          <p:cTn id="119" fill="hold">
                            <p:stCondLst>
                              <p:cond delay="750"/>
                            </p:stCondLst>
                            <p:childTnLst>
                              <p:par>
                                <p:cTn id="120" presetID="22" presetClass="entr" presetSubtype="1" fill="hold" grpId="0" nodeType="afterEffect">
                                  <p:stCondLst>
                                    <p:cond delay="0"/>
                                  </p:stCondLst>
                                  <p:childTnLst>
                                    <p:set>
                                      <p:cBhvr>
                                        <p:cTn id="121" dur="1" fill="hold">
                                          <p:stCondLst>
                                            <p:cond delay="0"/>
                                          </p:stCondLst>
                                        </p:cTn>
                                        <p:tgtEl>
                                          <p:spTgt spid="38"/>
                                        </p:tgtEl>
                                        <p:attrNameLst>
                                          <p:attrName>style.visibility</p:attrName>
                                        </p:attrNameLst>
                                      </p:cBhvr>
                                      <p:to>
                                        <p:strVal val="visible"/>
                                      </p:to>
                                    </p:set>
                                    <p:animEffect transition="in" filter="wipe(up)">
                                      <p:cBhvr>
                                        <p:cTn id="122" dur="250"/>
                                        <p:tgtEl>
                                          <p:spTgt spid="38"/>
                                        </p:tgtEl>
                                      </p:cBhvr>
                                    </p:animEffect>
                                  </p:childTnLst>
                                </p:cTn>
                              </p:par>
                              <p:par>
                                <p:cTn id="123" presetID="22" presetClass="entr" presetSubtype="1" fill="hold" grpId="0" nodeType="withEffect">
                                  <p:stCondLst>
                                    <p:cond delay="0"/>
                                  </p:stCondLst>
                                  <p:childTnLst>
                                    <p:set>
                                      <p:cBhvr>
                                        <p:cTn id="124" dur="1" fill="hold">
                                          <p:stCondLst>
                                            <p:cond delay="0"/>
                                          </p:stCondLst>
                                        </p:cTn>
                                        <p:tgtEl>
                                          <p:spTgt spid="37"/>
                                        </p:tgtEl>
                                        <p:attrNameLst>
                                          <p:attrName>style.visibility</p:attrName>
                                        </p:attrNameLst>
                                      </p:cBhvr>
                                      <p:to>
                                        <p:strVal val="visible"/>
                                      </p:to>
                                    </p:set>
                                    <p:animEffect transition="in" filter="wipe(up)">
                                      <p:cBhvr>
                                        <p:cTn id="125" dur="250"/>
                                        <p:tgtEl>
                                          <p:spTgt spid="37"/>
                                        </p:tgtEl>
                                      </p:cBhvr>
                                    </p:animEffect>
                                  </p:childTnLst>
                                </p:cTn>
                              </p:par>
                              <p:par>
                                <p:cTn id="126" presetID="22" presetClass="entr" presetSubtype="1" fill="hold" grpId="0" nodeType="withEffect">
                                  <p:stCondLst>
                                    <p:cond delay="0"/>
                                  </p:stCondLst>
                                  <p:childTnLst>
                                    <p:set>
                                      <p:cBhvr>
                                        <p:cTn id="127" dur="1" fill="hold">
                                          <p:stCondLst>
                                            <p:cond delay="0"/>
                                          </p:stCondLst>
                                        </p:cTn>
                                        <p:tgtEl>
                                          <p:spTgt spid="36"/>
                                        </p:tgtEl>
                                        <p:attrNameLst>
                                          <p:attrName>style.visibility</p:attrName>
                                        </p:attrNameLst>
                                      </p:cBhvr>
                                      <p:to>
                                        <p:strVal val="visible"/>
                                      </p:to>
                                    </p:set>
                                    <p:animEffect transition="in" filter="wipe(up)">
                                      <p:cBhvr>
                                        <p:cTn id="128" dur="250"/>
                                        <p:tgtEl>
                                          <p:spTgt spid="36"/>
                                        </p:tgtEl>
                                      </p:cBhvr>
                                    </p:animEffect>
                                  </p:childTnLst>
                                </p:cTn>
                              </p:par>
                            </p:childTnLst>
                          </p:cTn>
                        </p:par>
                        <p:par>
                          <p:cTn id="129" fill="hold">
                            <p:stCondLst>
                              <p:cond delay="1000"/>
                            </p:stCondLst>
                            <p:childTnLst>
                              <p:par>
                                <p:cTn id="130" presetID="22" presetClass="entr" presetSubtype="1" fill="hold" grpId="0" nodeType="afterEffect">
                                  <p:stCondLst>
                                    <p:cond delay="0"/>
                                  </p:stCondLst>
                                  <p:childTnLst>
                                    <p:set>
                                      <p:cBhvr>
                                        <p:cTn id="131" dur="1" fill="hold">
                                          <p:stCondLst>
                                            <p:cond delay="0"/>
                                          </p:stCondLst>
                                        </p:cTn>
                                        <p:tgtEl>
                                          <p:spTgt spid="35"/>
                                        </p:tgtEl>
                                        <p:attrNameLst>
                                          <p:attrName>style.visibility</p:attrName>
                                        </p:attrNameLst>
                                      </p:cBhvr>
                                      <p:to>
                                        <p:strVal val="visible"/>
                                      </p:to>
                                    </p:set>
                                    <p:animEffect transition="in" filter="wipe(up)">
                                      <p:cBhvr>
                                        <p:cTn id="132" dur="250"/>
                                        <p:tgtEl>
                                          <p:spTgt spid="35"/>
                                        </p:tgtEl>
                                      </p:cBhvr>
                                    </p:animEffect>
                                  </p:childTnLst>
                                </p:cTn>
                              </p:par>
                              <p:par>
                                <p:cTn id="133" presetID="22" presetClass="entr" presetSubtype="1" fill="hold" grpId="0" nodeType="withEffect">
                                  <p:stCondLst>
                                    <p:cond delay="0"/>
                                  </p:stCondLst>
                                  <p:childTnLst>
                                    <p:set>
                                      <p:cBhvr>
                                        <p:cTn id="134" dur="1" fill="hold">
                                          <p:stCondLst>
                                            <p:cond delay="0"/>
                                          </p:stCondLst>
                                        </p:cTn>
                                        <p:tgtEl>
                                          <p:spTgt spid="34"/>
                                        </p:tgtEl>
                                        <p:attrNameLst>
                                          <p:attrName>style.visibility</p:attrName>
                                        </p:attrNameLst>
                                      </p:cBhvr>
                                      <p:to>
                                        <p:strVal val="visible"/>
                                      </p:to>
                                    </p:set>
                                    <p:animEffect transition="in" filter="wipe(up)">
                                      <p:cBhvr>
                                        <p:cTn id="135" dur="250"/>
                                        <p:tgtEl>
                                          <p:spTgt spid="34"/>
                                        </p:tgtEl>
                                      </p:cBhvr>
                                    </p:animEffect>
                                  </p:childTnLst>
                                </p:cTn>
                              </p:par>
                              <p:par>
                                <p:cTn id="136" presetID="22" presetClass="entr" presetSubtype="1" fill="hold" grpId="0" nodeType="withEffect">
                                  <p:stCondLst>
                                    <p:cond delay="0"/>
                                  </p:stCondLst>
                                  <p:childTnLst>
                                    <p:set>
                                      <p:cBhvr>
                                        <p:cTn id="137" dur="1" fill="hold">
                                          <p:stCondLst>
                                            <p:cond delay="0"/>
                                          </p:stCondLst>
                                        </p:cTn>
                                        <p:tgtEl>
                                          <p:spTgt spid="33"/>
                                        </p:tgtEl>
                                        <p:attrNameLst>
                                          <p:attrName>style.visibility</p:attrName>
                                        </p:attrNameLst>
                                      </p:cBhvr>
                                      <p:to>
                                        <p:strVal val="visible"/>
                                      </p:to>
                                    </p:set>
                                    <p:animEffect transition="in" filter="wipe(up)">
                                      <p:cBhvr>
                                        <p:cTn id="138" dur="250"/>
                                        <p:tgtEl>
                                          <p:spTgt spid="33"/>
                                        </p:tgtEl>
                                      </p:cBhvr>
                                    </p:animEffect>
                                  </p:childTnLst>
                                </p:cTn>
                              </p:par>
                            </p:childTnLst>
                          </p:cTn>
                        </p:par>
                        <p:par>
                          <p:cTn id="139" fill="hold">
                            <p:stCondLst>
                              <p:cond delay="1250"/>
                            </p:stCondLst>
                            <p:childTnLst>
                              <p:par>
                                <p:cTn id="140" presetID="22" presetClass="entr" presetSubtype="1" fill="hold" grpId="0" nodeType="afterEffect">
                                  <p:stCondLst>
                                    <p:cond delay="0"/>
                                  </p:stCondLst>
                                  <p:childTnLst>
                                    <p:set>
                                      <p:cBhvr>
                                        <p:cTn id="141" dur="1" fill="hold">
                                          <p:stCondLst>
                                            <p:cond delay="0"/>
                                          </p:stCondLst>
                                        </p:cTn>
                                        <p:tgtEl>
                                          <p:spTgt spid="32"/>
                                        </p:tgtEl>
                                        <p:attrNameLst>
                                          <p:attrName>style.visibility</p:attrName>
                                        </p:attrNameLst>
                                      </p:cBhvr>
                                      <p:to>
                                        <p:strVal val="visible"/>
                                      </p:to>
                                    </p:set>
                                    <p:animEffect transition="in" filter="wipe(up)">
                                      <p:cBhvr>
                                        <p:cTn id="142" dur="250"/>
                                        <p:tgtEl>
                                          <p:spTgt spid="32"/>
                                        </p:tgtEl>
                                      </p:cBhvr>
                                    </p:animEffect>
                                  </p:childTnLst>
                                </p:cTn>
                              </p:par>
                              <p:par>
                                <p:cTn id="143" presetID="22" presetClass="entr" presetSubtype="1" fill="hold" grpId="0" nodeType="withEffect">
                                  <p:stCondLst>
                                    <p:cond delay="0"/>
                                  </p:stCondLst>
                                  <p:childTnLst>
                                    <p:set>
                                      <p:cBhvr>
                                        <p:cTn id="144" dur="1" fill="hold">
                                          <p:stCondLst>
                                            <p:cond delay="0"/>
                                          </p:stCondLst>
                                        </p:cTn>
                                        <p:tgtEl>
                                          <p:spTgt spid="29"/>
                                        </p:tgtEl>
                                        <p:attrNameLst>
                                          <p:attrName>style.visibility</p:attrName>
                                        </p:attrNameLst>
                                      </p:cBhvr>
                                      <p:to>
                                        <p:strVal val="visible"/>
                                      </p:to>
                                    </p:set>
                                    <p:animEffect transition="in" filter="wipe(up)">
                                      <p:cBhvr>
                                        <p:cTn id="145" dur="250"/>
                                        <p:tgtEl>
                                          <p:spTgt spid="29"/>
                                        </p:tgtEl>
                                      </p:cBhvr>
                                    </p:animEffect>
                                  </p:childTnLst>
                                </p:cTn>
                              </p:par>
                              <p:par>
                                <p:cTn id="146" presetID="22" presetClass="entr" presetSubtype="1" fill="hold" grpId="0" nodeType="withEffect">
                                  <p:stCondLst>
                                    <p:cond delay="0"/>
                                  </p:stCondLst>
                                  <p:childTnLst>
                                    <p:set>
                                      <p:cBhvr>
                                        <p:cTn id="147" dur="1" fill="hold">
                                          <p:stCondLst>
                                            <p:cond delay="0"/>
                                          </p:stCondLst>
                                        </p:cTn>
                                        <p:tgtEl>
                                          <p:spTgt spid="28"/>
                                        </p:tgtEl>
                                        <p:attrNameLst>
                                          <p:attrName>style.visibility</p:attrName>
                                        </p:attrNameLst>
                                      </p:cBhvr>
                                      <p:to>
                                        <p:strVal val="visible"/>
                                      </p:to>
                                    </p:set>
                                    <p:animEffect transition="in" filter="wipe(up)">
                                      <p:cBhvr>
                                        <p:cTn id="148" dur="250"/>
                                        <p:tgtEl>
                                          <p:spTgt spid="28"/>
                                        </p:tgtEl>
                                      </p:cBhvr>
                                    </p:animEffect>
                                  </p:childTnLst>
                                </p:cTn>
                              </p:par>
                            </p:childTnLst>
                          </p:cTn>
                        </p:par>
                        <p:par>
                          <p:cTn id="149" fill="hold">
                            <p:stCondLst>
                              <p:cond delay="1500"/>
                            </p:stCondLst>
                            <p:childTnLst>
                              <p:par>
                                <p:cTn id="150" presetID="22" presetClass="entr" presetSubtype="1" fill="hold" grpId="0" nodeType="afterEffect">
                                  <p:stCondLst>
                                    <p:cond delay="0"/>
                                  </p:stCondLst>
                                  <p:childTnLst>
                                    <p:set>
                                      <p:cBhvr>
                                        <p:cTn id="151" dur="1" fill="hold">
                                          <p:stCondLst>
                                            <p:cond delay="0"/>
                                          </p:stCondLst>
                                        </p:cTn>
                                        <p:tgtEl>
                                          <p:spTgt spid="27"/>
                                        </p:tgtEl>
                                        <p:attrNameLst>
                                          <p:attrName>style.visibility</p:attrName>
                                        </p:attrNameLst>
                                      </p:cBhvr>
                                      <p:to>
                                        <p:strVal val="visible"/>
                                      </p:to>
                                    </p:set>
                                    <p:animEffect transition="in" filter="wipe(up)">
                                      <p:cBhvr>
                                        <p:cTn id="152" dur="250"/>
                                        <p:tgtEl>
                                          <p:spTgt spid="27"/>
                                        </p:tgtEl>
                                      </p:cBhvr>
                                    </p:animEffect>
                                  </p:childTnLst>
                                </p:cTn>
                              </p:par>
                              <p:par>
                                <p:cTn id="153" presetID="22" presetClass="entr" presetSubtype="1" fill="hold" grpId="0" nodeType="withEffect">
                                  <p:stCondLst>
                                    <p:cond delay="0"/>
                                  </p:stCondLst>
                                  <p:childTnLst>
                                    <p:set>
                                      <p:cBhvr>
                                        <p:cTn id="154" dur="1" fill="hold">
                                          <p:stCondLst>
                                            <p:cond delay="0"/>
                                          </p:stCondLst>
                                        </p:cTn>
                                        <p:tgtEl>
                                          <p:spTgt spid="26"/>
                                        </p:tgtEl>
                                        <p:attrNameLst>
                                          <p:attrName>style.visibility</p:attrName>
                                        </p:attrNameLst>
                                      </p:cBhvr>
                                      <p:to>
                                        <p:strVal val="visible"/>
                                      </p:to>
                                    </p:set>
                                    <p:animEffect transition="in" filter="wipe(up)">
                                      <p:cBhvr>
                                        <p:cTn id="155" dur="250"/>
                                        <p:tgtEl>
                                          <p:spTgt spid="26"/>
                                        </p:tgtEl>
                                      </p:cBhvr>
                                    </p:animEffect>
                                  </p:childTnLst>
                                </p:cTn>
                              </p:par>
                              <p:par>
                                <p:cTn id="156" presetID="22" presetClass="entr" presetSubtype="1" fill="hold" grpId="0" nodeType="withEffect">
                                  <p:stCondLst>
                                    <p:cond delay="0"/>
                                  </p:stCondLst>
                                  <p:childTnLst>
                                    <p:set>
                                      <p:cBhvr>
                                        <p:cTn id="157" dur="1" fill="hold">
                                          <p:stCondLst>
                                            <p:cond delay="0"/>
                                          </p:stCondLst>
                                        </p:cTn>
                                        <p:tgtEl>
                                          <p:spTgt spid="25"/>
                                        </p:tgtEl>
                                        <p:attrNameLst>
                                          <p:attrName>style.visibility</p:attrName>
                                        </p:attrNameLst>
                                      </p:cBhvr>
                                      <p:to>
                                        <p:strVal val="visible"/>
                                      </p:to>
                                    </p:set>
                                    <p:animEffect transition="in" filter="wipe(up)">
                                      <p:cBhvr>
                                        <p:cTn id="158" dur="250"/>
                                        <p:tgtEl>
                                          <p:spTgt spid="25"/>
                                        </p:tgtEl>
                                      </p:cBhvr>
                                    </p:animEffect>
                                  </p:childTnLst>
                                </p:cTn>
                              </p:par>
                            </p:childTnLst>
                          </p:cTn>
                        </p:par>
                        <p:par>
                          <p:cTn id="159" fill="hold">
                            <p:stCondLst>
                              <p:cond delay="1750"/>
                            </p:stCondLst>
                            <p:childTnLst>
                              <p:par>
                                <p:cTn id="160" presetID="22" presetClass="entr" presetSubtype="1" fill="hold" grpId="0" nodeType="afterEffect">
                                  <p:stCondLst>
                                    <p:cond delay="0"/>
                                  </p:stCondLst>
                                  <p:childTnLst>
                                    <p:set>
                                      <p:cBhvr>
                                        <p:cTn id="161" dur="1" fill="hold">
                                          <p:stCondLst>
                                            <p:cond delay="0"/>
                                          </p:stCondLst>
                                        </p:cTn>
                                        <p:tgtEl>
                                          <p:spTgt spid="24"/>
                                        </p:tgtEl>
                                        <p:attrNameLst>
                                          <p:attrName>style.visibility</p:attrName>
                                        </p:attrNameLst>
                                      </p:cBhvr>
                                      <p:to>
                                        <p:strVal val="visible"/>
                                      </p:to>
                                    </p:set>
                                    <p:animEffect transition="in" filter="wipe(up)">
                                      <p:cBhvr>
                                        <p:cTn id="162" dur="250"/>
                                        <p:tgtEl>
                                          <p:spTgt spid="24"/>
                                        </p:tgtEl>
                                      </p:cBhvr>
                                    </p:animEffect>
                                  </p:childTnLst>
                                </p:cTn>
                              </p:par>
                              <p:par>
                                <p:cTn id="163" presetID="22" presetClass="entr" presetSubtype="1" fill="hold" grpId="0" nodeType="withEffect">
                                  <p:stCondLst>
                                    <p:cond delay="0"/>
                                  </p:stCondLst>
                                  <p:childTnLst>
                                    <p:set>
                                      <p:cBhvr>
                                        <p:cTn id="164" dur="1" fill="hold">
                                          <p:stCondLst>
                                            <p:cond delay="0"/>
                                          </p:stCondLst>
                                        </p:cTn>
                                        <p:tgtEl>
                                          <p:spTgt spid="23"/>
                                        </p:tgtEl>
                                        <p:attrNameLst>
                                          <p:attrName>style.visibility</p:attrName>
                                        </p:attrNameLst>
                                      </p:cBhvr>
                                      <p:to>
                                        <p:strVal val="visible"/>
                                      </p:to>
                                    </p:set>
                                    <p:animEffect transition="in" filter="wipe(up)">
                                      <p:cBhvr>
                                        <p:cTn id="165" dur="250"/>
                                        <p:tgtEl>
                                          <p:spTgt spid="23"/>
                                        </p:tgtEl>
                                      </p:cBhvr>
                                    </p:animEffect>
                                  </p:childTnLst>
                                </p:cTn>
                              </p:par>
                              <p:par>
                                <p:cTn id="166" presetID="22" presetClass="entr" presetSubtype="1" fill="hold" grpId="0" nodeType="withEffect">
                                  <p:stCondLst>
                                    <p:cond delay="0"/>
                                  </p:stCondLst>
                                  <p:childTnLst>
                                    <p:set>
                                      <p:cBhvr>
                                        <p:cTn id="167" dur="1" fill="hold">
                                          <p:stCondLst>
                                            <p:cond delay="0"/>
                                          </p:stCondLst>
                                        </p:cTn>
                                        <p:tgtEl>
                                          <p:spTgt spid="8"/>
                                        </p:tgtEl>
                                        <p:attrNameLst>
                                          <p:attrName>style.visibility</p:attrName>
                                        </p:attrNameLst>
                                      </p:cBhvr>
                                      <p:to>
                                        <p:strVal val="visible"/>
                                      </p:to>
                                    </p:set>
                                    <p:animEffect transition="in" filter="wipe(up)">
                                      <p:cBhvr>
                                        <p:cTn id="168" dur="250"/>
                                        <p:tgtEl>
                                          <p:spTgt spid="8"/>
                                        </p:tgtEl>
                                      </p:cBhvr>
                                    </p:animEffect>
                                  </p:childTnLst>
                                </p:cTn>
                              </p:par>
                            </p:childTnLst>
                          </p:cTn>
                        </p:par>
                        <p:par>
                          <p:cTn id="169" fill="hold">
                            <p:stCondLst>
                              <p:cond delay="2000"/>
                            </p:stCondLst>
                            <p:childTnLst>
                              <p:par>
                                <p:cTn id="170" presetID="22" presetClass="entr" presetSubtype="8" fill="hold" nodeType="afterEffect">
                                  <p:stCondLst>
                                    <p:cond delay="0"/>
                                  </p:stCondLst>
                                  <p:childTnLst>
                                    <p:set>
                                      <p:cBhvr>
                                        <p:cTn id="171" dur="1" fill="hold">
                                          <p:stCondLst>
                                            <p:cond delay="0"/>
                                          </p:stCondLst>
                                        </p:cTn>
                                        <p:tgtEl>
                                          <p:spTgt spid="49"/>
                                        </p:tgtEl>
                                        <p:attrNameLst>
                                          <p:attrName>style.visibility</p:attrName>
                                        </p:attrNameLst>
                                      </p:cBhvr>
                                      <p:to>
                                        <p:strVal val="visible"/>
                                      </p:to>
                                    </p:set>
                                    <p:animEffect transition="in" filter="wipe(left)">
                                      <p:cBhvr>
                                        <p:cTn id="172" dur="500"/>
                                        <p:tgtEl>
                                          <p:spTgt spid="49"/>
                                        </p:tgtEl>
                                      </p:cBhvr>
                                    </p:animEffect>
                                  </p:childTnLst>
                                </p:cTn>
                              </p:par>
                              <p:par>
                                <p:cTn id="173" presetID="42" presetClass="entr" presetSubtype="0" fill="hold" grpId="0" nodeType="withEffect">
                                  <p:stCondLst>
                                    <p:cond delay="0"/>
                                  </p:stCondLst>
                                  <p:childTnLst>
                                    <p:set>
                                      <p:cBhvr>
                                        <p:cTn id="174" dur="1" fill="hold">
                                          <p:stCondLst>
                                            <p:cond delay="0"/>
                                          </p:stCondLst>
                                        </p:cTn>
                                        <p:tgtEl>
                                          <p:spTgt spid="51"/>
                                        </p:tgtEl>
                                        <p:attrNameLst>
                                          <p:attrName>style.visibility</p:attrName>
                                        </p:attrNameLst>
                                      </p:cBhvr>
                                      <p:to>
                                        <p:strVal val="visible"/>
                                      </p:to>
                                    </p:set>
                                    <p:animEffect transition="in" filter="fade">
                                      <p:cBhvr>
                                        <p:cTn id="175" dur="250"/>
                                        <p:tgtEl>
                                          <p:spTgt spid="51"/>
                                        </p:tgtEl>
                                      </p:cBhvr>
                                    </p:animEffect>
                                    <p:anim calcmode="lin" valueType="num">
                                      <p:cBhvr>
                                        <p:cTn id="176" dur="250" fill="hold"/>
                                        <p:tgtEl>
                                          <p:spTgt spid="51"/>
                                        </p:tgtEl>
                                        <p:attrNameLst>
                                          <p:attrName>ppt_x</p:attrName>
                                        </p:attrNameLst>
                                      </p:cBhvr>
                                      <p:tavLst>
                                        <p:tav tm="0">
                                          <p:val>
                                            <p:strVal val="#ppt_x"/>
                                          </p:val>
                                        </p:tav>
                                        <p:tav tm="100000">
                                          <p:val>
                                            <p:strVal val="#ppt_x"/>
                                          </p:val>
                                        </p:tav>
                                      </p:tavLst>
                                    </p:anim>
                                    <p:anim calcmode="lin" valueType="num">
                                      <p:cBhvr>
                                        <p:cTn id="177" dur="250" fill="hold"/>
                                        <p:tgtEl>
                                          <p:spTgt spid="51"/>
                                        </p:tgtEl>
                                        <p:attrNameLst>
                                          <p:attrName>ppt_y</p:attrName>
                                        </p:attrNameLst>
                                      </p:cBhvr>
                                      <p:tavLst>
                                        <p:tav tm="0">
                                          <p:val>
                                            <p:strVal val="#ppt_y+.1"/>
                                          </p:val>
                                        </p:tav>
                                        <p:tav tm="100000">
                                          <p:val>
                                            <p:strVal val="#ppt_y"/>
                                          </p:val>
                                        </p:tav>
                                      </p:tavLst>
                                    </p:anim>
                                  </p:childTnLst>
                                </p:cTn>
                              </p:par>
                            </p:childTnLst>
                          </p:cTn>
                        </p:par>
                        <p:par>
                          <p:cTn id="178" fill="hold">
                            <p:stCondLst>
                              <p:cond delay="2500"/>
                            </p:stCondLst>
                            <p:childTnLst>
                              <p:par>
                                <p:cTn id="179" presetID="22" presetClass="entr" presetSubtype="8" fill="hold" nodeType="afterEffect">
                                  <p:stCondLst>
                                    <p:cond delay="0"/>
                                  </p:stCondLst>
                                  <p:childTnLst>
                                    <p:set>
                                      <p:cBhvr>
                                        <p:cTn id="180" dur="1" fill="hold">
                                          <p:stCondLst>
                                            <p:cond delay="0"/>
                                          </p:stCondLst>
                                        </p:cTn>
                                        <p:tgtEl>
                                          <p:spTgt spid="14">
                                            <p:txEl>
                                              <p:pRg st="5" end="5"/>
                                            </p:txEl>
                                          </p:spTgt>
                                        </p:tgtEl>
                                        <p:attrNameLst>
                                          <p:attrName>style.visibility</p:attrName>
                                        </p:attrNameLst>
                                      </p:cBhvr>
                                      <p:to>
                                        <p:strVal val="visible"/>
                                      </p:to>
                                    </p:set>
                                    <p:animEffect transition="in" filter="wipe(left)">
                                      <p:cBhvr>
                                        <p:cTn id="181" dur="750"/>
                                        <p:tgtEl>
                                          <p:spTgt spid="14">
                                            <p:txEl>
                                              <p:pRg st="5" end="5"/>
                                            </p:txEl>
                                          </p:spTgt>
                                        </p:tgtEl>
                                      </p:cBhvr>
                                    </p:animEffect>
                                  </p:childTnLst>
                                </p:cTn>
                              </p:par>
                            </p:childTnLst>
                          </p:cTn>
                        </p:par>
                        <p:par>
                          <p:cTn id="182" fill="hold">
                            <p:stCondLst>
                              <p:cond delay="3250"/>
                            </p:stCondLst>
                            <p:childTnLst>
                              <p:par>
                                <p:cTn id="183" presetID="22" presetClass="entr" presetSubtype="8" fill="hold" nodeType="afterEffect">
                                  <p:stCondLst>
                                    <p:cond delay="0"/>
                                  </p:stCondLst>
                                  <p:childTnLst>
                                    <p:set>
                                      <p:cBhvr>
                                        <p:cTn id="184" dur="1" fill="hold">
                                          <p:stCondLst>
                                            <p:cond delay="0"/>
                                          </p:stCondLst>
                                        </p:cTn>
                                        <p:tgtEl>
                                          <p:spTgt spid="14">
                                            <p:txEl>
                                              <p:pRg st="6" end="6"/>
                                            </p:txEl>
                                          </p:spTgt>
                                        </p:tgtEl>
                                        <p:attrNameLst>
                                          <p:attrName>style.visibility</p:attrName>
                                        </p:attrNameLst>
                                      </p:cBhvr>
                                      <p:to>
                                        <p:strVal val="visible"/>
                                      </p:to>
                                    </p:set>
                                    <p:animEffect transition="in" filter="wipe(left)">
                                      <p:cBhvr>
                                        <p:cTn id="185" dur="750"/>
                                        <p:tgtEl>
                                          <p:spTgt spid="14">
                                            <p:txEl>
                                              <p:pRg st="6" end="6"/>
                                            </p:txEl>
                                          </p:spTgt>
                                        </p:tgtEl>
                                      </p:cBhvr>
                                    </p:animEffect>
                                  </p:childTnLst>
                                </p:cTn>
                              </p:par>
                            </p:childTnLst>
                          </p:cTn>
                        </p:par>
                        <p:par>
                          <p:cTn id="186" fill="hold">
                            <p:stCondLst>
                              <p:cond delay="4000"/>
                            </p:stCondLst>
                            <p:childTnLst>
                              <p:par>
                                <p:cTn id="187" presetID="22" presetClass="entr" presetSubtype="8" fill="hold" nodeType="afterEffect">
                                  <p:stCondLst>
                                    <p:cond delay="0"/>
                                  </p:stCondLst>
                                  <p:childTnLst>
                                    <p:set>
                                      <p:cBhvr>
                                        <p:cTn id="188" dur="1" fill="hold">
                                          <p:stCondLst>
                                            <p:cond delay="0"/>
                                          </p:stCondLst>
                                        </p:cTn>
                                        <p:tgtEl>
                                          <p:spTgt spid="14">
                                            <p:txEl>
                                              <p:pRg st="7" end="7"/>
                                            </p:txEl>
                                          </p:spTgt>
                                        </p:tgtEl>
                                        <p:attrNameLst>
                                          <p:attrName>style.visibility</p:attrName>
                                        </p:attrNameLst>
                                      </p:cBhvr>
                                      <p:to>
                                        <p:strVal val="visible"/>
                                      </p:to>
                                    </p:set>
                                    <p:animEffect transition="in" filter="wipe(left)">
                                      <p:cBhvr>
                                        <p:cTn id="189" dur="750"/>
                                        <p:tgtEl>
                                          <p:spTgt spid="1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 grpId="0" animBg="1"/>
      <p:bldP spid="9" grpId="0"/>
      <p:bldP spid="10" grpId="0" animBg="1"/>
      <p:bldP spid="21" grpId="0" animBg="1"/>
      <p:bldP spid="36" grpId="0" animBg="1"/>
      <p:bldP spid="37" grpId="0" animBg="1"/>
      <p:bldP spid="38" grpId="0" animBg="1"/>
      <p:bldP spid="11" grpId="0" animBg="1"/>
      <p:bldP spid="20" grpId="0" animBg="1"/>
      <p:bldP spid="33" grpId="0" animBg="1"/>
      <p:bldP spid="34" grpId="0" animBg="1"/>
      <p:bldP spid="35" grpId="0" animBg="1"/>
      <p:bldP spid="12" grpId="0" animBg="1"/>
      <p:bldP spid="19" grpId="0" animBg="1"/>
      <p:bldP spid="28" grpId="0" animBg="1"/>
      <p:bldP spid="29" grpId="0" animBg="1"/>
      <p:bldP spid="32" grpId="0" animBg="1"/>
      <p:bldP spid="15" grpId="0" animBg="1"/>
      <p:bldP spid="18" grpId="0" animBg="1"/>
      <p:bldP spid="25" grpId="0" animBg="1"/>
      <p:bldP spid="26" grpId="0" animBg="1"/>
      <p:bldP spid="27" grpId="0" animBg="1"/>
      <p:bldP spid="16" grpId="0" animBg="1"/>
      <p:bldP spid="6" grpId="0" animBg="1"/>
      <p:bldP spid="8" grpId="0" animBg="1"/>
      <p:bldP spid="23" grpId="0" animBg="1"/>
      <p:bldP spid="24" grpId="0" animBg="1"/>
      <p:bldP spid="44" grpId="0"/>
      <p:bldP spid="48" grpId="0"/>
      <p:bldP spid="5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Nadpis 1"/>
          <p:cNvSpPr txBox="1">
            <a:spLocks/>
          </p:cNvSpPr>
          <p:nvPr/>
        </p:nvSpPr>
        <p:spPr>
          <a:xfrm>
            <a:off x="2095500" y="449821"/>
            <a:ext cx="8039100" cy="58056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err="1" smtClean="0">
                <a:latin typeface="Calibri bold" panose="020F0702030404030204" pitchFamily="34" charset="0"/>
                <a:cs typeface="Calibri bold" panose="020F0702030404030204" pitchFamily="34" charset="0"/>
              </a:rPr>
              <a:t>Khronos</a:t>
            </a:r>
            <a:r>
              <a:rPr lang="cs-CZ" sz="3800" dirty="0" smtClean="0">
                <a:latin typeface="Calibri bold" panose="020F0702030404030204" pitchFamily="34" charset="0"/>
                <a:cs typeface="Calibri bold" panose="020F0702030404030204" pitchFamily="34" charset="0"/>
              </a:rPr>
              <a:t> </a:t>
            </a:r>
            <a:r>
              <a:rPr lang="cs-CZ" sz="3800" dirty="0" err="1" smtClean="0">
                <a:latin typeface="Calibri bold" panose="020F0702030404030204" pitchFamily="34" charset="0"/>
                <a:cs typeface="Calibri bold" panose="020F0702030404030204" pitchFamily="34" charset="0"/>
              </a:rPr>
              <a:t>OpenCL</a:t>
            </a:r>
            <a:endParaRPr lang="cs-CZ" sz="3800" dirty="0" smtClean="0">
              <a:latin typeface="Calibri bold" panose="020F0702030404030204" pitchFamily="34" charset="0"/>
              <a:cs typeface="Calibri bold" panose="020F0702030404030204" pitchFamily="34" charset="0"/>
            </a:endParaRPr>
          </a:p>
        </p:txBody>
      </p:sp>
      <p:sp>
        <p:nvSpPr>
          <p:cNvPr id="14" name="Zástupný symbol pro obsah 2"/>
          <p:cNvSpPr txBox="1">
            <a:spLocks/>
          </p:cNvSpPr>
          <p:nvPr/>
        </p:nvSpPr>
        <p:spPr>
          <a:xfrm>
            <a:off x="1289050" y="1030385"/>
            <a:ext cx="9652000" cy="364321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s-CZ" sz="2600" dirty="0" smtClean="0"/>
              <a:t>Dalším rozdílem je, že v </a:t>
            </a:r>
            <a:r>
              <a:rPr lang="cs-CZ" sz="2600" dirty="0" err="1" smtClean="0"/>
              <a:t>OpenCL</a:t>
            </a:r>
            <a:r>
              <a:rPr lang="cs-CZ" sz="2600" dirty="0" smtClean="0"/>
              <a:t> jsou vlákna (</a:t>
            </a:r>
            <a:r>
              <a:rPr lang="cs-CZ" sz="2600" dirty="0" err="1" smtClean="0"/>
              <a:t>Thread</a:t>
            </a:r>
            <a:r>
              <a:rPr lang="cs-CZ" sz="2600" dirty="0" smtClean="0"/>
              <a:t>) nazývány jako pracovní položky (</a:t>
            </a:r>
            <a:r>
              <a:rPr lang="cs-CZ" sz="2600" dirty="0" err="1" smtClean="0"/>
              <a:t>Work-item</a:t>
            </a:r>
            <a:r>
              <a:rPr lang="cs-CZ" sz="2600" dirty="0" smtClean="0"/>
              <a:t>)</a:t>
            </a:r>
          </a:p>
          <a:p>
            <a:pPr algn="ctr"/>
            <a:r>
              <a:rPr lang="cs-CZ" sz="2600" dirty="0"/>
              <a:t>B</a:t>
            </a:r>
            <a:r>
              <a:rPr lang="cs-CZ" sz="2600" dirty="0" smtClean="0"/>
              <a:t>loky (</a:t>
            </a:r>
            <a:r>
              <a:rPr lang="cs-CZ" sz="2600" dirty="0" err="1" smtClean="0"/>
              <a:t>Block</a:t>
            </a:r>
            <a:r>
              <a:rPr lang="cs-CZ" sz="2600" dirty="0" smtClean="0"/>
              <a:t>) se označují jako pracovní skupiny (</a:t>
            </a:r>
            <a:r>
              <a:rPr lang="cs-CZ" sz="2600" dirty="0" err="1" smtClean="0"/>
              <a:t>Work-group</a:t>
            </a:r>
            <a:r>
              <a:rPr lang="cs-CZ" sz="2600" dirty="0" smtClean="0"/>
              <a:t>) </a:t>
            </a:r>
          </a:p>
          <a:p>
            <a:pPr algn="ctr"/>
            <a:r>
              <a:rPr lang="cs-CZ" sz="2600" dirty="0"/>
              <a:t>M</a:t>
            </a:r>
            <a:r>
              <a:rPr lang="cs-CZ" sz="2600" dirty="0" smtClean="0"/>
              <a:t>řížky jsou tzv. </a:t>
            </a:r>
            <a:r>
              <a:rPr lang="cs-CZ" sz="2600" dirty="0" err="1" smtClean="0"/>
              <a:t>NDRange</a:t>
            </a:r>
            <a:endParaRPr lang="cs-CZ" sz="2600" dirty="0"/>
          </a:p>
          <a:p>
            <a:pPr algn="ctr"/>
            <a:r>
              <a:rPr lang="cs-CZ" sz="2600" dirty="0" err="1" smtClean="0"/>
              <a:t>NDRange</a:t>
            </a:r>
            <a:r>
              <a:rPr lang="cs-CZ" sz="2600" dirty="0" smtClean="0"/>
              <a:t> je N-dimenzionální indexový prostor, kde N je 1, 2 nebo 3</a:t>
            </a:r>
          </a:p>
          <a:p>
            <a:pPr algn="ctr"/>
            <a:r>
              <a:rPr lang="cs-CZ" sz="2600" dirty="0" smtClean="0"/>
              <a:t>Je rozložen na pracovní skupiny, které pokrývají indexový prostor</a:t>
            </a:r>
          </a:p>
        </p:txBody>
      </p:sp>
      <p:pic>
        <p:nvPicPr>
          <p:cNvPr id="2" name="Obrázek 1"/>
          <p:cNvPicPr>
            <a:picLocks noChangeAspect="1"/>
          </p:cNvPicPr>
          <p:nvPr/>
        </p:nvPicPr>
        <p:blipFill rotWithShape="1">
          <a:blip r:embed="rId2">
            <a:extLst>
              <a:ext uri="{28A0092B-C50C-407E-A947-70E740481C1C}">
                <a14:useLocalDpi xmlns:a14="http://schemas.microsoft.com/office/drawing/2010/main" val="0"/>
              </a:ext>
            </a:extLst>
          </a:blip>
          <a:srcRect l="59571" t="24901" r="9801" b="21949"/>
          <a:stretch/>
        </p:blipFill>
        <p:spPr>
          <a:xfrm>
            <a:off x="3465286" y="4441372"/>
            <a:ext cx="2540000" cy="1358900"/>
          </a:xfrm>
          <a:prstGeom prst="rect">
            <a:avLst/>
          </a:prstGeom>
        </p:spPr>
      </p:pic>
      <p:pic>
        <p:nvPicPr>
          <p:cNvPr id="30" name="Obrázek 29"/>
          <p:cNvPicPr>
            <a:picLocks noChangeAspect="1"/>
          </p:cNvPicPr>
          <p:nvPr/>
        </p:nvPicPr>
        <p:blipFill rotWithShape="1">
          <a:blip r:embed="rId2">
            <a:extLst>
              <a:ext uri="{28A0092B-C50C-407E-A947-70E740481C1C}">
                <a14:useLocalDpi xmlns:a14="http://schemas.microsoft.com/office/drawing/2010/main" val="0"/>
              </a:ext>
            </a:extLst>
          </a:blip>
          <a:srcRect l="26620" t="22010" r="52500" b="17602"/>
          <a:stretch/>
        </p:blipFill>
        <p:spPr>
          <a:xfrm>
            <a:off x="6398986" y="4441372"/>
            <a:ext cx="1524000" cy="1358900"/>
          </a:xfrm>
          <a:prstGeom prst="rect">
            <a:avLst/>
          </a:prstGeom>
        </p:spPr>
      </p:pic>
      <p:pic>
        <p:nvPicPr>
          <p:cNvPr id="31" name="Obrázek 30"/>
          <p:cNvPicPr>
            <a:picLocks noChangeAspect="1"/>
          </p:cNvPicPr>
          <p:nvPr/>
        </p:nvPicPr>
        <p:blipFill rotWithShape="1">
          <a:blip r:embed="rId2">
            <a:extLst>
              <a:ext uri="{28A0092B-C50C-407E-A947-70E740481C1C}">
                <a14:useLocalDpi xmlns:a14="http://schemas.microsoft.com/office/drawing/2010/main" val="0"/>
              </a:ext>
            </a:extLst>
          </a:blip>
          <a:srcRect l="2184" t="14894" r="89508" b="9220"/>
          <a:stretch/>
        </p:blipFill>
        <p:spPr>
          <a:xfrm>
            <a:off x="8316686" y="4441372"/>
            <a:ext cx="482600" cy="1358900"/>
          </a:xfrm>
          <a:prstGeom prst="rect">
            <a:avLst/>
          </a:prstGeom>
        </p:spPr>
      </p:pic>
      <p:sp>
        <p:nvSpPr>
          <p:cNvPr id="3" name="Zástupný symbol pro zápatí 2"/>
          <p:cNvSpPr>
            <a:spLocks noGrp="1"/>
          </p:cNvSpPr>
          <p:nvPr>
            <p:ph type="ftr" sz="quarter" idx="11"/>
          </p:nvPr>
        </p:nvSpPr>
        <p:spPr/>
        <p:txBody>
          <a:bodyPr/>
          <a:lstStyle/>
          <a:p>
            <a:r>
              <a:rPr lang="cs-CZ" dirty="0" smtClean="0"/>
              <a:t>FAKUTLA APLIKOVANÉ INFORMATIKY</a:t>
            </a:r>
          </a:p>
        </p:txBody>
      </p:sp>
      <p:sp>
        <p:nvSpPr>
          <p:cNvPr id="4" name="Zástupný symbol pro číslo snímku 3"/>
          <p:cNvSpPr>
            <a:spLocks noGrp="1"/>
          </p:cNvSpPr>
          <p:nvPr>
            <p:ph type="sldNum" sz="quarter" idx="12"/>
          </p:nvPr>
        </p:nvSpPr>
        <p:spPr/>
        <p:txBody>
          <a:bodyPr/>
          <a:lstStyle/>
          <a:p>
            <a:fld id="{52C407D0-5608-4F39-8F0F-7888F0D57A58}" type="slidenum">
              <a:rPr lang="cs-CZ" smtClean="0"/>
              <a:t>59</a:t>
            </a:fld>
            <a:r>
              <a:rPr lang="cs-CZ" dirty="0" smtClean="0"/>
              <a:t>/60</a:t>
            </a:r>
            <a:endParaRPr lang="cs-CZ" dirty="0"/>
          </a:p>
        </p:txBody>
      </p:sp>
    </p:spTree>
    <p:extLst>
      <p:ext uri="{BB962C8B-B14F-4D97-AF65-F5344CB8AC3E}">
        <p14:creationId xmlns:p14="http://schemas.microsoft.com/office/powerpoint/2010/main" val="1385684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wipe(left)">
                                      <p:cBhvr>
                                        <p:cTn id="11" dur="750"/>
                                        <p:tgtEl>
                                          <p:spTgt spid="14">
                                            <p:txEl>
                                              <p:pRg st="0" end="0"/>
                                            </p:txEl>
                                          </p:spTgt>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4">
                                            <p:txEl>
                                              <p:pRg st="1" end="1"/>
                                            </p:txEl>
                                          </p:spTgt>
                                        </p:tgtEl>
                                        <p:attrNameLst>
                                          <p:attrName>style.visibility</p:attrName>
                                        </p:attrNameLst>
                                      </p:cBhvr>
                                      <p:to>
                                        <p:strVal val="visible"/>
                                      </p:to>
                                    </p:set>
                                    <p:animEffect transition="in" filter="wipe(left)">
                                      <p:cBhvr>
                                        <p:cTn id="20" dur="750"/>
                                        <p:tgtEl>
                                          <p:spTgt spid="14">
                                            <p:txEl>
                                              <p:pRg st="1" end="1"/>
                                            </p:txEl>
                                          </p:spTgt>
                                        </p:tgtEl>
                                      </p:cBhvr>
                                    </p:animEffect>
                                  </p:childTnLst>
                                </p:cTn>
                              </p:par>
                            </p:childTnLst>
                          </p:cTn>
                        </p:par>
                        <p:par>
                          <p:cTn id="21" fill="hold">
                            <p:stCondLst>
                              <p:cond delay="750"/>
                            </p:stCondLst>
                            <p:childTnLst>
                              <p:par>
                                <p:cTn id="22" presetID="10" presetClass="entr" presetSubtype="0"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4">
                                            <p:txEl>
                                              <p:pRg st="2" end="2"/>
                                            </p:txEl>
                                          </p:spTgt>
                                        </p:tgtEl>
                                        <p:attrNameLst>
                                          <p:attrName>style.visibility</p:attrName>
                                        </p:attrNameLst>
                                      </p:cBhvr>
                                      <p:to>
                                        <p:strVal val="visible"/>
                                      </p:to>
                                    </p:set>
                                    <p:animEffect transition="in" filter="wipe(left)">
                                      <p:cBhvr>
                                        <p:cTn id="29" dur="750"/>
                                        <p:tgtEl>
                                          <p:spTgt spid="14">
                                            <p:txEl>
                                              <p:pRg st="2" end="2"/>
                                            </p:txEl>
                                          </p:spTgt>
                                        </p:tgtEl>
                                      </p:cBhvr>
                                    </p:animEffect>
                                  </p:childTnLst>
                                </p:cTn>
                              </p:par>
                            </p:childTnLst>
                          </p:cTn>
                        </p:par>
                        <p:par>
                          <p:cTn id="30" fill="hold">
                            <p:stCondLst>
                              <p:cond delay="750"/>
                            </p:stCondLst>
                            <p:childTnLst>
                              <p:par>
                                <p:cTn id="31" presetID="10" presetClass="entr" presetSubtype="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500"/>
                                        <p:tgtEl>
                                          <p:spTgt spid="2"/>
                                        </p:tgtEl>
                                      </p:cBhvr>
                                    </p:animEffect>
                                  </p:childTnLst>
                                </p:cTn>
                              </p:par>
                            </p:childTnLst>
                          </p:cTn>
                        </p:par>
                        <p:par>
                          <p:cTn id="34" fill="hold">
                            <p:stCondLst>
                              <p:cond delay="1250"/>
                            </p:stCondLst>
                            <p:childTnLst>
                              <p:par>
                                <p:cTn id="35" presetID="22" presetClass="entr" presetSubtype="8" fill="hold" nodeType="afterEffect">
                                  <p:stCondLst>
                                    <p:cond delay="0"/>
                                  </p:stCondLst>
                                  <p:childTnLst>
                                    <p:set>
                                      <p:cBhvr>
                                        <p:cTn id="36" dur="1" fill="hold">
                                          <p:stCondLst>
                                            <p:cond delay="0"/>
                                          </p:stCondLst>
                                        </p:cTn>
                                        <p:tgtEl>
                                          <p:spTgt spid="14">
                                            <p:txEl>
                                              <p:pRg st="3" end="3"/>
                                            </p:txEl>
                                          </p:spTgt>
                                        </p:tgtEl>
                                        <p:attrNameLst>
                                          <p:attrName>style.visibility</p:attrName>
                                        </p:attrNameLst>
                                      </p:cBhvr>
                                      <p:to>
                                        <p:strVal val="visible"/>
                                      </p:to>
                                    </p:set>
                                    <p:animEffect transition="in" filter="wipe(left)">
                                      <p:cBhvr>
                                        <p:cTn id="37" dur="750"/>
                                        <p:tgtEl>
                                          <p:spTgt spid="14">
                                            <p:txEl>
                                              <p:pRg st="3" end="3"/>
                                            </p:txEl>
                                          </p:spTgt>
                                        </p:tgtEl>
                                      </p:cBhvr>
                                    </p:animEffect>
                                  </p:childTnLst>
                                </p:cTn>
                              </p:par>
                            </p:childTnLst>
                          </p:cTn>
                        </p:par>
                        <p:par>
                          <p:cTn id="38" fill="hold">
                            <p:stCondLst>
                              <p:cond delay="2000"/>
                            </p:stCondLst>
                            <p:childTnLst>
                              <p:par>
                                <p:cTn id="39" presetID="22" presetClass="entr" presetSubtype="8" fill="hold" nodeType="afterEffect">
                                  <p:stCondLst>
                                    <p:cond delay="0"/>
                                  </p:stCondLst>
                                  <p:childTnLst>
                                    <p:set>
                                      <p:cBhvr>
                                        <p:cTn id="40" dur="1" fill="hold">
                                          <p:stCondLst>
                                            <p:cond delay="0"/>
                                          </p:stCondLst>
                                        </p:cTn>
                                        <p:tgtEl>
                                          <p:spTgt spid="14">
                                            <p:txEl>
                                              <p:pRg st="4" end="4"/>
                                            </p:txEl>
                                          </p:spTgt>
                                        </p:tgtEl>
                                        <p:attrNameLst>
                                          <p:attrName>style.visibility</p:attrName>
                                        </p:attrNameLst>
                                      </p:cBhvr>
                                      <p:to>
                                        <p:strVal val="visible"/>
                                      </p:to>
                                    </p:set>
                                    <p:animEffect transition="in" filter="wipe(left)">
                                      <p:cBhvr>
                                        <p:cTn id="41" dur="750"/>
                                        <p:tgtEl>
                                          <p:spTgt spid="1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adpis 1"/>
          <p:cNvSpPr>
            <a:spLocks noGrp="1"/>
          </p:cNvSpPr>
          <p:nvPr>
            <p:ph type="title"/>
          </p:nvPr>
        </p:nvSpPr>
        <p:spPr>
          <a:xfrm>
            <a:off x="857250" y="352425"/>
            <a:ext cx="10515600" cy="776288"/>
          </a:xfrm>
        </p:spPr>
        <p:txBody>
          <a:bodyPr>
            <a:normAutofit/>
          </a:bodyPr>
          <a:lstStyle/>
          <a:p>
            <a:pPr algn="ctr"/>
            <a:r>
              <a:rPr lang="en-US" sz="3800" dirty="0" smtClean="0">
                <a:latin typeface="Calibri bold" panose="020F0702030404030204" pitchFamily="34" charset="0"/>
                <a:cs typeface="Calibri bold" panose="020F0702030404030204" pitchFamily="34" charset="0"/>
              </a:rPr>
              <a:t>EISA (Extended Industry Standard Architecture)</a:t>
            </a:r>
          </a:p>
        </p:txBody>
      </p:sp>
      <p:sp>
        <p:nvSpPr>
          <p:cNvPr id="7" name="Zástupný symbol pro obsah 2"/>
          <p:cNvSpPr txBox="1">
            <a:spLocks/>
          </p:cNvSpPr>
          <p:nvPr/>
        </p:nvSpPr>
        <p:spPr>
          <a:xfrm>
            <a:off x="5133605" y="1287694"/>
            <a:ext cx="6848845" cy="13636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600" dirty="0" smtClean="0"/>
              <a:t>Vyvinuta v roce 1988 </a:t>
            </a:r>
          </a:p>
          <a:p>
            <a:r>
              <a:rPr lang="cs-CZ" sz="2600" dirty="0" smtClean="0"/>
              <a:t>Byla 32bitová a kompatibilní se sběrnicí ISA</a:t>
            </a:r>
          </a:p>
          <a:p>
            <a:endParaRPr lang="cs-CZ" dirty="0"/>
          </a:p>
        </p:txBody>
      </p:sp>
      <p:sp>
        <p:nvSpPr>
          <p:cNvPr id="8" name="Nadpis 1"/>
          <p:cNvSpPr txBox="1">
            <a:spLocks/>
          </p:cNvSpPr>
          <p:nvPr/>
        </p:nvSpPr>
        <p:spPr>
          <a:xfrm>
            <a:off x="2095500" y="3293714"/>
            <a:ext cx="8039100" cy="58056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smtClean="0">
                <a:latin typeface="Calibri bold" panose="020F0702030404030204" pitchFamily="34" charset="0"/>
                <a:cs typeface="Calibri bold" panose="020F0702030404030204" pitchFamily="34" charset="0"/>
              </a:rPr>
              <a:t>VESA </a:t>
            </a:r>
            <a:r>
              <a:rPr lang="cs-CZ" sz="3800" dirty="0" err="1" smtClean="0">
                <a:latin typeface="Calibri bold" panose="020F0702030404030204" pitchFamily="34" charset="0"/>
                <a:cs typeface="Calibri bold" panose="020F0702030404030204" pitchFamily="34" charset="0"/>
              </a:rPr>
              <a:t>Local</a:t>
            </a:r>
            <a:r>
              <a:rPr lang="cs-CZ" sz="3800" dirty="0" smtClean="0">
                <a:latin typeface="Calibri bold" panose="020F0702030404030204" pitchFamily="34" charset="0"/>
                <a:cs typeface="Calibri bold" panose="020F0702030404030204" pitchFamily="34" charset="0"/>
              </a:rPr>
              <a:t> Bus</a:t>
            </a:r>
          </a:p>
        </p:txBody>
      </p:sp>
      <p:sp>
        <p:nvSpPr>
          <p:cNvPr id="10" name="Zástupný symbol pro obsah 2"/>
          <p:cNvSpPr txBox="1">
            <a:spLocks/>
          </p:cNvSpPr>
          <p:nvPr/>
        </p:nvSpPr>
        <p:spPr>
          <a:xfrm>
            <a:off x="5133605" y="4014786"/>
            <a:ext cx="6848845" cy="25995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600" dirty="0" smtClean="0"/>
              <a:t>Vyvinuta v roce 1992, jako rozšíření nedostačující ISA sběrnice</a:t>
            </a:r>
          </a:p>
          <a:p>
            <a:r>
              <a:rPr lang="cs-CZ" sz="2600" dirty="0" smtClean="0"/>
              <a:t>Měla 16bitový slot ISA s dalším přidaným 16bitovým slotem</a:t>
            </a:r>
          </a:p>
          <a:p>
            <a:r>
              <a:rPr lang="cs-CZ" sz="2600" dirty="0" smtClean="0"/>
              <a:t>Ve výsledku se jednalo o 32bitovou sběrnici</a:t>
            </a:r>
          </a:p>
        </p:txBody>
      </p:sp>
      <p:pic>
        <p:nvPicPr>
          <p:cNvPr id="12" name="Obrázek 11"/>
          <p:cNvPicPr>
            <a:picLocks noChangeAspect="1"/>
          </p:cNvPicPr>
          <p:nvPr/>
        </p:nvPicPr>
        <p:blipFill rotWithShape="1">
          <a:blip r:embed="rId3">
            <a:extLst>
              <a:ext uri="{28A0092B-C50C-407E-A947-70E740481C1C}">
                <a14:useLocalDpi xmlns:a14="http://schemas.microsoft.com/office/drawing/2010/main" val="0"/>
              </a:ext>
            </a:extLst>
          </a:blip>
          <a:srcRect l="10197" t="8251" r="51262" b="6776"/>
          <a:stretch/>
        </p:blipFill>
        <p:spPr>
          <a:xfrm rot="16200000">
            <a:off x="1930544" y="69056"/>
            <a:ext cx="1836075" cy="4048124"/>
          </a:xfrm>
          <a:prstGeom prst="rect">
            <a:avLst/>
          </a:prstGeom>
        </p:spPr>
      </p:pic>
      <p:pic>
        <p:nvPicPr>
          <p:cNvPr id="13" name="Obrázek 12"/>
          <p:cNvPicPr>
            <a:picLocks noChangeAspect="1"/>
          </p:cNvPicPr>
          <p:nvPr/>
        </p:nvPicPr>
        <p:blipFill rotWithShape="1">
          <a:blip r:embed="rId4">
            <a:extLst>
              <a:ext uri="{28A0092B-C50C-407E-A947-70E740481C1C}">
                <a14:useLocalDpi xmlns:a14="http://schemas.microsoft.com/office/drawing/2010/main" val="0"/>
              </a:ext>
            </a:extLst>
          </a:blip>
          <a:srcRect l="21310" t="51221" r="32221" b="10856"/>
          <a:stretch/>
        </p:blipFill>
        <p:spPr>
          <a:xfrm>
            <a:off x="857250" y="4071936"/>
            <a:ext cx="4038600" cy="1830056"/>
          </a:xfrm>
          <a:prstGeom prst="rect">
            <a:avLst/>
          </a:prstGeom>
        </p:spPr>
      </p:pic>
      <p:sp>
        <p:nvSpPr>
          <p:cNvPr id="14" name="Zástupný symbol pro zápatí 13"/>
          <p:cNvSpPr>
            <a:spLocks noGrp="1"/>
          </p:cNvSpPr>
          <p:nvPr>
            <p:ph type="ftr" sz="quarter" idx="11"/>
          </p:nvPr>
        </p:nvSpPr>
        <p:spPr/>
        <p:txBody>
          <a:bodyPr/>
          <a:lstStyle/>
          <a:p>
            <a:r>
              <a:rPr lang="cs-CZ" dirty="0" smtClean="0"/>
              <a:t>FAKUTLA APLIKOVANÉ INFORMATIKY</a:t>
            </a:r>
          </a:p>
        </p:txBody>
      </p:sp>
      <p:sp>
        <p:nvSpPr>
          <p:cNvPr id="15" name="Zástupný symbol pro číslo snímku 14"/>
          <p:cNvSpPr>
            <a:spLocks noGrp="1"/>
          </p:cNvSpPr>
          <p:nvPr>
            <p:ph type="sldNum" sz="quarter" idx="12"/>
          </p:nvPr>
        </p:nvSpPr>
        <p:spPr/>
        <p:txBody>
          <a:bodyPr/>
          <a:lstStyle/>
          <a:p>
            <a:fld id="{52C407D0-5608-4F39-8F0F-7888F0D57A58}" type="slidenum">
              <a:rPr lang="cs-CZ" smtClean="0"/>
              <a:t>6</a:t>
            </a:fld>
            <a:r>
              <a:rPr lang="cs-CZ" dirty="0" smtClean="0"/>
              <a:t>/60</a:t>
            </a:r>
            <a:endParaRPr lang="cs-CZ" dirty="0"/>
          </a:p>
        </p:txBody>
      </p:sp>
    </p:spTree>
    <p:extLst>
      <p:ext uri="{BB962C8B-B14F-4D97-AF65-F5344CB8AC3E}">
        <p14:creationId xmlns:p14="http://schemas.microsoft.com/office/powerpoint/2010/main" val="3127004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wipe(left)">
                                      <p:cBhvr>
                                        <p:cTn id="14" dur="750"/>
                                        <p:tgtEl>
                                          <p:spTgt spid="7">
                                            <p:txEl>
                                              <p:pRg st="0" end="0"/>
                                            </p:txEl>
                                          </p:spTgt>
                                        </p:tgtEl>
                                      </p:cBhvr>
                                    </p:animEffect>
                                  </p:childTnLst>
                                </p:cTn>
                              </p:par>
                            </p:childTnLst>
                          </p:cTn>
                        </p:par>
                        <p:par>
                          <p:cTn id="15" fill="hold">
                            <p:stCondLst>
                              <p:cond delay="1250"/>
                            </p:stCondLst>
                            <p:childTnLst>
                              <p:par>
                                <p:cTn id="16" presetID="22" presetClass="entr" presetSubtype="8" fill="hold" nodeType="after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wipe(left)">
                                      <p:cBhvr>
                                        <p:cTn id="18" dur="750"/>
                                        <p:tgtEl>
                                          <p:spTgt spid="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par>
                          <p:cTn id="27" fill="hold">
                            <p:stCondLst>
                              <p:cond delay="500"/>
                            </p:stCondLst>
                            <p:childTnLst>
                              <p:par>
                                <p:cTn id="28" presetID="22" presetClass="entr" presetSubtype="8" fill="hold" nodeType="afterEffect">
                                  <p:stCondLst>
                                    <p:cond delay="0"/>
                                  </p:stCondLst>
                                  <p:childTnLst>
                                    <p:set>
                                      <p:cBhvr>
                                        <p:cTn id="29" dur="1" fill="hold">
                                          <p:stCondLst>
                                            <p:cond delay="0"/>
                                          </p:stCondLst>
                                        </p:cTn>
                                        <p:tgtEl>
                                          <p:spTgt spid="10">
                                            <p:txEl>
                                              <p:pRg st="0" end="0"/>
                                            </p:txEl>
                                          </p:spTgt>
                                        </p:tgtEl>
                                        <p:attrNameLst>
                                          <p:attrName>style.visibility</p:attrName>
                                        </p:attrNameLst>
                                      </p:cBhvr>
                                      <p:to>
                                        <p:strVal val="visible"/>
                                      </p:to>
                                    </p:set>
                                    <p:animEffect transition="in" filter="wipe(left)">
                                      <p:cBhvr>
                                        <p:cTn id="30" dur="750"/>
                                        <p:tgtEl>
                                          <p:spTgt spid="10">
                                            <p:txEl>
                                              <p:pRg st="0" end="0"/>
                                            </p:txEl>
                                          </p:spTgt>
                                        </p:tgtEl>
                                      </p:cBhvr>
                                    </p:animEffect>
                                  </p:childTnLst>
                                </p:cTn>
                              </p:par>
                            </p:childTnLst>
                          </p:cTn>
                        </p:par>
                        <p:par>
                          <p:cTn id="31" fill="hold">
                            <p:stCondLst>
                              <p:cond delay="1250"/>
                            </p:stCondLst>
                            <p:childTnLst>
                              <p:par>
                                <p:cTn id="32" presetID="22" presetClass="entr" presetSubtype="8" fill="hold" nodeType="afterEffect">
                                  <p:stCondLst>
                                    <p:cond delay="0"/>
                                  </p:stCondLst>
                                  <p:childTnLst>
                                    <p:set>
                                      <p:cBhvr>
                                        <p:cTn id="33" dur="1" fill="hold">
                                          <p:stCondLst>
                                            <p:cond delay="0"/>
                                          </p:stCondLst>
                                        </p:cTn>
                                        <p:tgtEl>
                                          <p:spTgt spid="10">
                                            <p:txEl>
                                              <p:pRg st="1" end="1"/>
                                            </p:txEl>
                                          </p:spTgt>
                                        </p:tgtEl>
                                        <p:attrNameLst>
                                          <p:attrName>style.visibility</p:attrName>
                                        </p:attrNameLst>
                                      </p:cBhvr>
                                      <p:to>
                                        <p:strVal val="visible"/>
                                      </p:to>
                                    </p:set>
                                    <p:animEffect transition="in" filter="wipe(left)">
                                      <p:cBhvr>
                                        <p:cTn id="34" dur="750"/>
                                        <p:tgtEl>
                                          <p:spTgt spid="10">
                                            <p:txEl>
                                              <p:pRg st="1" end="1"/>
                                            </p:txEl>
                                          </p:spTgt>
                                        </p:tgtEl>
                                      </p:cBhvr>
                                    </p:animEffect>
                                  </p:childTnLst>
                                </p:cTn>
                              </p:par>
                            </p:childTnLst>
                          </p:cTn>
                        </p:par>
                        <p:par>
                          <p:cTn id="35" fill="hold">
                            <p:stCondLst>
                              <p:cond delay="2000"/>
                            </p:stCondLst>
                            <p:childTnLst>
                              <p:par>
                                <p:cTn id="36" presetID="22" presetClass="entr" presetSubtype="8" fill="hold" nodeType="afterEffect">
                                  <p:stCondLst>
                                    <p:cond delay="0"/>
                                  </p:stCondLst>
                                  <p:childTnLst>
                                    <p:set>
                                      <p:cBhvr>
                                        <p:cTn id="37" dur="1" fill="hold">
                                          <p:stCondLst>
                                            <p:cond delay="0"/>
                                          </p:stCondLst>
                                        </p:cTn>
                                        <p:tgtEl>
                                          <p:spTgt spid="10">
                                            <p:txEl>
                                              <p:pRg st="2" end="2"/>
                                            </p:txEl>
                                          </p:spTgt>
                                        </p:tgtEl>
                                        <p:attrNameLst>
                                          <p:attrName>style.visibility</p:attrName>
                                        </p:attrNameLst>
                                      </p:cBhvr>
                                      <p:to>
                                        <p:strVal val="visible"/>
                                      </p:to>
                                    </p:set>
                                    <p:animEffect transition="in" filter="wipe(left)">
                                      <p:cBhvr>
                                        <p:cTn id="38" dur="75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Nadpis 1"/>
          <p:cNvSpPr txBox="1">
            <a:spLocks/>
          </p:cNvSpPr>
          <p:nvPr/>
        </p:nvSpPr>
        <p:spPr>
          <a:xfrm>
            <a:off x="838200" y="2257425"/>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5000" dirty="0" smtClean="0">
                <a:solidFill>
                  <a:schemeClr val="bg1"/>
                </a:solidFill>
                <a:latin typeface="Calibri bold" panose="020F0702030404030204" pitchFamily="34" charset="0"/>
                <a:cs typeface="Calibri bold" panose="020F0702030404030204" pitchFamily="34" charset="0"/>
              </a:rPr>
              <a:t>DOTAZY?</a:t>
            </a:r>
            <a:endParaRPr lang="cs-CZ" sz="5000" dirty="0">
              <a:solidFill>
                <a:schemeClr val="bg1"/>
              </a:solidFill>
              <a:latin typeface="Calibri bold" panose="020F0702030404030204" pitchFamily="34" charset="0"/>
              <a:cs typeface="Calibri bold" panose="020F0702030404030204" pitchFamily="34" charset="0"/>
            </a:endParaRPr>
          </a:p>
        </p:txBody>
      </p:sp>
      <p:sp>
        <p:nvSpPr>
          <p:cNvPr id="9" name="Obdélník 8"/>
          <p:cNvSpPr/>
          <p:nvPr/>
        </p:nvSpPr>
        <p:spPr>
          <a:xfrm>
            <a:off x="2488677" y="2056219"/>
            <a:ext cx="7239786" cy="1689873"/>
          </a:xfrm>
          <a:prstGeom prst="rect">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Nadpis 1"/>
          <p:cNvSpPr txBox="1">
            <a:spLocks/>
          </p:cNvSpPr>
          <p:nvPr/>
        </p:nvSpPr>
        <p:spPr>
          <a:xfrm>
            <a:off x="838200" y="3582988"/>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000" dirty="0" smtClean="0">
                <a:solidFill>
                  <a:schemeClr val="bg1"/>
                </a:solidFill>
                <a:latin typeface="Calibri bold" panose="020F0702030404030204" pitchFamily="34" charset="0"/>
                <a:cs typeface="Calibri bold" panose="020F0702030404030204" pitchFamily="34" charset="0"/>
              </a:rPr>
              <a:t>DĚKUJI ZA POZORNOST</a:t>
            </a:r>
            <a:endParaRPr lang="cs-CZ" sz="3000" dirty="0">
              <a:solidFill>
                <a:schemeClr val="bg1"/>
              </a:solidFill>
              <a:latin typeface="Calibri bold" panose="020F0702030404030204" pitchFamily="34" charset="0"/>
              <a:cs typeface="Calibri bold" panose="020F0702030404030204" pitchFamily="34" charset="0"/>
            </a:endParaRPr>
          </a:p>
        </p:txBody>
      </p:sp>
    </p:spTree>
    <p:extLst>
      <p:ext uri="{BB962C8B-B14F-4D97-AF65-F5344CB8AC3E}">
        <p14:creationId xmlns:p14="http://schemas.microsoft.com/office/powerpoint/2010/main" val="2056538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outVertical)">
                                      <p:cBhvr>
                                        <p:cTn id="10" dur="500"/>
                                        <p:tgtEl>
                                          <p:spTgt spid="9"/>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outVertic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txBox="1">
            <a:spLocks/>
          </p:cNvSpPr>
          <p:nvPr/>
        </p:nvSpPr>
        <p:spPr>
          <a:xfrm>
            <a:off x="2095500" y="449821"/>
            <a:ext cx="8039100" cy="58056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a:latin typeface="Calibri bold" panose="020F0702030404030204" pitchFamily="34" charset="0"/>
                <a:cs typeface="Calibri bold" panose="020F0702030404030204" pitchFamily="34" charset="0"/>
              </a:rPr>
              <a:t>T</a:t>
            </a:r>
            <a:r>
              <a:rPr lang="cs-CZ" sz="3800" dirty="0" smtClean="0">
                <a:latin typeface="Calibri bold" panose="020F0702030404030204" pitchFamily="34" charset="0"/>
                <a:cs typeface="Calibri bold" panose="020F0702030404030204" pitchFamily="34" charset="0"/>
              </a:rPr>
              <a:t>est</a:t>
            </a:r>
          </a:p>
        </p:txBody>
      </p:sp>
      <p:sp>
        <p:nvSpPr>
          <p:cNvPr id="3" name="Zástupný symbol pro obsah 2"/>
          <p:cNvSpPr txBox="1">
            <a:spLocks/>
          </p:cNvSpPr>
          <p:nvPr/>
        </p:nvSpPr>
        <p:spPr>
          <a:xfrm>
            <a:off x="1101725" y="1052419"/>
            <a:ext cx="10026650" cy="5568719"/>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pPr>
            <a:r>
              <a:rPr lang="cs-CZ" sz="2600" b="1" dirty="0" smtClean="0"/>
              <a:t>1. Co </a:t>
            </a:r>
            <a:r>
              <a:rPr lang="cs-CZ" sz="2600" b="1" dirty="0"/>
              <a:t>je to Unifikovaný </a:t>
            </a:r>
            <a:r>
              <a:rPr lang="cs-CZ" sz="2600" b="1" dirty="0" err="1"/>
              <a:t>Shader</a:t>
            </a:r>
            <a:r>
              <a:rPr lang="cs-CZ" sz="2600" b="1" dirty="0"/>
              <a:t>?</a:t>
            </a:r>
          </a:p>
          <a:p>
            <a:pPr marL="0" indent="0">
              <a:buNone/>
            </a:pPr>
            <a:r>
              <a:rPr lang="cs-CZ" sz="2600" dirty="0" smtClean="0"/>
              <a:t>	</a:t>
            </a:r>
            <a:r>
              <a:rPr lang="cs-CZ" sz="2600" b="1" dirty="0" smtClean="0"/>
              <a:t>a</a:t>
            </a:r>
            <a:r>
              <a:rPr lang="cs-CZ" sz="2600" b="1" dirty="0"/>
              <a:t>) </a:t>
            </a:r>
            <a:r>
              <a:rPr lang="cs-CZ" sz="2600" dirty="0"/>
              <a:t>Speciální </a:t>
            </a:r>
            <a:r>
              <a:rPr lang="cs-CZ" sz="2600" dirty="0" err="1"/>
              <a:t>Shader</a:t>
            </a:r>
            <a:r>
              <a:rPr lang="cs-CZ" sz="2600" dirty="0"/>
              <a:t>, který slouží ke sjednocení a zpracování všech </a:t>
            </a:r>
            <a:r>
              <a:rPr lang="cs-CZ" sz="2600" dirty="0" smtClean="0"/>
              <a:t>	vertexů</a:t>
            </a:r>
            <a:endParaRPr lang="cs-CZ" sz="2600" dirty="0"/>
          </a:p>
          <a:p>
            <a:pPr marL="0" indent="0">
              <a:buNone/>
            </a:pPr>
            <a:r>
              <a:rPr lang="cs-CZ" sz="2600" dirty="0" smtClean="0"/>
              <a:t>	</a:t>
            </a:r>
            <a:r>
              <a:rPr lang="cs-CZ" sz="2600" b="1" dirty="0" smtClean="0"/>
              <a:t>b</a:t>
            </a:r>
            <a:r>
              <a:rPr lang="cs-CZ" sz="2600" b="1" dirty="0"/>
              <a:t>) </a:t>
            </a:r>
            <a:r>
              <a:rPr lang="cs-CZ" sz="2600" dirty="0" err="1"/>
              <a:t>Shader</a:t>
            </a:r>
            <a:r>
              <a:rPr lang="cs-CZ" sz="2600" dirty="0"/>
              <a:t>, který sjednocuje paralelní výpočty a Vertex, Geometry a Pixel </a:t>
            </a:r>
            <a:r>
              <a:rPr lang="cs-CZ" sz="2600" dirty="0" smtClean="0"/>
              <a:t>	</a:t>
            </a:r>
            <a:r>
              <a:rPr lang="cs-CZ" sz="2600" dirty="0" err="1" smtClean="0"/>
              <a:t>Shadery</a:t>
            </a:r>
            <a:r>
              <a:rPr lang="cs-CZ" sz="2600" dirty="0" smtClean="0"/>
              <a:t> </a:t>
            </a:r>
            <a:r>
              <a:rPr lang="cs-CZ" sz="2600" dirty="0"/>
              <a:t>na stejných </a:t>
            </a:r>
            <a:r>
              <a:rPr lang="cs-CZ" sz="2600" dirty="0" smtClean="0"/>
              <a:t>procesorech</a:t>
            </a:r>
            <a:endParaRPr lang="cs-CZ" sz="2600" dirty="0"/>
          </a:p>
          <a:p>
            <a:pPr marL="0" indent="0">
              <a:buNone/>
            </a:pPr>
            <a:r>
              <a:rPr lang="cs-CZ" sz="2600" dirty="0" smtClean="0"/>
              <a:t>	</a:t>
            </a:r>
            <a:r>
              <a:rPr lang="cs-CZ" sz="2600" b="1" dirty="0" smtClean="0"/>
              <a:t>c</a:t>
            </a:r>
            <a:r>
              <a:rPr lang="cs-CZ" sz="2600" b="1" dirty="0"/>
              <a:t>) </a:t>
            </a:r>
            <a:r>
              <a:rPr lang="cs-CZ" sz="2600" dirty="0" err="1"/>
              <a:t>Shader</a:t>
            </a:r>
            <a:r>
              <a:rPr lang="cs-CZ" sz="2600" dirty="0"/>
              <a:t>, který převádí vektorové informace na rastrový </a:t>
            </a:r>
            <a:r>
              <a:rPr lang="cs-CZ" sz="2600" dirty="0" smtClean="0"/>
              <a:t>obrázek</a:t>
            </a:r>
          </a:p>
          <a:p>
            <a:pPr marL="0" lvl="0" indent="0">
              <a:buNone/>
            </a:pPr>
            <a:r>
              <a:rPr lang="cs-CZ" sz="2600" b="1" dirty="0" smtClean="0"/>
              <a:t>2. Co </a:t>
            </a:r>
            <a:r>
              <a:rPr lang="cs-CZ" sz="2600" b="1" dirty="0"/>
              <a:t>se děje ve vertex </a:t>
            </a:r>
            <a:r>
              <a:rPr lang="cs-CZ" sz="2600" b="1" dirty="0" err="1"/>
              <a:t>shaderu</a:t>
            </a:r>
            <a:r>
              <a:rPr lang="cs-CZ" sz="2600" b="1" dirty="0"/>
              <a:t>?</a:t>
            </a:r>
          </a:p>
          <a:p>
            <a:pPr marL="0" indent="0">
              <a:buNone/>
            </a:pPr>
            <a:r>
              <a:rPr lang="cs-CZ" sz="2600" dirty="0" smtClean="0"/>
              <a:t>	</a:t>
            </a:r>
            <a:r>
              <a:rPr lang="cs-CZ" sz="2600" b="1" dirty="0" smtClean="0"/>
              <a:t>a</a:t>
            </a:r>
            <a:r>
              <a:rPr lang="cs-CZ" sz="2600" b="1" dirty="0"/>
              <a:t>) </a:t>
            </a:r>
            <a:r>
              <a:rPr lang="cs-CZ" sz="2600" dirty="0"/>
              <a:t>Provádí úpravu pozice vertexu (transformace), </a:t>
            </a:r>
            <a:r>
              <a:rPr lang="cs-CZ" sz="2600" dirty="0" err="1"/>
              <a:t>skinning</a:t>
            </a:r>
            <a:r>
              <a:rPr lang="cs-CZ" sz="2600" dirty="0"/>
              <a:t>, </a:t>
            </a:r>
            <a:r>
              <a:rPr lang="cs-CZ" sz="2600" dirty="0" err="1"/>
              <a:t>morphing</a:t>
            </a:r>
            <a:r>
              <a:rPr lang="cs-CZ" sz="2600" dirty="0"/>
              <a:t>, </a:t>
            </a:r>
            <a:r>
              <a:rPr lang="cs-CZ" sz="2600" dirty="0" smtClean="0"/>
              <a:t>	</a:t>
            </a:r>
            <a:r>
              <a:rPr lang="cs-CZ" sz="2600" dirty="0" err="1" smtClean="0"/>
              <a:t>wave</a:t>
            </a:r>
            <a:r>
              <a:rPr lang="cs-CZ" sz="2600" dirty="0" smtClean="0"/>
              <a:t> </a:t>
            </a:r>
            <a:r>
              <a:rPr lang="cs-CZ" sz="2600" dirty="0" err="1"/>
              <a:t>motion</a:t>
            </a:r>
            <a:r>
              <a:rPr lang="cs-CZ" sz="2600" dirty="0"/>
              <a:t>, osvětlení – Může provádět operace pouze s vertexy, které </a:t>
            </a:r>
            <a:r>
              <a:rPr lang="cs-CZ" sz="2600" dirty="0" smtClean="0"/>
              <a:t>	již </a:t>
            </a:r>
            <a:r>
              <a:rPr lang="cs-CZ" sz="2600" dirty="0"/>
              <a:t>existují – nemůže vytvářet </a:t>
            </a:r>
            <a:r>
              <a:rPr lang="cs-CZ" sz="2600" dirty="0" smtClean="0"/>
              <a:t>nové.</a:t>
            </a:r>
          </a:p>
          <a:p>
            <a:pPr marL="0" indent="0">
              <a:buNone/>
            </a:pPr>
            <a:r>
              <a:rPr lang="cs-CZ" sz="2600" dirty="0" smtClean="0"/>
              <a:t>	</a:t>
            </a:r>
            <a:r>
              <a:rPr lang="cs-CZ" sz="2600" b="1" dirty="0" smtClean="0"/>
              <a:t>b) </a:t>
            </a:r>
            <a:r>
              <a:rPr lang="cs-CZ" sz="2600" dirty="0" smtClean="0"/>
              <a:t>Provádí úpravu pozice vertexu (transformace), </a:t>
            </a:r>
            <a:r>
              <a:rPr lang="cs-CZ" sz="2600" dirty="0" err="1" smtClean="0"/>
              <a:t>skinning</a:t>
            </a:r>
            <a:r>
              <a:rPr lang="cs-CZ" sz="2600" dirty="0" smtClean="0"/>
              <a:t>, </a:t>
            </a:r>
            <a:r>
              <a:rPr lang="cs-CZ" sz="2600" dirty="0" err="1" smtClean="0"/>
              <a:t>morphing</a:t>
            </a:r>
            <a:r>
              <a:rPr lang="cs-CZ" sz="2600" dirty="0" smtClean="0"/>
              <a:t>, 	</a:t>
            </a:r>
            <a:r>
              <a:rPr lang="cs-CZ" sz="2600" dirty="0" err="1" smtClean="0"/>
              <a:t>wave</a:t>
            </a:r>
            <a:r>
              <a:rPr lang="cs-CZ" sz="2600" dirty="0" smtClean="0"/>
              <a:t> </a:t>
            </a:r>
            <a:r>
              <a:rPr lang="cs-CZ" sz="2600" dirty="0" err="1" smtClean="0"/>
              <a:t>motion</a:t>
            </a:r>
            <a:r>
              <a:rPr lang="cs-CZ" sz="2600" dirty="0" smtClean="0"/>
              <a:t>, osvětlení – Může vytvářet nové vertexy a zároveň i mazat.</a:t>
            </a:r>
          </a:p>
          <a:p>
            <a:pPr marL="0" indent="0">
              <a:buNone/>
            </a:pPr>
            <a:r>
              <a:rPr lang="cs-CZ" sz="2600" dirty="0" smtClean="0"/>
              <a:t>	</a:t>
            </a:r>
            <a:r>
              <a:rPr lang="cs-CZ" sz="2600" b="1" dirty="0" smtClean="0"/>
              <a:t>c</a:t>
            </a:r>
            <a:r>
              <a:rPr lang="cs-CZ" sz="2600" b="1" dirty="0"/>
              <a:t>) </a:t>
            </a:r>
            <a:r>
              <a:rPr lang="cs-CZ" sz="2600" dirty="0"/>
              <a:t>Provádí úpravu pozice vertexu (transformace), </a:t>
            </a:r>
            <a:r>
              <a:rPr lang="cs-CZ" sz="2600" dirty="0" err="1"/>
              <a:t>skinning</a:t>
            </a:r>
            <a:r>
              <a:rPr lang="cs-CZ" sz="2600" dirty="0"/>
              <a:t>, </a:t>
            </a:r>
            <a:r>
              <a:rPr lang="cs-CZ" sz="2600" dirty="0" err="1"/>
              <a:t>morphing</a:t>
            </a:r>
            <a:r>
              <a:rPr lang="cs-CZ" sz="2600" dirty="0"/>
              <a:t>, </a:t>
            </a:r>
            <a:r>
              <a:rPr lang="cs-CZ" sz="2600" dirty="0" smtClean="0"/>
              <a:t>	</a:t>
            </a:r>
            <a:r>
              <a:rPr lang="cs-CZ" sz="2600" dirty="0" err="1" smtClean="0"/>
              <a:t>wave</a:t>
            </a:r>
            <a:r>
              <a:rPr lang="cs-CZ" sz="2600" dirty="0" smtClean="0"/>
              <a:t> </a:t>
            </a:r>
            <a:r>
              <a:rPr lang="cs-CZ" sz="2600" dirty="0" err="1"/>
              <a:t>motion</a:t>
            </a:r>
            <a:r>
              <a:rPr lang="cs-CZ" sz="2600" dirty="0"/>
              <a:t>, osvětlení – Nemůže vytvářet nové vertexy, ale může </a:t>
            </a:r>
            <a:r>
              <a:rPr lang="cs-CZ" sz="2600" dirty="0" smtClean="0"/>
              <a:t>	mazat</a:t>
            </a:r>
            <a:r>
              <a:rPr lang="cs-CZ" sz="2600" dirty="0"/>
              <a:t>.</a:t>
            </a:r>
          </a:p>
          <a:p>
            <a:pPr marL="0" indent="0">
              <a:buNone/>
            </a:pPr>
            <a:endParaRPr lang="cs-CZ" sz="2400" dirty="0"/>
          </a:p>
          <a:p>
            <a:pPr marL="514350" indent="-514350" algn="ctr">
              <a:buFont typeface="+mj-lt"/>
              <a:buAutoNum type="arabicPeriod"/>
            </a:pPr>
            <a:endParaRPr lang="cs-CZ" sz="2600" dirty="0" smtClean="0"/>
          </a:p>
        </p:txBody>
      </p:sp>
    </p:spTree>
    <p:extLst>
      <p:ext uri="{BB962C8B-B14F-4D97-AF65-F5344CB8AC3E}">
        <p14:creationId xmlns:p14="http://schemas.microsoft.com/office/powerpoint/2010/main" val="2564672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ástupný symbol pro obsah 2"/>
          <p:cNvSpPr txBox="1">
            <a:spLocks/>
          </p:cNvSpPr>
          <p:nvPr/>
        </p:nvSpPr>
        <p:spPr>
          <a:xfrm>
            <a:off x="1101725" y="1023391"/>
            <a:ext cx="10026650" cy="55687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pPr>
            <a:r>
              <a:rPr lang="cs-CZ" sz="2400" b="1" dirty="0" smtClean="0"/>
              <a:t>3. </a:t>
            </a:r>
            <a:r>
              <a:rPr lang="pl-PL" sz="2400" b="1" dirty="0" smtClean="0"/>
              <a:t>Co </a:t>
            </a:r>
            <a:r>
              <a:rPr lang="pl-PL" sz="2400" b="1" dirty="0"/>
              <a:t>je to rasterizace?</a:t>
            </a:r>
            <a:endParaRPr lang="cs-CZ" sz="2400" b="1" dirty="0" smtClean="0"/>
          </a:p>
          <a:p>
            <a:pPr marL="0" indent="0">
              <a:buNone/>
            </a:pPr>
            <a:r>
              <a:rPr lang="cs-CZ" sz="2400" dirty="0" smtClean="0"/>
              <a:t>	</a:t>
            </a:r>
            <a:r>
              <a:rPr lang="cs-CZ" sz="2400" b="1" dirty="0" smtClean="0"/>
              <a:t>a</a:t>
            </a:r>
            <a:r>
              <a:rPr lang="cs-CZ" sz="2400" b="1" dirty="0"/>
              <a:t>) </a:t>
            </a:r>
            <a:r>
              <a:rPr lang="cs-CZ" sz="2400" dirty="0"/>
              <a:t>Proces, který počítá polohu </a:t>
            </a:r>
            <a:r>
              <a:rPr lang="cs-CZ" sz="2400" dirty="0" smtClean="0"/>
              <a:t>vertexu</a:t>
            </a:r>
          </a:p>
          <a:p>
            <a:pPr marL="0" indent="0">
              <a:buNone/>
            </a:pPr>
            <a:r>
              <a:rPr lang="cs-CZ" sz="2400" dirty="0"/>
              <a:t>	</a:t>
            </a:r>
            <a:r>
              <a:rPr lang="cs-CZ" sz="2400" b="1" dirty="0" smtClean="0"/>
              <a:t>b) </a:t>
            </a:r>
            <a:r>
              <a:rPr lang="cs-CZ" sz="2400" dirty="0"/>
              <a:t>Proces, kde je každý objekt ve scéně převeden na </a:t>
            </a:r>
            <a:r>
              <a:rPr lang="cs-CZ" sz="2400" dirty="0" smtClean="0"/>
              <a:t>pixely</a:t>
            </a:r>
          </a:p>
          <a:p>
            <a:pPr marL="0" indent="0">
              <a:buNone/>
            </a:pPr>
            <a:r>
              <a:rPr lang="cs-CZ" sz="2400" dirty="0"/>
              <a:t>	</a:t>
            </a:r>
            <a:r>
              <a:rPr lang="cs-CZ" sz="2400" b="1" dirty="0" smtClean="0"/>
              <a:t>c) </a:t>
            </a:r>
            <a:r>
              <a:rPr lang="cs-CZ" sz="2400" dirty="0"/>
              <a:t>Proces, ve kterém dochází k tvorbě 3D scény z 2D </a:t>
            </a:r>
            <a:r>
              <a:rPr lang="cs-CZ" sz="2400" dirty="0" smtClean="0"/>
              <a:t>obrazu</a:t>
            </a:r>
          </a:p>
          <a:p>
            <a:pPr marL="0" indent="0">
              <a:buNone/>
            </a:pPr>
            <a:r>
              <a:rPr lang="cs-CZ" sz="2400" b="1" dirty="0"/>
              <a:t>4</a:t>
            </a:r>
            <a:r>
              <a:rPr lang="cs-CZ" sz="2400" b="1" dirty="0" smtClean="0"/>
              <a:t>. </a:t>
            </a:r>
            <a:r>
              <a:rPr lang="cs-CZ" sz="2400" b="1" dirty="0"/>
              <a:t>K čemu se dá využít Geometry </a:t>
            </a:r>
            <a:r>
              <a:rPr lang="cs-CZ" sz="2400" b="1" dirty="0" err="1"/>
              <a:t>Shader</a:t>
            </a:r>
            <a:r>
              <a:rPr lang="cs-CZ" sz="2400" b="1" dirty="0" smtClean="0"/>
              <a:t>?</a:t>
            </a:r>
          </a:p>
          <a:p>
            <a:pPr marL="0" indent="0">
              <a:buNone/>
            </a:pPr>
            <a:r>
              <a:rPr lang="cs-CZ" sz="2400" dirty="0" smtClean="0"/>
              <a:t>	</a:t>
            </a:r>
            <a:r>
              <a:rPr lang="cs-CZ" sz="2400" b="1" dirty="0" smtClean="0"/>
              <a:t>a) </a:t>
            </a:r>
            <a:r>
              <a:rPr lang="cs-CZ" sz="2400" dirty="0"/>
              <a:t>K tvorbě </a:t>
            </a:r>
            <a:r>
              <a:rPr lang="cs-CZ" sz="2400" dirty="0" err="1"/>
              <a:t>Normal</a:t>
            </a:r>
            <a:r>
              <a:rPr lang="cs-CZ" sz="2400" dirty="0"/>
              <a:t> </a:t>
            </a:r>
            <a:r>
              <a:rPr lang="cs-CZ" sz="2400" dirty="0" err="1"/>
              <a:t>mappingu</a:t>
            </a:r>
            <a:r>
              <a:rPr lang="cs-CZ" sz="2400" dirty="0"/>
              <a:t>, což zajistí detailnější model bez </a:t>
            </a:r>
            <a:r>
              <a:rPr lang="cs-CZ" sz="2400" dirty="0" smtClean="0"/>
              <a:t>	ovlivnění </a:t>
            </a:r>
            <a:r>
              <a:rPr lang="cs-CZ" sz="2400" dirty="0"/>
              <a:t>počtu polygonů </a:t>
            </a:r>
            <a:endParaRPr lang="cs-CZ" sz="2400" dirty="0" smtClean="0"/>
          </a:p>
          <a:p>
            <a:pPr marL="0" indent="0">
              <a:buNone/>
            </a:pPr>
            <a:r>
              <a:rPr lang="cs-CZ" sz="2400" dirty="0"/>
              <a:t>	</a:t>
            </a:r>
            <a:r>
              <a:rPr lang="cs-CZ" sz="2400" b="1" dirty="0" smtClean="0"/>
              <a:t>b) </a:t>
            </a:r>
            <a:r>
              <a:rPr lang="cs-CZ" sz="2400" dirty="0"/>
              <a:t>K tvorbě vzorku a rozklad objektů na menší objekty, které tyto </a:t>
            </a:r>
            <a:r>
              <a:rPr lang="cs-CZ" sz="2400" dirty="0" smtClean="0"/>
              <a:t>	vzorky </a:t>
            </a:r>
            <a:r>
              <a:rPr lang="cs-CZ" sz="2400" dirty="0"/>
              <a:t>spojují </a:t>
            </a:r>
            <a:endParaRPr lang="cs-CZ" sz="2400" dirty="0" smtClean="0"/>
          </a:p>
          <a:p>
            <a:pPr marL="0" indent="0">
              <a:buNone/>
            </a:pPr>
            <a:r>
              <a:rPr lang="cs-CZ" sz="2400" dirty="0"/>
              <a:t>	</a:t>
            </a:r>
            <a:r>
              <a:rPr lang="cs-CZ" sz="2400" b="1" dirty="0" smtClean="0"/>
              <a:t>c) </a:t>
            </a:r>
            <a:r>
              <a:rPr lang="cs-CZ" sz="2400" dirty="0"/>
              <a:t>K tvorbě srsti, trávy a podobných útvarů</a:t>
            </a:r>
            <a:endParaRPr lang="cs-CZ" sz="2400" dirty="0" smtClean="0"/>
          </a:p>
          <a:p>
            <a:pPr marL="514350" indent="-514350" algn="ctr">
              <a:buFont typeface="+mj-lt"/>
              <a:buAutoNum type="arabicPeriod"/>
            </a:pPr>
            <a:endParaRPr lang="cs-CZ" sz="2600" dirty="0" smtClean="0"/>
          </a:p>
        </p:txBody>
      </p:sp>
    </p:spTree>
    <p:extLst>
      <p:ext uri="{BB962C8B-B14F-4D97-AF65-F5344CB8AC3E}">
        <p14:creationId xmlns:p14="http://schemas.microsoft.com/office/powerpoint/2010/main" val="3027284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2"/>
          <p:cNvSpPr txBox="1">
            <a:spLocks/>
          </p:cNvSpPr>
          <p:nvPr/>
        </p:nvSpPr>
        <p:spPr>
          <a:xfrm>
            <a:off x="1101725" y="1030912"/>
            <a:ext cx="10026650" cy="55687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pPr>
            <a:r>
              <a:rPr lang="cs-CZ" sz="2400" b="1" dirty="0"/>
              <a:t>5</a:t>
            </a:r>
            <a:r>
              <a:rPr lang="cs-CZ" sz="2400" b="1" dirty="0" smtClean="0"/>
              <a:t>. </a:t>
            </a:r>
            <a:r>
              <a:rPr lang="pl-PL" sz="2400" b="1" dirty="0"/>
              <a:t>Co je specifické pro DDR paměti</a:t>
            </a:r>
            <a:r>
              <a:rPr lang="pl-PL" sz="2400" b="1" dirty="0" smtClean="0"/>
              <a:t>?</a:t>
            </a:r>
          </a:p>
          <a:p>
            <a:pPr marL="0" lvl="0" indent="0">
              <a:buNone/>
            </a:pPr>
            <a:r>
              <a:rPr lang="cs-CZ" sz="2400" dirty="0" smtClean="0"/>
              <a:t>	</a:t>
            </a:r>
            <a:r>
              <a:rPr lang="cs-CZ" sz="2400" b="1" dirty="0" smtClean="0"/>
              <a:t>a) </a:t>
            </a:r>
            <a:r>
              <a:rPr lang="cs-CZ" sz="2400" dirty="0"/>
              <a:t>Data jsou během jednoho cyklu přenášena dvakrát, jednou na </a:t>
            </a:r>
            <a:r>
              <a:rPr lang="cs-CZ" sz="2400" dirty="0" smtClean="0"/>
              <a:t>	počáteční </a:t>
            </a:r>
            <a:r>
              <a:rPr lang="cs-CZ" sz="2400" dirty="0"/>
              <a:t>hraně pulsu a podruhé na jeho koncové hraně </a:t>
            </a:r>
            <a:endParaRPr lang="cs-CZ" sz="2400" dirty="0" smtClean="0"/>
          </a:p>
          <a:p>
            <a:pPr marL="0" lvl="0" indent="0">
              <a:buNone/>
            </a:pPr>
            <a:r>
              <a:rPr lang="cs-CZ" sz="2400" dirty="0"/>
              <a:t>	</a:t>
            </a:r>
            <a:r>
              <a:rPr lang="cs-CZ" sz="2400" b="1" dirty="0" smtClean="0"/>
              <a:t>b) </a:t>
            </a:r>
            <a:r>
              <a:rPr lang="cs-CZ" sz="2400" dirty="0" err="1" smtClean="0"/>
              <a:t>Používájí</a:t>
            </a:r>
            <a:r>
              <a:rPr lang="cs-CZ" sz="2400" dirty="0" smtClean="0"/>
              <a:t> </a:t>
            </a:r>
            <a:r>
              <a:rPr lang="cs-CZ" sz="2400" dirty="0"/>
              <a:t>vertikální uspořádání paměťových čipů na sebe </a:t>
            </a:r>
            <a:endParaRPr lang="cs-CZ" sz="2400" dirty="0" smtClean="0"/>
          </a:p>
          <a:p>
            <a:pPr marL="0" lvl="0" indent="0">
              <a:buNone/>
            </a:pPr>
            <a:r>
              <a:rPr lang="cs-CZ" sz="2400" dirty="0"/>
              <a:t>	</a:t>
            </a:r>
            <a:r>
              <a:rPr lang="cs-CZ" sz="2400" b="1" dirty="0" smtClean="0"/>
              <a:t>c) </a:t>
            </a:r>
            <a:r>
              <a:rPr lang="cs-CZ" sz="2400" dirty="0" smtClean="0"/>
              <a:t>Jsou přizpůsobeny </a:t>
            </a:r>
            <a:r>
              <a:rPr lang="cs-CZ" sz="2400" dirty="0"/>
              <a:t>pro použití s grafickými kartami a nachází se na </a:t>
            </a:r>
            <a:r>
              <a:rPr lang="cs-CZ" sz="2400" dirty="0" smtClean="0"/>
              <a:t>	dedikovaných </a:t>
            </a:r>
            <a:r>
              <a:rPr lang="cs-CZ" sz="2400" dirty="0"/>
              <a:t>grafických </a:t>
            </a:r>
            <a:r>
              <a:rPr lang="cs-CZ" sz="2400" dirty="0" smtClean="0"/>
              <a:t>kartách</a:t>
            </a:r>
          </a:p>
          <a:p>
            <a:pPr marL="0" lvl="0" indent="0">
              <a:buNone/>
            </a:pPr>
            <a:r>
              <a:rPr lang="cs-CZ" sz="2400" b="1" dirty="0" smtClean="0"/>
              <a:t>6. </a:t>
            </a:r>
            <a:r>
              <a:rPr lang="pl-PL" sz="2400" b="1" dirty="0"/>
              <a:t>Co jsou to HBM paměti</a:t>
            </a:r>
            <a:r>
              <a:rPr lang="pl-PL" sz="2400" b="1" dirty="0" smtClean="0"/>
              <a:t>?</a:t>
            </a:r>
          </a:p>
          <a:p>
            <a:pPr marL="0" lvl="0" indent="0">
              <a:buNone/>
            </a:pPr>
            <a:r>
              <a:rPr lang="cs-CZ" sz="2400" dirty="0" smtClean="0"/>
              <a:t>	</a:t>
            </a:r>
            <a:r>
              <a:rPr lang="cs-CZ" sz="2400" b="1" dirty="0" smtClean="0"/>
              <a:t>a) </a:t>
            </a:r>
            <a:r>
              <a:rPr lang="cs-CZ" sz="2400" dirty="0"/>
              <a:t>Typ pamětí vyvinutý společností AMD, který využívá horizontální </a:t>
            </a:r>
            <a:r>
              <a:rPr lang="cs-CZ" sz="2400" dirty="0" smtClean="0"/>
              <a:t>	ukládání </a:t>
            </a:r>
            <a:r>
              <a:rPr lang="cs-CZ" sz="2400" dirty="0"/>
              <a:t>čipů vedle </a:t>
            </a:r>
            <a:r>
              <a:rPr lang="cs-CZ" sz="2400" dirty="0" smtClean="0"/>
              <a:t>sebe</a:t>
            </a:r>
          </a:p>
          <a:p>
            <a:pPr marL="0" lvl="0" indent="0">
              <a:buNone/>
            </a:pPr>
            <a:r>
              <a:rPr lang="cs-CZ" sz="2400" dirty="0"/>
              <a:t>	</a:t>
            </a:r>
            <a:r>
              <a:rPr lang="cs-CZ" sz="2400" b="1" dirty="0" smtClean="0"/>
              <a:t>b) </a:t>
            </a:r>
            <a:r>
              <a:rPr lang="cs-CZ" sz="2400" dirty="0"/>
              <a:t>Typ pamětí vyvinutý společností AMD, které se připojují k CPU </a:t>
            </a:r>
            <a:endParaRPr lang="cs-CZ" sz="2400" dirty="0" smtClean="0"/>
          </a:p>
          <a:p>
            <a:pPr marL="0" lvl="0" indent="0">
              <a:buNone/>
            </a:pPr>
            <a:r>
              <a:rPr lang="cs-CZ" sz="2400" dirty="0"/>
              <a:t>	</a:t>
            </a:r>
            <a:r>
              <a:rPr lang="cs-CZ" sz="2400" b="1" dirty="0" smtClean="0"/>
              <a:t>c) </a:t>
            </a:r>
            <a:r>
              <a:rPr lang="cs-CZ" sz="2400" dirty="0"/>
              <a:t>Typ pamětí vyvinutý společností AMD využívající vertikální uspořádání </a:t>
            </a:r>
            <a:r>
              <a:rPr lang="cs-CZ" sz="2400" dirty="0" smtClean="0"/>
              <a:t>	paměťových </a:t>
            </a:r>
            <a:r>
              <a:rPr lang="cs-CZ" sz="2400" dirty="0"/>
              <a:t>čipů na sebe</a:t>
            </a:r>
            <a:endParaRPr lang="cs-CZ" sz="2600" dirty="0" smtClean="0"/>
          </a:p>
        </p:txBody>
      </p:sp>
    </p:spTree>
    <p:extLst>
      <p:ext uri="{BB962C8B-B14F-4D97-AF65-F5344CB8AC3E}">
        <p14:creationId xmlns:p14="http://schemas.microsoft.com/office/powerpoint/2010/main" val="2514691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2"/>
          <p:cNvSpPr txBox="1">
            <a:spLocks/>
          </p:cNvSpPr>
          <p:nvPr/>
        </p:nvSpPr>
        <p:spPr>
          <a:xfrm>
            <a:off x="1085396" y="1015870"/>
            <a:ext cx="10026650" cy="55687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pPr>
            <a:r>
              <a:rPr lang="cs-CZ" sz="2400" b="1" dirty="0" smtClean="0"/>
              <a:t>7. </a:t>
            </a:r>
            <a:r>
              <a:rPr lang="pl-PL" sz="2400" b="1" dirty="0"/>
              <a:t>Jakou sběrnici využívají novodobé grafické karty? (k roku 2020</a:t>
            </a:r>
            <a:r>
              <a:rPr lang="pl-PL" sz="2400" b="1" dirty="0" smtClean="0"/>
              <a:t>)</a:t>
            </a:r>
          </a:p>
          <a:p>
            <a:pPr marL="0" lvl="0" indent="0">
              <a:buNone/>
            </a:pPr>
            <a:r>
              <a:rPr lang="cs-CZ" sz="2400" dirty="0" smtClean="0"/>
              <a:t>	</a:t>
            </a:r>
            <a:r>
              <a:rPr lang="cs-CZ" sz="2400" b="1" dirty="0" smtClean="0"/>
              <a:t>a) </a:t>
            </a:r>
            <a:r>
              <a:rPr lang="cs-CZ" sz="2400" dirty="0"/>
              <a:t>PCI Express 3.0 a </a:t>
            </a:r>
            <a:r>
              <a:rPr lang="cs-CZ" sz="2400" dirty="0" smtClean="0"/>
              <a:t>4.0</a:t>
            </a:r>
            <a:endParaRPr lang="cs-CZ" sz="2400" dirty="0"/>
          </a:p>
          <a:p>
            <a:pPr marL="0" lvl="0" indent="0">
              <a:buNone/>
            </a:pPr>
            <a:r>
              <a:rPr lang="cs-CZ" sz="2400" b="1" dirty="0" smtClean="0"/>
              <a:t>	b) </a:t>
            </a:r>
            <a:r>
              <a:rPr lang="cs-CZ" sz="2400" dirty="0"/>
              <a:t>PCI Express 1.0 </a:t>
            </a:r>
            <a:endParaRPr lang="cs-CZ" sz="2400" dirty="0" smtClean="0"/>
          </a:p>
          <a:p>
            <a:pPr marL="0" lvl="0" indent="0">
              <a:buNone/>
            </a:pPr>
            <a:r>
              <a:rPr lang="cs-CZ" sz="2400" dirty="0"/>
              <a:t>	</a:t>
            </a:r>
            <a:r>
              <a:rPr lang="cs-CZ" sz="2400" b="1" dirty="0" smtClean="0"/>
              <a:t>c) </a:t>
            </a:r>
            <a:r>
              <a:rPr lang="cs-CZ" sz="2400" dirty="0"/>
              <a:t>PCI a </a:t>
            </a:r>
            <a:r>
              <a:rPr lang="cs-CZ" sz="2400" dirty="0" smtClean="0"/>
              <a:t>AGP</a:t>
            </a:r>
          </a:p>
          <a:p>
            <a:pPr marL="0" lvl="0" indent="0">
              <a:buNone/>
            </a:pPr>
            <a:r>
              <a:rPr lang="cs-CZ" sz="2400" b="1" dirty="0" smtClean="0"/>
              <a:t>8. </a:t>
            </a:r>
            <a:r>
              <a:rPr lang="pl-PL" sz="2400" b="1" dirty="0"/>
              <a:t>Má integrovaná grafická karta svou vlastní grafickou paměť</a:t>
            </a:r>
            <a:r>
              <a:rPr lang="pl-PL" sz="2400" b="1" dirty="0" smtClean="0"/>
              <a:t>?</a:t>
            </a:r>
          </a:p>
          <a:p>
            <a:pPr marL="0" lvl="0" indent="0">
              <a:buNone/>
            </a:pPr>
            <a:r>
              <a:rPr lang="cs-CZ" sz="2400" dirty="0" smtClean="0"/>
              <a:t>	</a:t>
            </a:r>
            <a:r>
              <a:rPr lang="cs-CZ" sz="2400" b="1" dirty="0" smtClean="0"/>
              <a:t>a) </a:t>
            </a:r>
            <a:r>
              <a:rPr lang="cs-CZ" sz="2400" dirty="0"/>
              <a:t>Ne nemá, využívá systémovou sdílenou paměť</a:t>
            </a:r>
            <a:r>
              <a:rPr lang="cs-CZ" sz="2400" dirty="0" smtClean="0"/>
              <a:t>.</a:t>
            </a:r>
          </a:p>
          <a:p>
            <a:pPr marL="0" lvl="0" indent="0">
              <a:buNone/>
            </a:pPr>
            <a:r>
              <a:rPr lang="cs-CZ" sz="2400" dirty="0"/>
              <a:t>	</a:t>
            </a:r>
            <a:r>
              <a:rPr lang="cs-CZ" sz="2400" b="1" dirty="0" smtClean="0"/>
              <a:t>b) </a:t>
            </a:r>
            <a:r>
              <a:rPr lang="pt-BR" sz="2400" dirty="0"/>
              <a:t>Ano má, většinou typu HBM</a:t>
            </a:r>
            <a:r>
              <a:rPr lang="pt-BR" sz="2400" dirty="0" smtClean="0"/>
              <a:t>.</a:t>
            </a:r>
            <a:endParaRPr lang="cs-CZ" sz="2400" dirty="0" smtClean="0"/>
          </a:p>
          <a:p>
            <a:pPr marL="0" lvl="0" indent="0">
              <a:buNone/>
            </a:pPr>
            <a:r>
              <a:rPr lang="cs-CZ" sz="2400" dirty="0" smtClean="0"/>
              <a:t>	</a:t>
            </a:r>
            <a:r>
              <a:rPr lang="cs-CZ" sz="2400" b="1" dirty="0" smtClean="0"/>
              <a:t>c) </a:t>
            </a:r>
            <a:r>
              <a:rPr lang="pt-BR" sz="2400" dirty="0"/>
              <a:t>Ano má, většinou typu GDDR.</a:t>
            </a:r>
            <a:endParaRPr lang="cs-CZ" sz="2600" dirty="0" smtClean="0"/>
          </a:p>
        </p:txBody>
      </p:sp>
    </p:spTree>
    <p:extLst>
      <p:ext uri="{BB962C8B-B14F-4D97-AF65-F5344CB8AC3E}">
        <p14:creationId xmlns:p14="http://schemas.microsoft.com/office/powerpoint/2010/main" val="2963773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2"/>
          <p:cNvSpPr txBox="1">
            <a:spLocks/>
          </p:cNvSpPr>
          <p:nvPr/>
        </p:nvSpPr>
        <p:spPr>
          <a:xfrm>
            <a:off x="1069067" y="1014319"/>
            <a:ext cx="10026650" cy="55687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pPr>
            <a:r>
              <a:rPr lang="cs-CZ" sz="2400" b="1" dirty="0" smtClean="0"/>
              <a:t>9. </a:t>
            </a:r>
            <a:r>
              <a:rPr lang="pl-PL" sz="2400" b="1" dirty="0"/>
              <a:t>Co je to teselace</a:t>
            </a:r>
            <a:r>
              <a:rPr lang="pl-PL" sz="2400" b="1" dirty="0" smtClean="0"/>
              <a:t>?</a:t>
            </a:r>
          </a:p>
          <a:p>
            <a:pPr marL="0" lvl="0" indent="0">
              <a:buNone/>
            </a:pPr>
            <a:r>
              <a:rPr lang="cs-CZ" sz="2400" dirty="0" smtClean="0"/>
              <a:t>	</a:t>
            </a:r>
            <a:r>
              <a:rPr lang="cs-CZ" sz="2400" b="1" dirty="0" smtClean="0"/>
              <a:t>a) </a:t>
            </a:r>
            <a:r>
              <a:rPr lang="cs-CZ" sz="2400" dirty="0"/>
              <a:t>Metoda </a:t>
            </a:r>
            <a:r>
              <a:rPr lang="cs-CZ" sz="2400" dirty="0" err="1"/>
              <a:t>renderování</a:t>
            </a:r>
            <a:r>
              <a:rPr lang="cs-CZ" sz="2400" dirty="0"/>
              <a:t> paprsků a jejich odrazů v reálném čase</a:t>
            </a:r>
            <a:r>
              <a:rPr lang="cs-CZ" sz="2400" dirty="0" smtClean="0"/>
              <a:t>.</a:t>
            </a:r>
          </a:p>
          <a:p>
            <a:pPr marL="0" lvl="0" indent="0">
              <a:buNone/>
            </a:pPr>
            <a:r>
              <a:rPr lang="cs-CZ" sz="2400" b="1" dirty="0" smtClean="0"/>
              <a:t>	b) </a:t>
            </a:r>
            <a:r>
              <a:rPr lang="cs-CZ" sz="2400" dirty="0"/>
              <a:t>Volitelná fáze </a:t>
            </a:r>
            <a:r>
              <a:rPr lang="cs-CZ" sz="2400" dirty="0" err="1"/>
              <a:t>pipeline</a:t>
            </a:r>
            <a:r>
              <a:rPr lang="cs-CZ" sz="2400" dirty="0"/>
              <a:t>, která vytváří vzorek a generuje sadu menších </a:t>
            </a:r>
            <a:r>
              <a:rPr lang="cs-CZ" sz="2400" dirty="0" smtClean="0"/>
              <a:t>	objektů</a:t>
            </a:r>
            <a:r>
              <a:rPr lang="cs-CZ" sz="2400" dirty="0"/>
              <a:t>, které tyto vzorky </a:t>
            </a:r>
            <a:r>
              <a:rPr lang="cs-CZ" sz="2400" dirty="0" smtClean="0"/>
              <a:t>spojují</a:t>
            </a:r>
          </a:p>
          <a:p>
            <a:pPr marL="0" lvl="0" indent="0">
              <a:buNone/>
            </a:pPr>
            <a:r>
              <a:rPr lang="cs-CZ" sz="2400" dirty="0"/>
              <a:t>	</a:t>
            </a:r>
            <a:r>
              <a:rPr lang="cs-CZ" sz="2400" b="1" dirty="0" smtClean="0"/>
              <a:t>c) </a:t>
            </a:r>
            <a:r>
              <a:rPr lang="cs-CZ" sz="2400" dirty="0"/>
              <a:t>Označení architektury grafických karet společnosti AMD</a:t>
            </a:r>
            <a:r>
              <a:rPr lang="cs-CZ" sz="2400" dirty="0" smtClean="0"/>
              <a:t>.</a:t>
            </a:r>
          </a:p>
          <a:p>
            <a:pPr marL="0" lvl="0" indent="0">
              <a:buNone/>
            </a:pPr>
            <a:r>
              <a:rPr lang="cs-CZ" sz="2400" b="1" dirty="0" smtClean="0"/>
              <a:t>10. </a:t>
            </a:r>
            <a:r>
              <a:rPr lang="pl-PL" sz="2400" b="1" dirty="0"/>
              <a:t>Co je to DVI? Jaké jsou varianty DVI</a:t>
            </a:r>
            <a:r>
              <a:rPr lang="pl-PL" sz="2400" b="1" dirty="0" smtClean="0"/>
              <a:t>?</a:t>
            </a:r>
          </a:p>
          <a:p>
            <a:pPr marL="0" lvl="0" indent="0">
              <a:buNone/>
            </a:pPr>
            <a:r>
              <a:rPr lang="cs-CZ" sz="2400" dirty="0" smtClean="0"/>
              <a:t>	</a:t>
            </a:r>
            <a:r>
              <a:rPr lang="cs-CZ" sz="2400" b="1" dirty="0" smtClean="0"/>
              <a:t>a) </a:t>
            </a:r>
            <a:r>
              <a:rPr lang="cs-CZ" sz="2400" dirty="0"/>
              <a:t>Jedná se o rozhraní pro propojení výstupního zařízení s grafickou </a:t>
            </a:r>
            <a:r>
              <a:rPr lang="cs-CZ" sz="2400" dirty="0" smtClean="0"/>
              <a:t>	kartou</a:t>
            </a:r>
            <a:r>
              <a:rPr lang="cs-CZ" sz="2400" dirty="0"/>
              <a:t>. Varianty jsou DVI-D, DVI-A, DVI-I</a:t>
            </a:r>
            <a:r>
              <a:rPr lang="cs-CZ" sz="2400" dirty="0" smtClean="0"/>
              <a:t>.</a:t>
            </a:r>
          </a:p>
          <a:p>
            <a:pPr marL="0" lvl="0" indent="0">
              <a:buNone/>
            </a:pPr>
            <a:r>
              <a:rPr lang="cs-CZ" sz="2400" dirty="0"/>
              <a:t>	</a:t>
            </a:r>
            <a:r>
              <a:rPr lang="cs-CZ" sz="2400" b="1" dirty="0" smtClean="0"/>
              <a:t>b) </a:t>
            </a:r>
            <a:r>
              <a:rPr lang="pt-BR" sz="2400" dirty="0"/>
              <a:t>Jedná se o systémovou sběrnici grafické karty. Varianty jsou DVI-A, </a:t>
            </a:r>
            <a:r>
              <a:rPr lang="cs-CZ" sz="2400" dirty="0" smtClean="0"/>
              <a:t>	</a:t>
            </a:r>
            <a:r>
              <a:rPr lang="pt-BR" sz="2400" dirty="0" smtClean="0"/>
              <a:t>DVI-B</a:t>
            </a:r>
            <a:r>
              <a:rPr lang="pt-BR" sz="2400" dirty="0"/>
              <a:t>, DVI-C</a:t>
            </a:r>
            <a:r>
              <a:rPr lang="pt-BR" sz="2400" dirty="0" smtClean="0"/>
              <a:t>.</a:t>
            </a:r>
            <a:endParaRPr lang="cs-CZ" sz="2400" dirty="0" smtClean="0"/>
          </a:p>
          <a:p>
            <a:pPr marL="0" lvl="0" indent="0">
              <a:buNone/>
            </a:pPr>
            <a:r>
              <a:rPr lang="cs-CZ" sz="2400" dirty="0" smtClean="0"/>
              <a:t>	</a:t>
            </a:r>
            <a:r>
              <a:rPr lang="cs-CZ" sz="2400" b="1" dirty="0" smtClean="0"/>
              <a:t>c) </a:t>
            </a:r>
            <a:r>
              <a:rPr lang="pt-BR" sz="2400" dirty="0"/>
              <a:t>Jedná se o druh grafických pamětí. Varianty jsou DVI-1, DVI-2, DVI-3.</a:t>
            </a:r>
            <a:endParaRPr lang="cs-CZ" sz="2600" dirty="0" smtClean="0"/>
          </a:p>
        </p:txBody>
      </p:sp>
    </p:spTree>
    <p:extLst>
      <p:ext uri="{BB962C8B-B14F-4D97-AF65-F5344CB8AC3E}">
        <p14:creationId xmlns:p14="http://schemas.microsoft.com/office/powerpoint/2010/main" val="155179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ástupný symbol pro obsah 2"/>
          <p:cNvSpPr txBox="1">
            <a:spLocks/>
          </p:cNvSpPr>
          <p:nvPr/>
        </p:nvSpPr>
        <p:spPr>
          <a:xfrm>
            <a:off x="1101725" y="906504"/>
            <a:ext cx="10026650" cy="55687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pPr>
            <a:r>
              <a:rPr lang="cs-CZ" sz="2400" b="1" dirty="0" smtClean="0"/>
              <a:t>11</a:t>
            </a:r>
            <a:r>
              <a:rPr lang="cs-CZ" sz="2400" b="1" dirty="0"/>
              <a:t>. Co je to CUDA</a:t>
            </a:r>
            <a:r>
              <a:rPr lang="cs-CZ" sz="2400" b="1" dirty="0" smtClean="0"/>
              <a:t>?</a:t>
            </a:r>
          </a:p>
          <a:p>
            <a:pPr marL="0" lvl="0" indent="0">
              <a:buNone/>
            </a:pPr>
            <a:r>
              <a:rPr lang="cs-CZ" sz="2400" dirty="0" smtClean="0"/>
              <a:t>	</a:t>
            </a:r>
            <a:r>
              <a:rPr lang="cs-CZ" sz="2400" b="1" dirty="0" smtClean="0"/>
              <a:t>a) </a:t>
            </a:r>
            <a:r>
              <a:rPr lang="cs-CZ" sz="2400" dirty="0"/>
              <a:t>CUDA je druh grafické paměti, která přenáší data jak na nástupné i </a:t>
            </a:r>
            <a:r>
              <a:rPr lang="cs-CZ" sz="2400" dirty="0" smtClean="0"/>
              <a:t>	sestupné </a:t>
            </a:r>
            <a:r>
              <a:rPr lang="cs-CZ" sz="2400" dirty="0"/>
              <a:t>hraně hodinového </a:t>
            </a:r>
            <a:r>
              <a:rPr lang="cs-CZ" sz="2400" dirty="0" smtClean="0"/>
              <a:t>signálu</a:t>
            </a:r>
          </a:p>
          <a:p>
            <a:pPr marL="0" lvl="0" indent="0">
              <a:buNone/>
            </a:pPr>
            <a:r>
              <a:rPr lang="cs-CZ" sz="2400" dirty="0"/>
              <a:t>	</a:t>
            </a:r>
            <a:r>
              <a:rPr lang="cs-CZ" sz="2400" b="1" dirty="0" smtClean="0"/>
              <a:t>b) </a:t>
            </a:r>
            <a:r>
              <a:rPr lang="cs-CZ" sz="2400" dirty="0"/>
              <a:t>Paralelní výpočetní platforma založena na SPMD modelu a využívající </a:t>
            </a:r>
            <a:r>
              <a:rPr lang="cs-CZ" sz="2400" dirty="0" smtClean="0"/>
              <a:t>	jazyky </a:t>
            </a:r>
            <a:r>
              <a:rPr lang="cs-CZ" sz="2400" dirty="0"/>
              <a:t>C a C</a:t>
            </a:r>
            <a:r>
              <a:rPr lang="cs-CZ" sz="2400" dirty="0" smtClean="0"/>
              <a:t>++</a:t>
            </a:r>
          </a:p>
          <a:p>
            <a:pPr marL="0" lvl="0" indent="0">
              <a:buNone/>
            </a:pPr>
            <a:r>
              <a:rPr lang="cs-CZ" sz="2400" dirty="0" smtClean="0"/>
              <a:t>	</a:t>
            </a:r>
            <a:r>
              <a:rPr lang="cs-CZ" sz="2400" b="1" dirty="0" smtClean="0"/>
              <a:t>c) </a:t>
            </a:r>
            <a:r>
              <a:rPr lang="cs-CZ" sz="2400" dirty="0"/>
              <a:t>CUDA je společná architektura grafických karet společnosti NVIDIA a </a:t>
            </a:r>
            <a:r>
              <a:rPr lang="cs-CZ" sz="2400" dirty="0" smtClean="0"/>
              <a:t>	AMD</a:t>
            </a:r>
          </a:p>
          <a:p>
            <a:pPr marL="0" lvl="0" indent="0">
              <a:buNone/>
            </a:pPr>
            <a:r>
              <a:rPr lang="cs-CZ" sz="2400" b="1" dirty="0" smtClean="0"/>
              <a:t>12. </a:t>
            </a:r>
            <a:r>
              <a:rPr lang="pl-PL" sz="2400" b="1" dirty="0"/>
              <a:t>Co je to </a:t>
            </a:r>
            <a:r>
              <a:rPr lang="pl-PL" sz="2400" b="1" dirty="0" smtClean="0"/>
              <a:t>Stream </a:t>
            </a:r>
            <a:r>
              <a:rPr lang="pl-PL" sz="2400" b="1" dirty="0"/>
              <a:t>procesor</a:t>
            </a:r>
            <a:r>
              <a:rPr lang="pl-PL" sz="2400" b="1" dirty="0" smtClean="0"/>
              <a:t>?</a:t>
            </a:r>
          </a:p>
          <a:p>
            <a:pPr marL="0" lvl="0" indent="0">
              <a:buNone/>
            </a:pPr>
            <a:r>
              <a:rPr lang="cs-CZ" sz="2400" dirty="0" smtClean="0"/>
              <a:t>	</a:t>
            </a:r>
            <a:r>
              <a:rPr lang="cs-CZ" sz="2400" b="1" dirty="0" smtClean="0"/>
              <a:t>a) </a:t>
            </a:r>
            <a:r>
              <a:rPr lang="cs-CZ" sz="2400" dirty="0" err="1"/>
              <a:t>Stream</a:t>
            </a:r>
            <a:r>
              <a:rPr lang="cs-CZ" sz="2400" dirty="0"/>
              <a:t> procesor je označení pro integrované grafické karty </a:t>
            </a:r>
            <a:r>
              <a:rPr lang="cs-CZ" sz="2400" dirty="0" smtClean="0"/>
              <a:t>	společnosti Intel</a:t>
            </a:r>
          </a:p>
          <a:p>
            <a:pPr marL="0" lvl="0" indent="0">
              <a:buNone/>
            </a:pPr>
            <a:r>
              <a:rPr lang="cs-CZ" sz="2400" dirty="0"/>
              <a:t>	</a:t>
            </a:r>
            <a:r>
              <a:rPr lang="cs-CZ" sz="2400" b="1" dirty="0" smtClean="0"/>
              <a:t>b) </a:t>
            </a:r>
            <a:r>
              <a:rPr lang="cs-CZ" sz="2400" dirty="0" err="1"/>
              <a:t>Stream</a:t>
            </a:r>
            <a:r>
              <a:rPr lang="cs-CZ" sz="2400" dirty="0"/>
              <a:t> procesor je označení pro grafický procesor pro </a:t>
            </a:r>
            <a:r>
              <a:rPr lang="cs-CZ" sz="2400" dirty="0" err="1" smtClean="0"/>
              <a:t>streamování</a:t>
            </a:r>
            <a:r>
              <a:rPr lang="cs-CZ" sz="2400" dirty="0" smtClean="0"/>
              <a:t>	videí</a:t>
            </a:r>
          </a:p>
          <a:p>
            <a:pPr marL="0" lvl="0" indent="0">
              <a:buNone/>
            </a:pPr>
            <a:r>
              <a:rPr lang="cs-CZ" sz="2400" dirty="0"/>
              <a:t>	</a:t>
            </a:r>
            <a:r>
              <a:rPr lang="cs-CZ" sz="2400" b="1" dirty="0" smtClean="0"/>
              <a:t>c) </a:t>
            </a:r>
            <a:r>
              <a:rPr lang="cs-CZ" sz="2400" dirty="0" err="1"/>
              <a:t>Stream</a:t>
            </a:r>
            <a:r>
              <a:rPr lang="cs-CZ" sz="2400" dirty="0"/>
              <a:t> procesor je označení výpočetní jednotky grafického </a:t>
            </a:r>
            <a:r>
              <a:rPr lang="cs-CZ" sz="2400" dirty="0" smtClean="0"/>
              <a:t>jádra</a:t>
            </a:r>
            <a:endParaRPr lang="cs-CZ" sz="2400" dirty="0"/>
          </a:p>
          <a:p>
            <a:pPr marL="514350" indent="-514350" algn="ctr">
              <a:buFont typeface="+mj-lt"/>
              <a:buAutoNum type="arabicPeriod"/>
            </a:pPr>
            <a:endParaRPr lang="cs-CZ" sz="2600" dirty="0" smtClean="0"/>
          </a:p>
        </p:txBody>
      </p:sp>
    </p:spTree>
    <p:extLst>
      <p:ext uri="{BB962C8B-B14F-4D97-AF65-F5344CB8AC3E}">
        <p14:creationId xmlns:p14="http://schemas.microsoft.com/office/powerpoint/2010/main" val="4240414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2"/>
          <p:cNvSpPr txBox="1">
            <a:spLocks/>
          </p:cNvSpPr>
          <p:nvPr/>
        </p:nvSpPr>
        <p:spPr>
          <a:xfrm>
            <a:off x="1101725" y="1052419"/>
            <a:ext cx="10026650" cy="55687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pPr>
            <a:r>
              <a:rPr lang="cs-CZ" sz="2400" b="1" dirty="0" smtClean="0"/>
              <a:t>13. </a:t>
            </a:r>
            <a:r>
              <a:rPr lang="pl-PL" sz="2400" b="1" dirty="0"/>
              <a:t>Co je to CUDA jádro</a:t>
            </a:r>
            <a:r>
              <a:rPr lang="pl-PL" sz="2400" b="1" dirty="0" smtClean="0"/>
              <a:t>?</a:t>
            </a:r>
          </a:p>
          <a:p>
            <a:pPr marL="0" lvl="0" indent="0">
              <a:buNone/>
            </a:pPr>
            <a:r>
              <a:rPr lang="cs-CZ" sz="2400" dirty="0" smtClean="0"/>
              <a:t>	</a:t>
            </a:r>
            <a:r>
              <a:rPr lang="cs-CZ" sz="2400" b="1" dirty="0" smtClean="0"/>
              <a:t>a) </a:t>
            </a:r>
            <a:r>
              <a:rPr lang="cs-CZ" sz="2400" dirty="0"/>
              <a:t>CUDA jádro je označení výpočetní jednotky grafického jádra </a:t>
            </a:r>
            <a:r>
              <a:rPr lang="cs-CZ" sz="2400" dirty="0" smtClean="0"/>
              <a:t>	společnosti AMD</a:t>
            </a:r>
          </a:p>
          <a:p>
            <a:pPr marL="0" lvl="0" indent="0">
              <a:buNone/>
            </a:pPr>
            <a:r>
              <a:rPr lang="cs-CZ" sz="2400" dirty="0"/>
              <a:t>	</a:t>
            </a:r>
            <a:r>
              <a:rPr lang="cs-CZ" sz="2400" b="1" dirty="0" smtClean="0"/>
              <a:t>b) </a:t>
            </a:r>
            <a:r>
              <a:rPr lang="cs-CZ" sz="2400" dirty="0"/>
              <a:t>CUDA jádro je označení výpočetní jednotky grafického </a:t>
            </a:r>
            <a:r>
              <a:rPr lang="cs-CZ" sz="2400" dirty="0" smtClean="0"/>
              <a:t>jádra 	společnosti </a:t>
            </a:r>
            <a:r>
              <a:rPr lang="cs-CZ" sz="2400" dirty="0"/>
              <a:t>NVIDIA</a:t>
            </a:r>
            <a:r>
              <a:rPr lang="cs-CZ" sz="2400" dirty="0" smtClean="0"/>
              <a:t>.</a:t>
            </a:r>
          </a:p>
          <a:p>
            <a:pPr marL="0" lvl="0" indent="0">
              <a:buNone/>
            </a:pPr>
            <a:r>
              <a:rPr lang="cs-CZ" sz="2400" dirty="0" smtClean="0"/>
              <a:t>	</a:t>
            </a:r>
            <a:r>
              <a:rPr lang="cs-CZ" sz="2400" b="1" dirty="0" smtClean="0"/>
              <a:t>c) </a:t>
            </a:r>
            <a:r>
              <a:rPr lang="pt-BR" sz="2400" dirty="0"/>
              <a:t>CUDA jádro je platforma pro paralelní </a:t>
            </a:r>
            <a:r>
              <a:rPr lang="pt-BR" sz="2400" dirty="0" smtClean="0"/>
              <a:t>programování</a:t>
            </a:r>
            <a:endParaRPr lang="cs-CZ" sz="2400" dirty="0" smtClean="0"/>
          </a:p>
          <a:p>
            <a:pPr marL="0" lvl="0" indent="0">
              <a:buNone/>
            </a:pPr>
            <a:r>
              <a:rPr lang="cs-CZ" sz="2400" b="1" dirty="0" smtClean="0"/>
              <a:t>14. </a:t>
            </a:r>
            <a:r>
              <a:rPr lang="pl-PL" sz="2400" b="1" dirty="0"/>
              <a:t>Jak lze využít grafickou kartu kromě zobrazení </a:t>
            </a:r>
            <a:r>
              <a:rPr lang="pl-PL" sz="2400" b="1" dirty="0" smtClean="0"/>
              <a:t>obrazu?</a:t>
            </a:r>
            <a:r>
              <a:rPr lang="cs-CZ" sz="2400" dirty="0" smtClean="0"/>
              <a:t>	</a:t>
            </a:r>
          </a:p>
          <a:p>
            <a:pPr marL="0" lvl="0" indent="0">
              <a:buNone/>
            </a:pPr>
            <a:r>
              <a:rPr lang="cs-CZ" sz="2400" b="1" dirty="0"/>
              <a:t>	</a:t>
            </a:r>
            <a:r>
              <a:rPr lang="cs-CZ" sz="2400" b="1" dirty="0" smtClean="0"/>
              <a:t>a) </a:t>
            </a:r>
            <a:r>
              <a:rPr lang="cs-CZ" sz="2400" dirty="0"/>
              <a:t>Těžba </a:t>
            </a:r>
            <a:r>
              <a:rPr lang="cs-CZ" sz="2400" dirty="0" err="1"/>
              <a:t>kryptoměn</a:t>
            </a:r>
            <a:r>
              <a:rPr lang="cs-CZ" sz="2400" dirty="0"/>
              <a:t>, vykreslování videa, zrychlení dat, vědecké </a:t>
            </a:r>
            <a:r>
              <a:rPr lang="cs-CZ" sz="2400" dirty="0" smtClean="0"/>
              <a:t>	výpočty</a:t>
            </a:r>
          </a:p>
          <a:p>
            <a:pPr marL="0" lvl="0" indent="0">
              <a:buNone/>
            </a:pPr>
            <a:r>
              <a:rPr lang="cs-CZ" sz="2400" dirty="0"/>
              <a:t>	</a:t>
            </a:r>
            <a:r>
              <a:rPr lang="cs-CZ" sz="2400" b="1" dirty="0" smtClean="0"/>
              <a:t>b) </a:t>
            </a:r>
            <a:r>
              <a:rPr lang="cs-CZ" sz="2400" dirty="0"/>
              <a:t>Nahrávání zvukových </a:t>
            </a:r>
            <a:r>
              <a:rPr lang="cs-CZ" sz="2400" dirty="0" smtClean="0"/>
              <a:t>stop</a:t>
            </a:r>
          </a:p>
          <a:p>
            <a:pPr marL="0" lvl="0" indent="0">
              <a:buNone/>
            </a:pPr>
            <a:r>
              <a:rPr lang="cs-CZ" sz="2400" dirty="0"/>
              <a:t>	</a:t>
            </a:r>
            <a:r>
              <a:rPr lang="cs-CZ" sz="2400" b="1" dirty="0" smtClean="0"/>
              <a:t>c) </a:t>
            </a:r>
            <a:r>
              <a:rPr lang="cs-CZ" sz="2400" dirty="0"/>
              <a:t>Připojení k internetu místo síťového adaptéru</a:t>
            </a:r>
            <a:endParaRPr lang="cs-CZ" sz="2400" dirty="0" smtClean="0"/>
          </a:p>
        </p:txBody>
      </p:sp>
    </p:spTree>
    <p:extLst>
      <p:ext uri="{BB962C8B-B14F-4D97-AF65-F5344CB8AC3E}">
        <p14:creationId xmlns:p14="http://schemas.microsoft.com/office/powerpoint/2010/main" val="2579529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2"/>
          <p:cNvSpPr txBox="1">
            <a:spLocks/>
          </p:cNvSpPr>
          <p:nvPr/>
        </p:nvSpPr>
        <p:spPr>
          <a:xfrm>
            <a:off x="1101725" y="1052419"/>
            <a:ext cx="10026650" cy="565318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pPr>
            <a:r>
              <a:rPr lang="cs-CZ" sz="2400" b="1" dirty="0" smtClean="0"/>
              <a:t>15. </a:t>
            </a:r>
            <a:r>
              <a:rPr lang="pl-PL" sz="2400" b="1" dirty="0"/>
              <a:t>Jaký je rozdíl mezi HDMI a DisplayPort</a:t>
            </a:r>
            <a:r>
              <a:rPr lang="pl-PL" sz="2400" b="1" dirty="0" smtClean="0"/>
              <a:t>?</a:t>
            </a:r>
          </a:p>
          <a:p>
            <a:pPr marL="0" lvl="0" indent="0">
              <a:buNone/>
            </a:pPr>
            <a:r>
              <a:rPr lang="cs-CZ" sz="2400" dirty="0" smtClean="0"/>
              <a:t>	</a:t>
            </a:r>
            <a:r>
              <a:rPr lang="cs-CZ" sz="2400" b="1" dirty="0" smtClean="0"/>
              <a:t>a) </a:t>
            </a:r>
            <a:r>
              <a:rPr lang="cs-CZ" sz="2400" dirty="0"/>
              <a:t>HDMI je spíše rozhraní určené pro počítačové displeje a zaměřené </a:t>
            </a:r>
            <a:r>
              <a:rPr lang="cs-CZ" sz="2400" dirty="0" smtClean="0"/>
              <a:t>	více </a:t>
            </a:r>
            <a:r>
              <a:rPr lang="cs-CZ" sz="2400" dirty="0"/>
              <a:t>na data, kdežto </a:t>
            </a:r>
            <a:r>
              <a:rPr lang="cs-CZ" sz="2400" dirty="0" err="1"/>
              <a:t>DisplayPort</a:t>
            </a:r>
            <a:r>
              <a:rPr lang="cs-CZ" sz="2400" dirty="0"/>
              <a:t> je zaměřené na multimédia a nejčastěji </a:t>
            </a:r>
            <a:r>
              <a:rPr lang="cs-CZ" sz="2400" dirty="0" smtClean="0"/>
              <a:t>	se </a:t>
            </a:r>
            <a:r>
              <a:rPr lang="cs-CZ" sz="2400" dirty="0"/>
              <a:t>používá u </a:t>
            </a:r>
            <a:r>
              <a:rPr lang="cs-CZ" sz="2400" dirty="0" smtClean="0"/>
              <a:t>televizorů</a:t>
            </a:r>
          </a:p>
          <a:p>
            <a:pPr marL="0" lvl="0" indent="0">
              <a:buNone/>
            </a:pPr>
            <a:r>
              <a:rPr lang="cs-CZ" sz="2400" dirty="0" smtClean="0"/>
              <a:t>	</a:t>
            </a:r>
            <a:r>
              <a:rPr lang="cs-CZ" sz="2400" b="1" dirty="0" smtClean="0"/>
              <a:t>b) </a:t>
            </a:r>
            <a:r>
              <a:rPr lang="cs-CZ" sz="2400" dirty="0" err="1"/>
              <a:t>DisplayPort</a:t>
            </a:r>
            <a:r>
              <a:rPr lang="cs-CZ" sz="2400" dirty="0"/>
              <a:t> je spíše rozhraní určené pro počítačové displeje a </a:t>
            </a:r>
            <a:r>
              <a:rPr lang="cs-CZ" sz="2400" dirty="0" smtClean="0"/>
              <a:t>	zaměřené </a:t>
            </a:r>
            <a:r>
              <a:rPr lang="cs-CZ" sz="2400" dirty="0"/>
              <a:t>více na data, kdežto HDMI je zaměřené na multimédia a </a:t>
            </a:r>
            <a:r>
              <a:rPr lang="cs-CZ" sz="2400" dirty="0" smtClean="0"/>
              <a:t>	nejčastěji </a:t>
            </a:r>
            <a:r>
              <a:rPr lang="cs-CZ" sz="2400" dirty="0"/>
              <a:t>se používá u </a:t>
            </a:r>
            <a:r>
              <a:rPr lang="cs-CZ" sz="2400" dirty="0" smtClean="0"/>
              <a:t>televizorů</a:t>
            </a:r>
          </a:p>
          <a:p>
            <a:pPr marL="0" lvl="0" indent="0">
              <a:buNone/>
            </a:pPr>
            <a:r>
              <a:rPr lang="cs-CZ" sz="2400" dirty="0" smtClean="0"/>
              <a:t>	</a:t>
            </a:r>
            <a:r>
              <a:rPr lang="cs-CZ" sz="2400" b="1" dirty="0" smtClean="0"/>
              <a:t>c) </a:t>
            </a:r>
            <a:r>
              <a:rPr lang="cs-CZ" sz="2400" dirty="0" err="1"/>
              <a:t>DisplayPort</a:t>
            </a:r>
            <a:r>
              <a:rPr lang="cs-CZ" sz="2400" dirty="0"/>
              <a:t> využívá analogový signál a je spíše pro </a:t>
            </a:r>
            <a:r>
              <a:rPr lang="cs-CZ" sz="2400" dirty="0" smtClean="0"/>
              <a:t>počítačové 	displeje</a:t>
            </a:r>
            <a:r>
              <a:rPr lang="cs-CZ" sz="2400" dirty="0"/>
              <a:t>, kdežto HDMI se </a:t>
            </a:r>
            <a:r>
              <a:rPr lang="cs-CZ" sz="2400" dirty="0" smtClean="0"/>
              <a:t>nejčastěji </a:t>
            </a:r>
            <a:r>
              <a:rPr lang="cs-CZ" sz="2400" dirty="0"/>
              <a:t>používá u </a:t>
            </a:r>
            <a:r>
              <a:rPr lang="cs-CZ" sz="2400" dirty="0" smtClean="0"/>
              <a:t>televizorů</a:t>
            </a:r>
          </a:p>
        </p:txBody>
      </p:sp>
    </p:spTree>
    <p:extLst>
      <p:ext uri="{BB962C8B-B14F-4D97-AF65-F5344CB8AC3E}">
        <p14:creationId xmlns:p14="http://schemas.microsoft.com/office/powerpoint/2010/main" val="969368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2"/>
          <p:cNvSpPr txBox="1">
            <a:spLocks/>
          </p:cNvSpPr>
          <p:nvPr/>
        </p:nvSpPr>
        <p:spPr>
          <a:xfrm>
            <a:off x="1101725" y="1052419"/>
            <a:ext cx="10026650" cy="565318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pPr>
            <a:r>
              <a:rPr lang="cs-CZ" sz="2400" b="1" dirty="0"/>
              <a:t>16. </a:t>
            </a:r>
            <a:r>
              <a:rPr lang="pl-PL" sz="2400" b="1" dirty="0"/>
              <a:t>Jak se liší dedikované a integrované grafické karty?</a:t>
            </a:r>
          </a:p>
          <a:p>
            <a:pPr marL="0" lvl="0" indent="0">
              <a:buNone/>
            </a:pPr>
            <a:r>
              <a:rPr lang="cs-CZ" sz="2400" b="1" dirty="0"/>
              <a:t>	a) </a:t>
            </a:r>
            <a:r>
              <a:rPr lang="cs-CZ" sz="2400" dirty="0"/>
              <a:t>Integrované karty nemají svoji paměť a jsou integrované do </a:t>
            </a:r>
            <a:r>
              <a:rPr lang="cs-CZ" sz="2400" dirty="0" smtClean="0"/>
              <a:t>	procesoru</a:t>
            </a:r>
            <a:r>
              <a:rPr lang="cs-CZ" sz="2400" dirty="0"/>
              <a:t>, </a:t>
            </a:r>
            <a:r>
              <a:rPr lang="cs-CZ" sz="2400" dirty="0" smtClean="0"/>
              <a:t>dedikované </a:t>
            </a:r>
            <a:r>
              <a:rPr lang="cs-CZ" sz="2400" dirty="0"/>
              <a:t>karty mají svou vlastní grafickou paměť a jsou </a:t>
            </a:r>
            <a:r>
              <a:rPr lang="cs-CZ" sz="2400" dirty="0" smtClean="0"/>
              <a:t>	samostatná </a:t>
            </a:r>
            <a:r>
              <a:rPr lang="cs-CZ" sz="2400" dirty="0"/>
              <a:t>součást </a:t>
            </a:r>
            <a:r>
              <a:rPr lang="cs-CZ" sz="2400" dirty="0" smtClean="0"/>
              <a:t>počítače </a:t>
            </a:r>
            <a:r>
              <a:rPr lang="cs-CZ" sz="2400" dirty="0"/>
              <a:t>připojena pomocí sběrnice</a:t>
            </a:r>
          </a:p>
          <a:p>
            <a:pPr marL="0" lvl="0" indent="0">
              <a:buNone/>
            </a:pPr>
            <a:r>
              <a:rPr lang="cs-CZ" sz="2400" dirty="0"/>
              <a:t>	</a:t>
            </a:r>
            <a:r>
              <a:rPr lang="cs-CZ" sz="2400" b="1" dirty="0"/>
              <a:t>b) </a:t>
            </a:r>
            <a:r>
              <a:rPr lang="cs-CZ" sz="2400" dirty="0"/>
              <a:t>Integrované karty mají svoji grafickou paměť a jsou integrované do 	procesoru, dedikované karty využívají systémovou paměť a jsou </a:t>
            </a:r>
            <a:r>
              <a:rPr lang="cs-CZ" sz="2400" dirty="0" smtClean="0"/>
              <a:t>	samostatná součást </a:t>
            </a:r>
            <a:r>
              <a:rPr lang="cs-CZ" sz="2400" dirty="0"/>
              <a:t>počítače připojena pomocí sběrnice</a:t>
            </a:r>
          </a:p>
          <a:p>
            <a:pPr marL="0" lvl="0" indent="0">
              <a:buNone/>
            </a:pPr>
            <a:r>
              <a:rPr lang="cs-CZ" sz="2400" dirty="0"/>
              <a:t>	</a:t>
            </a:r>
            <a:r>
              <a:rPr lang="cs-CZ" sz="2400" b="1" dirty="0"/>
              <a:t>c) </a:t>
            </a:r>
            <a:r>
              <a:rPr lang="cs-CZ" sz="2400" dirty="0"/>
              <a:t>Integrované karty využívají systémovou paměť a jsou samostatná </a:t>
            </a:r>
            <a:r>
              <a:rPr lang="cs-CZ" sz="2400" dirty="0" smtClean="0"/>
              <a:t>	součást počítače </a:t>
            </a:r>
            <a:r>
              <a:rPr lang="cs-CZ" sz="2400" dirty="0"/>
              <a:t>připojena pomocí sběrnice, dedikované karty mají svoji </a:t>
            </a:r>
            <a:r>
              <a:rPr lang="cs-CZ" sz="2400" dirty="0" smtClean="0"/>
              <a:t>	grafickou paměť </a:t>
            </a:r>
            <a:r>
              <a:rPr lang="cs-CZ" sz="2400" dirty="0"/>
              <a:t>a jsou integrované do procesoru</a:t>
            </a:r>
          </a:p>
        </p:txBody>
      </p:sp>
    </p:spTree>
    <p:extLst>
      <p:ext uri="{BB962C8B-B14F-4D97-AF65-F5344CB8AC3E}">
        <p14:creationId xmlns:p14="http://schemas.microsoft.com/office/powerpoint/2010/main" val="74540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Nadpis 1"/>
          <p:cNvSpPr txBox="1">
            <a:spLocks/>
          </p:cNvSpPr>
          <p:nvPr/>
        </p:nvSpPr>
        <p:spPr>
          <a:xfrm>
            <a:off x="857250" y="352425"/>
            <a:ext cx="10515600" cy="7762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800" dirty="0" smtClean="0">
                <a:latin typeface="Calibri bold" panose="020F0702030404030204" pitchFamily="34" charset="0"/>
                <a:cs typeface="Calibri bold" panose="020F0702030404030204" pitchFamily="34" charset="0"/>
              </a:rPr>
              <a:t>PCI (Peripheral Component Interconnect)</a:t>
            </a:r>
            <a:endParaRPr lang="en-US" sz="3800" dirty="0">
              <a:latin typeface="Calibri bold" panose="020F0702030404030204" pitchFamily="34" charset="0"/>
              <a:cs typeface="Calibri bold" panose="020F0702030404030204" pitchFamily="34" charset="0"/>
            </a:endParaRPr>
          </a:p>
        </p:txBody>
      </p:sp>
      <p:sp>
        <p:nvSpPr>
          <p:cNvPr id="12" name="Zástupný symbol pro obsah 2"/>
          <p:cNvSpPr txBox="1">
            <a:spLocks/>
          </p:cNvSpPr>
          <p:nvPr/>
        </p:nvSpPr>
        <p:spPr>
          <a:xfrm>
            <a:off x="5133605" y="1071794"/>
            <a:ext cx="6848845" cy="27842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600" dirty="0" smtClean="0"/>
              <a:t>Postupně nahradila všechny předešlé sběrnice</a:t>
            </a:r>
          </a:p>
          <a:p>
            <a:r>
              <a:rPr lang="cs-CZ" sz="2600" dirty="0" smtClean="0"/>
              <a:t>Nejběžnější PCI pracuje na frekvenci 33 MHz </a:t>
            </a:r>
          </a:p>
          <a:p>
            <a:r>
              <a:rPr lang="cs-CZ" sz="2600" dirty="0" smtClean="0"/>
              <a:t>Šířka datové části je 32 bitů </a:t>
            </a:r>
          </a:p>
          <a:p>
            <a:r>
              <a:rPr lang="cs-CZ" sz="2600" dirty="0" smtClean="0"/>
              <a:t>Teoretická maximální přenosová rychlost je 132 MB/s</a:t>
            </a:r>
          </a:p>
          <a:p>
            <a:endParaRPr lang="cs-CZ" dirty="0"/>
          </a:p>
        </p:txBody>
      </p:sp>
      <p:sp>
        <p:nvSpPr>
          <p:cNvPr id="13" name="Nadpis 1"/>
          <p:cNvSpPr txBox="1">
            <a:spLocks/>
          </p:cNvSpPr>
          <p:nvPr/>
        </p:nvSpPr>
        <p:spPr>
          <a:xfrm>
            <a:off x="2095500" y="3293714"/>
            <a:ext cx="8039100" cy="58056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3800" dirty="0" smtClean="0">
                <a:latin typeface="Calibri bold" panose="020F0702030404030204" pitchFamily="34" charset="0"/>
                <a:cs typeface="Calibri bold" panose="020F0702030404030204" pitchFamily="34" charset="0"/>
              </a:rPr>
              <a:t>AGP (</a:t>
            </a:r>
            <a:r>
              <a:rPr lang="cs-CZ" sz="3800" dirty="0" err="1" smtClean="0">
                <a:latin typeface="Calibri bold" panose="020F0702030404030204" pitchFamily="34" charset="0"/>
                <a:cs typeface="Calibri bold" panose="020F0702030404030204" pitchFamily="34" charset="0"/>
              </a:rPr>
              <a:t>Accelerated</a:t>
            </a:r>
            <a:r>
              <a:rPr lang="cs-CZ" sz="3800" dirty="0" smtClean="0">
                <a:latin typeface="Calibri bold" panose="020F0702030404030204" pitchFamily="34" charset="0"/>
                <a:cs typeface="Calibri bold" panose="020F0702030404030204" pitchFamily="34" charset="0"/>
              </a:rPr>
              <a:t> </a:t>
            </a:r>
            <a:r>
              <a:rPr lang="cs-CZ" sz="3800" dirty="0" err="1" smtClean="0">
                <a:latin typeface="Calibri bold" panose="020F0702030404030204" pitchFamily="34" charset="0"/>
                <a:cs typeface="Calibri bold" panose="020F0702030404030204" pitchFamily="34" charset="0"/>
              </a:rPr>
              <a:t>Graphics</a:t>
            </a:r>
            <a:r>
              <a:rPr lang="cs-CZ" sz="3800" dirty="0" smtClean="0">
                <a:latin typeface="Calibri bold" panose="020F0702030404030204" pitchFamily="34" charset="0"/>
                <a:cs typeface="Calibri bold" panose="020F0702030404030204" pitchFamily="34" charset="0"/>
              </a:rPr>
              <a:t> Port)</a:t>
            </a:r>
          </a:p>
        </p:txBody>
      </p:sp>
      <p:sp>
        <p:nvSpPr>
          <p:cNvPr id="14" name="Zástupný symbol pro obsah 2"/>
          <p:cNvSpPr txBox="1">
            <a:spLocks/>
          </p:cNvSpPr>
          <p:nvPr/>
        </p:nvSpPr>
        <p:spPr>
          <a:xfrm>
            <a:off x="5133605" y="4014786"/>
            <a:ext cx="6848845" cy="229711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600" dirty="0"/>
              <a:t>Rozšíření pro </a:t>
            </a:r>
            <a:r>
              <a:rPr lang="cs-CZ" sz="2600" dirty="0" smtClean="0"/>
              <a:t>PCI – vysokorychlostní </a:t>
            </a:r>
            <a:r>
              <a:rPr lang="cs-CZ" sz="2600" dirty="0"/>
              <a:t>slot</a:t>
            </a:r>
          </a:p>
          <a:p>
            <a:r>
              <a:rPr lang="cs-CZ" sz="2600" dirty="0" smtClean="0"/>
              <a:t>Pracovala </a:t>
            </a:r>
            <a:r>
              <a:rPr lang="cs-CZ" sz="2600" dirty="0"/>
              <a:t>na frekvenci 66 MHz </a:t>
            </a:r>
          </a:p>
          <a:p>
            <a:r>
              <a:rPr lang="cs-CZ" sz="2600" dirty="0" smtClean="0"/>
              <a:t>Nejnovější </a:t>
            </a:r>
            <a:r>
              <a:rPr lang="cs-CZ" sz="2600" dirty="0"/>
              <a:t>verzí byla 3.0 s osmi přenosy dat během jednoho </a:t>
            </a:r>
            <a:r>
              <a:rPr lang="cs-CZ" sz="2600" dirty="0" smtClean="0"/>
              <a:t>cyklu</a:t>
            </a:r>
            <a:endParaRPr lang="cs-CZ" sz="2600" dirty="0"/>
          </a:p>
          <a:p>
            <a:endParaRPr lang="cs-CZ" sz="2600" dirty="0" smtClean="0"/>
          </a:p>
        </p:txBody>
      </p:sp>
      <p:pic>
        <p:nvPicPr>
          <p:cNvPr id="17" name="Obrázek 16"/>
          <p:cNvPicPr>
            <a:picLocks noChangeAspect="1"/>
          </p:cNvPicPr>
          <p:nvPr/>
        </p:nvPicPr>
        <p:blipFill rotWithShape="1">
          <a:blip r:embed="rId3" cstate="print">
            <a:extLst>
              <a:ext uri="{28A0092B-C50C-407E-A947-70E740481C1C}">
                <a14:useLocalDpi xmlns:a14="http://schemas.microsoft.com/office/drawing/2010/main" val="0"/>
              </a:ext>
            </a:extLst>
          </a:blip>
          <a:srcRect t="25585" b="4908"/>
          <a:stretch/>
        </p:blipFill>
        <p:spPr>
          <a:xfrm>
            <a:off x="822527" y="1220380"/>
            <a:ext cx="4108046" cy="1816101"/>
          </a:xfrm>
          <a:prstGeom prst="rect">
            <a:avLst/>
          </a:prstGeom>
        </p:spPr>
      </p:pic>
      <p:pic>
        <p:nvPicPr>
          <p:cNvPr id="18" name="Obrázek 17"/>
          <p:cNvPicPr>
            <a:picLocks noChangeAspect="1"/>
          </p:cNvPicPr>
          <p:nvPr/>
        </p:nvPicPr>
        <p:blipFill rotWithShape="1">
          <a:blip r:embed="rId4">
            <a:extLst>
              <a:ext uri="{28A0092B-C50C-407E-A947-70E740481C1C}">
                <a14:useLocalDpi xmlns:a14="http://schemas.microsoft.com/office/drawing/2010/main" val="0"/>
              </a:ext>
            </a:extLst>
          </a:blip>
          <a:srcRect t="27643" b="8954"/>
          <a:stretch/>
        </p:blipFill>
        <p:spPr>
          <a:xfrm>
            <a:off x="828473" y="4029852"/>
            <a:ext cx="4108046" cy="1790700"/>
          </a:xfrm>
          <a:prstGeom prst="rect">
            <a:avLst/>
          </a:prstGeom>
        </p:spPr>
      </p:pic>
      <p:sp>
        <p:nvSpPr>
          <p:cNvPr id="20" name="Zástupný symbol pro zápatí 19"/>
          <p:cNvSpPr>
            <a:spLocks noGrp="1"/>
          </p:cNvSpPr>
          <p:nvPr>
            <p:ph type="ftr" sz="quarter" idx="11"/>
          </p:nvPr>
        </p:nvSpPr>
        <p:spPr/>
        <p:txBody>
          <a:bodyPr/>
          <a:lstStyle/>
          <a:p>
            <a:r>
              <a:rPr lang="cs-CZ" dirty="0" smtClean="0"/>
              <a:t>FAKUTLA APLIKOVANÉ INFORMATIKY</a:t>
            </a:r>
          </a:p>
        </p:txBody>
      </p:sp>
      <p:sp>
        <p:nvSpPr>
          <p:cNvPr id="21" name="Zástupný symbol pro číslo snímku 20"/>
          <p:cNvSpPr>
            <a:spLocks noGrp="1"/>
          </p:cNvSpPr>
          <p:nvPr>
            <p:ph type="sldNum" sz="quarter" idx="12"/>
          </p:nvPr>
        </p:nvSpPr>
        <p:spPr/>
        <p:txBody>
          <a:bodyPr/>
          <a:lstStyle/>
          <a:p>
            <a:fld id="{52C407D0-5608-4F39-8F0F-7888F0D57A58}" type="slidenum">
              <a:rPr lang="cs-CZ" smtClean="0"/>
              <a:t>7</a:t>
            </a:fld>
            <a:r>
              <a:rPr lang="cs-CZ" dirty="0" smtClean="0"/>
              <a:t>/60</a:t>
            </a:r>
            <a:endParaRPr lang="cs-CZ" dirty="0"/>
          </a:p>
        </p:txBody>
      </p:sp>
    </p:spTree>
    <p:extLst>
      <p:ext uri="{BB962C8B-B14F-4D97-AF65-F5344CB8AC3E}">
        <p14:creationId xmlns:p14="http://schemas.microsoft.com/office/powerpoint/2010/main" val="2214544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wipe(left)">
                                      <p:cBhvr>
                                        <p:cTn id="14" dur="750"/>
                                        <p:tgtEl>
                                          <p:spTgt spid="12">
                                            <p:txEl>
                                              <p:pRg st="0" end="0"/>
                                            </p:txEl>
                                          </p:spTgt>
                                        </p:tgtEl>
                                      </p:cBhvr>
                                    </p:animEffect>
                                  </p:childTnLst>
                                </p:cTn>
                              </p:par>
                            </p:childTnLst>
                          </p:cTn>
                        </p:par>
                        <p:par>
                          <p:cTn id="15" fill="hold">
                            <p:stCondLst>
                              <p:cond delay="1250"/>
                            </p:stCondLst>
                            <p:childTnLst>
                              <p:par>
                                <p:cTn id="16" presetID="22" presetClass="entr" presetSubtype="8" fill="hold" nodeType="afterEffect">
                                  <p:stCondLst>
                                    <p:cond delay="0"/>
                                  </p:stCondLst>
                                  <p:childTnLst>
                                    <p:set>
                                      <p:cBhvr>
                                        <p:cTn id="17" dur="1" fill="hold">
                                          <p:stCondLst>
                                            <p:cond delay="0"/>
                                          </p:stCondLst>
                                        </p:cTn>
                                        <p:tgtEl>
                                          <p:spTgt spid="12">
                                            <p:txEl>
                                              <p:pRg st="1" end="1"/>
                                            </p:txEl>
                                          </p:spTgt>
                                        </p:tgtEl>
                                        <p:attrNameLst>
                                          <p:attrName>style.visibility</p:attrName>
                                        </p:attrNameLst>
                                      </p:cBhvr>
                                      <p:to>
                                        <p:strVal val="visible"/>
                                      </p:to>
                                    </p:set>
                                    <p:animEffect transition="in" filter="wipe(left)">
                                      <p:cBhvr>
                                        <p:cTn id="18" dur="750"/>
                                        <p:tgtEl>
                                          <p:spTgt spid="12">
                                            <p:txEl>
                                              <p:pRg st="1" end="1"/>
                                            </p:txEl>
                                          </p:spTgt>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12">
                                            <p:txEl>
                                              <p:pRg st="2" end="2"/>
                                            </p:txEl>
                                          </p:spTgt>
                                        </p:tgtEl>
                                        <p:attrNameLst>
                                          <p:attrName>style.visibility</p:attrName>
                                        </p:attrNameLst>
                                      </p:cBhvr>
                                      <p:to>
                                        <p:strVal val="visible"/>
                                      </p:to>
                                    </p:set>
                                    <p:animEffect transition="in" filter="wipe(left)">
                                      <p:cBhvr>
                                        <p:cTn id="22" dur="750"/>
                                        <p:tgtEl>
                                          <p:spTgt spid="12">
                                            <p:txEl>
                                              <p:pRg st="2" end="2"/>
                                            </p:txEl>
                                          </p:spTgt>
                                        </p:tgtEl>
                                      </p:cBhvr>
                                    </p:animEffect>
                                  </p:childTnLst>
                                </p:cTn>
                              </p:par>
                            </p:childTnLst>
                          </p:cTn>
                        </p:par>
                        <p:par>
                          <p:cTn id="23" fill="hold">
                            <p:stCondLst>
                              <p:cond delay="2750"/>
                            </p:stCondLst>
                            <p:childTnLst>
                              <p:par>
                                <p:cTn id="24" presetID="22" presetClass="entr" presetSubtype="8" fill="hold" nodeType="afterEffect">
                                  <p:stCondLst>
                                    <p:cond delay="0"/>
                                  </p:stCondLst>
                                  <p:childTnLst>
                                    <p:set>
                                      <p:cBhvr>
                                        <p:cTn id="25" dur="1" fill="hold">
                                          <p:stCondLst>
                                            <p:cond delay="0"/>
                                          </p:stCondLst>
                                        </p:cTn>
                                        <p:tgtEl>
                                          <p:spTgt spid="12">
                                            <p:txEl>
                                              <p:pRg st="3" end="3"/>
                                            </p:txEl>
                                          </p:spTgt>
                                        </p:tgtEl>
                                        <p:attrNameLst>
                                          <p:attrName>style.visibility</p:attrName>
                                        </p:attrNameLst>
                                      </p:cBhvr>
                                      <p:to>
                                        <p:strVal val="visible"/>
                                      </p:to>
                                    </p:set>
                                    <p:animEffect transition="in" filter="wipe(left)">
                                      <p:cBhvr>
                                        <p:cTn id="26" dur="750"/>
                                        <p:tgtEl>
                                          <p:spTgt spid="12">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14">
                                            <p:txEl>
                                              <p:pRg st="0" end="0"/>
                                            </p:txEl>
                                          </p:spTgt>
                                        </p:tgtEl>
                                        <p:attrNameLst>
                                          <p:attrName>style.visibility</p:attrName>
                                        </p:attrNameLst>
                                      </p:cBhvr>
                                      <p:to>
                                        <p:strVal val="visible"/>
                                      </p:to>
                                    </p:set>
                                    <p:animEffect transition="in" filter="wipe(left)">
                                      <p:cBhvr>
                                        <p:cTn id="38" dur="750"/>
                                        <p:tgtEl>
                                          <p:spTgt spid="14">
                                            <p:txEl>
                                              <p:pRg st="0" end="0"/>
                                            </p:txEl>
                                          </p:spTgt>
                                        </p:tgtEl>
                                      </p:cBhvr>
                                    </p:animEffect>
                                  </p:childTnLst>
                                </p:cTn>
                              </p:par>
                            </p:childTnLst>
                          </p:cTn>
                        </p:par>
                        <p:par>
                          <p:cTn id="39" fill="hold">
                            <p:stCondLst>
                              <p:cond delay="1250"/>
                            </p:stCondLst>
                            <p:childTnLst>
                              <p:par>
                                <p:cTn id="40" presetID="22" presetClass="entr" presetSubtype="8" fill="hold" nodeType="afterEffect">
                                  <p:stCondLst>
                                    <p:cond delay="0"/>
                                  </p:stCondLst>
                                  <p:childTnLst>
                                    <p:set>
                                      <p:cBhvr>
                                        <p:cTn id="41" dur="1" fill="hold">
                                          <p:stCondLst>
                                            <p:cond delay="0"/>
                                          </p:stCondLst>
                                        </p:cTn>
                                        <p:tgtEl>
                                          <p:spTgt spid="14">
                                            <p:txEl>
                                              <p:pRg st="1" end="1"/>
                                            </p:txEl>
                                          </p:spTgt>
                                        </p:tgtEl>
                                        <p:attrNameLst>
                                          <p:attrName>style.visibility</p:attrName>
                                        </p:attrNameLst>
                                      </p:cBhvr>
                                      <p:to>
                                        <p:strVal val="visible"/>
                                      </p:to>
                                    </p:set>
                                    <p:animEffect transition="in" filter="wipe(left)">
                                      <p:cBhvr>
                                        <p:cTn id="42" dur="750"/>
                                        <p:tgtEl>
                                          <p:spTgt spid="14">
                                            <p:txEl>
                                              <p:pRg st="1" end="1"/>
                                            </p:txEl>
                                          </p:spTgt>
                                        </p:tgtEl>
                                      </p:cBhvr>
                                    </p:animEffect>
                                  </p:childTnLst>
                                </p:cTn>
                              </p:par>
                            </p:childTnLst>
                          </p:cTn>
                        </p:par>
                        <p:par>
                          <p:cTn id="43" fill="hold">
                            <p:stCondLst>
                              <p:cond delay="2000"/>
                            </p:stCondLst>
                            <p:childTnLst>
                              <p:par>
                                <p:cTn id="44" presetID="22" presetClass="entr" presetSubtype="8" fill="hold" nodeType="afterEffect">
                                  <p:stCondLst>
                                    <p:cond delay="0"/>
                                  </p:stCondLst>
                                  <p:childTnLst>
                                    <p:set>
                                      <p:cBhvr>
                                        <p:cTn id="45" dur="1" fill="hold">
                                          <p:stCondLst>
                                            <p:cond delay="0"/>
                                          </p:stCondLst>
                                        </p:cTn>
                                        <p:tgtEl>
                                          <p:spTgt spid="14">
                                            <p:txEl>
                                              <p:pRg st="2" end="2"/>
                                            </p:txEl>
                                          </p:spTgt>
                                        </p:tgtEl>
                                        <p:attrNameLst>
                                          <p:attrName>style.visibility</p:attrName>
                                        </p:attrNameLst>
                                      </p:cBhvr>
                                      <p:to>
                                        <p:strVal val="visible"/>
                                      </p:to>
                                    </p:set>
                                    <p:animEffect transition="in" filter="wipe(left)">
                                      <p:cBhvr>
                                        <p:cTn id="46" dur="75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2"/>
          <p:cNvSpPr txBox="1">
            <a:spLocks/>
          </p:cNvSpPr>
          <p:nvPr/>
        </p:nvSpPr>
        <p:spPr>
          <a:xfrm>
            <a:off x="1101725" y="1052419"/>
            <a:ext cx="10026650" cy="55687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pPr>
            <a:r>
              <a:rPr lang="cs-CZ" sz="2400" b="1" dirty="0" smtClean="0"/>
              <a:t>17. </a:t>
            </a:r>
            <a:r>
              <a:rPr lang="pl-PL" sz="2400" b="1" dirty="0"/>
              <a:t>Jaké jsou základní komponenty v architektuře grafických karet</a:t>
            </a:r>
            <a:r>
              <a:rPr lang="pl-PL" sz="2400" b="1" dirty="0" smtClean="0"/>
              <a:t>?</a:t>
            </a:r>
          </a:p>
          <a:p>
            <a:pPr marL="0" lvl="0" indent="0">
              <a:buNone/>
            </a:pPr>
            <a:r>
              <a:rPr lang="cs-CZ" sz="2400" dirty="0" smtClean="0"/>
              <a:t>	</a:t>
            </a:r>
            <a:r>
              <a:rPr lang="cs-CZ" sz="2400" b="1" dirty="0" smtClean="0"/>
              <a:t>a) </a:t>
            </a:r>
            <a:r>
              <a:rPr lang="cs-CZ" sz="2400" dirty="0"/>
              <a:t>Systémové sběrnice, paměti, GPU, výstupní rozhraní </a:t>
            </a:r>
            <a:endParaRPr lang="cs-CZ" sz="2400" dirty="0" smtClean="0"/>
          </a:p>
          <a:p>
            <a:pPr marL="0" lvl="0" indent="0">
              <a:buNone/>
            </a:pPr>
            <a:r>
              <a:rPr lang="cs-CZ" sz="2400" dirty="0"/>
              <a:t>	</a:t>
            </a:r>
            <a:r>
              <a:rPr lang="cs-CZ" sz="2400" b="1" dirty="0" smtClean="0"/>
              <a:t>b) </a:t>
            </a:r>
            <a:r>
              <a:rPr lang="cs-CZ" sz="2400" dirty="0"/>
              <a:t>Globální paměť, </a:t>
            </a:r>
            <a:r>
              <a:rPr lang="cs-CZ" sz="2400" dirty="0" err="1"/>
              <a:t>Streaming</a:t>
            </a:r>
            <a:r>
              <a:rPr lang="cs-CZ" sz="2400" dirty="0"/>
              <a:t> Multiprocesory (SM), systémové sběrnice, </a:t>
            </a:r>
            <a:r>
              <a:rPr lang="cs-CZ" sz="2400" dirty="0" smtClean="0"/>
              <a:t>	výstupní </a:t>
            </a:r>
            <a:r>
              <a:rPr lang="cs-CZ" sz="2400" dirty="0"/>
              <a:t>rozhraní </a:t>
            </a:r>
            <a:endParaRPr lang="cs-CZ" sz="2400" dirty="0" smtClean="0"/>
          </a:p>
          <a:p>
            <a:pPr marL="0" lvl="0" indent="0">
              <a:buNone/>
            </a:pPr>
            <a:r>
              <a:rPr lang="cs-CZ" sz="2400" dirty="0" smtClean="0"/>
              <a:t>	</a:t>
            </a:r>
            <a:r>
              <a:rPr lang="cs-CZ" sz="2400" b="1" dirty="0" smtClean="0"/>
              <a:t>c) </a:t>
            </a:r>
            <a:r>
              <a:rPr lang="pt-BR" sz="2400" dirty="0"/>
              <a:t>Globální paměť, Streaming Multiprocesory (SM), CUDA jádra nebo </a:t>
            </a:r>
            <a:r>
              <a:rPr lang="cs-CZ" sz="2400" dirty="0" smtClean="0"/>
              <a:t>	</a:t>
            </a:r>
            <a:r>
              <a:rPr lang="pt-BR" sz="2400" dirty="0" smtClean="0"/>
              <a:t>Streaming </a:t>
            </a:r>
            <a:r>
              <a:rPr lang="pt-BR" sz="2400" dirty="0"/>
              <a:t>Procesory (SP), L1 Cache nebo sdílená paměť, L2 </a:t>
            </a:r>
            <a:r>
              <a:rPr lang="pt-BR" sz="2400" dirty="0" smtClean="0"/>
              <a:t>Cache</a:t>
            </a:r>
            <a:endParaRPr lang="cs-CZ" sz="2400" dirty="0" smtClean="0"/>
          </a:p>
          <a:p>
            <a:pPr marL="0" lvl="0" indent="0">
              <a:buNone/>
            </a:pPr>
            <a:r>
              <a:rPr lang="cs-CZ" sz="2400" b="1" dirty="0" smtClean="0"/>
              <a:t>18. </a:t>
            </a:r>
            <a:r>
              <a:rPr lang="pl-PL" sz="2400" b="1" dirty="0"/>
              <a:t>Co je grafická pipeline</a:t>
            </a:r>
            <a:r>
              <a:rPr lang="pl-PL" sz="2400" b="1" dirty="0" smtClean="0"/>
              <a:t>?</a:t>
            </a:r>
          </a:p>
          <a:p>
            <a:pPr marL="0" lvl="0" indent="0">
              <a:buNone/>
            </a:pPr>
            <a:r>
              <a:rPr lang="cs-CZ" sz="2400" b="1" dirty="0" smtClean="0"/>
              <a:t>	a) </a:t>
            </a:r>
            <a:r>
              <a:rPr lang="cs-CZ" sz="2400" dirty="0"/>
              <a:t>Cesta, která popisuje postup sekvencemi od načtení do grafické </a:t>
            </a:r>
            <a:r>
              <a:rPr lang="cs-CZ" sz="2400" dirty="0" smtClean="0"/>
              <a:t>	paměti </a:t>
            </a:r>
            <a:r>
              <a:rPr lang="cs-CZ" sz="2400" dirty="0"/>
              <a:t>až po výstup z </a:t>
            </a:r>
            <a:r>
              <a:rPr lang="cs-CZ" sz="2400" dirty="0" err="1" smtClean="0"/>
              <a:t>framebufferu</a:t>
            </a:r>
            <a:endParaRPr lang="cs-CZ" sz="2400" dirty="0" smtClean="0"/>
          </a:p>
          <a:p>
            <a:pPr marL="0" lvl="0" indent="0">
              <a:buNone/>
            </a:pPr>
            <a:r>
              <a:rPr lang="cs-CZ" sz="2400" dirty="0"/>
              <a:t>	</a:t>
            </a:r>
            <a:r>
              <a:rPr lang="cs-CZ" sz="2400" b="1" dirty="0" smtClean="0"/>
              <a:t>b) </a:t>
            </a:r>
            <a:r>
              <a:rPr lang="cs-CZ" sz="2400" dirty="0"/>
              <a:t>Paralelní výpočetní platforma založena na SPMD modelu a využívající </a:t>
            </a:r>
            <a:r>
              <a:rPr lang="cs-CZ" sz="2400" dirty="0" smtClean="0"/>
              <a:t>	jazyky </a:t>
            </a:r>
            <a:r>
              <a:rPr lang="cs-CZ" sz="2400" dirty="0"/>
              <a:t>C a C</a:t>
            </a:r>
            <a:r>
              <a:rPr lang="cs-CZ" sz="2400" dirty="0" smtClean="0"/>
              <a:t>++</a:t>
            </a:r>
          </a:p>
          <a:p>
            <a:pPr marL="0" lvl="0" indent="0">
              <a:buNone/>
            </a:pPr>
            <a:r>
              <a:rPr lang="cs-CZ" sz="2400" dirty="0"/>
              <a:t>	</a:t>
            </a:r>
            <a:r>
              <a:rPr lang="cs-CZ" sz="2400" b="1" dirty="0" smtClean="0"/>
              <a:t>c) </a:t>
            </a:r>
            <a:r>
              <a:rPr lang="cs-CZ" sz="2400" dirty="0"/>
              <a:t>Grafická paměť vyvinutá společností NVIDIA</a:t>
            </a:r>
            <a:endParaRPr lang="cs-CZ" sz="2400" dirty="0" smtClean="0"/>
          </a:p>
        </p:txBody>
      </p:sp>
    </p:spTree>
    <p:extLst>
      <p:ext uri="{BB962C8B-B14F-4D97-AF65-F5344CB8AC3E}">
        <p14:creationId xmlns:p14="http://schemas.microsoft.com/office/powerpoint/2010/main" val="740141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2"/>
          <p:cNvSpPr txBox="1">
            <a:spLocks/>
          </p:cNvSpPr>
          <p:nvPr/>
        </p:nvSpPr>
        <p:spPr>
          <a:xfrm>
            <a:off x="1101725" y="1052419"/>
            <a:ext cx="10026650" cy="55687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pPr>
            <a:r>
              <a:rPr lang="cs-CZ" sz="2400" b="1" dirty="0" smtClean="0"/>
              <a:t>19. </a:t>
            </a:r>
            <a:r>
              <a:rPr lang="pl-PL" sz="2400" b="1" dirty="0"/>
              <a:t>Z čeho se skládá model OpenCL?</a:t>
            </a:r>
            <a:endParaRPr lang="pl-PL" sz="2400" b="1" dirty="0" smtClean="0"/>
          </a:p>
          <a:p>
            <a:pPr marL="0" lvl="0" indent="0">
              <a:buNone/>
            </a:pPr>
            <a:r>
              <a:rPr lang="cs-CZ" sz="2400" dirty="0" smtClean="0"/>
              <a:t>	</a:t>
            </a:r>
            <a:r>
              <a:rPr lang="cs-CZ" sz="2400" b="1" dirty="0" smtClean="0"/>
              <a:t>a) </a:t>
            </a:r>
            <a:r>
              <a:rPr lang="cs-CZ" sz="2400" dirty="0"/>
              <a:t>Z hostitele (host) připojeného k jedné mřížce, ta je rozdělena do </a:t>
            </a:r>
            <a:r>
              <a:rPr lang="cs-CZ" sz="2400" dirty="0" smtClean="0"/>
              <a:t>	jednoho </a:t>
            </a:r>
            <a:r>
              <a:rPr lang="cs-CZ" sz="2400" dirty="0"/>
              <a:t>bloku a ten je rozdělen na více </a:t>
            </a:r>
            <a:r>
              <a:rPr lang="cs-CZ" sz="2400" dirty="0" smtClean="0"/>
              <a:t>vláken</a:t>
            </a:r>
          </a:p>
          <a:p>
            <a:pPr marL="0" lvl="0" indent="0">
              <a:buNone/>
            </a:pPr>
            <a:r>
              <a:rPr lang="cs-CZ" sz="2400" dirty="0" smtClean="0"/>
              <a:t>	</a:t>
            </a:r>
            <a:r>
              <a:rPr lang="cs-CZ" sz="2400" b="1" dirty="0" smtClean="0"/>
              <a:t>b) </a:t>
            </a:r>
            <a:r>
              <a:rPr lang="cs-CZ" sz="2400" dirty="0"/>
              <a:t>Z hostitele (host) připojeného k jednomu, nebo více zařízení, to je </a:t>
            </a:r>
            <a:r>
              <a:rPr lang="cs-CZ" sz="2400" dirty="0" smtClean="0"/>
              <a:t>	rozděleno </a:t>
            </a:r>
            <a:r>
              <a:rPr lang="cs-CZ" sz="2400" dirty="0"/>
              <a:t>do jedné nebo více výpočetních jednotek a ty jsou zase </a:t>
            </a:r>
            <a:r>
              <a:rPr lang="cs-CZ" sz="2400" dirty="0" smtClean="0"/>
              <a:t>	rozděleny </a:t>
            </a:r>
            <a:r>
              <a:rPr lang="cs-CZ" sz="2400" dirty="0"/>
              <a:t>na více prvků zpracování </a:t>
            </a:r>
            <a:endParaRPr lang="cs-CZ" sz="2400" dirty="0" smtClean="0"/>
          </a:p>
          <a:p>
            <a:pPr marL="0" lvl="0" indent="0">
              <a:buNone/>
            </a:pPr>
            <a:r>
              <a:rPr lang="cs-CZ" sz="2400" dirty="0" smtClean="0"/>
              <a:t>	</a:t>
            </a:r>
            <a:r>
              <a:rPr lang="cs-CZ" sz="2400" b="1" dirty="0" smtClean="0"/>
              <a:t>c) </a:t>
            </a:r>
            <a:r>
              <a:rPr lang="pt-BR" sz="2400" dirty="0"/>
              <a:t>Z mřížky připojené k jednomu, nebo více zařízení, to je rozděleno do </a:t>
            </a:r>
            <a:r>
              <a:rPr lang="cs-CZ" sz="2400" dirty="0" smtClean="0"/>
              <a:t>	</a:t>
            </a:r>
            <a:r>
              <a:rPr lang="pt-BR" sz="2400" dirty="0" smtClean="0"/>
              <a:t>jednoho </a:t>
            </a:r>
            <a:r>
              <a:rPr lang="pt-BR" sz="2400" dirty="0"/>
              <a:t>nebo více bloků a ty jsou zase rozděleny na více </a:t>
            </a:r>
            <a:r>
              <a:rPr lang="pt-BR" sz="2400" dirty="0" smtClean="0"/>
              <a:t>vláken</a:t>
            </a:r>
            <a:endParaRPr lang="cs-CZ" sz="2400" dirty="0" smtClean="0"/>
          </a:p>
          <a:p>
            <a:pPr marL="0" lvl="0" indent="0">
              <a:buNone/>
            </a:pPr>
            <a:r>
              <a:rPr lang="cs-CZ" sz="2400" b="1" dirty="0" smtClean="0"/>
              <a:t>20. </a:t>
            </a:r>
            <a:r>
              <a:rPr lang="pl-PL" sz="2400" b="1" dirty="0" smtClean="0"/>
              <a:t>Co se při paralelních výpočtech na GPU označuje jako </a:t>
            </a:r>
            <a:r>
              <a:rPr lang="pl-PL" sz="2400" b="1" dirty="0"/>
              <a:t>Kernel</a:t>
            </a:r>
            <a:r>
              <a:rPr lang="pl-PL" sz="2400" b="1" dirty="0" smtClean="0"/>
              <a:t>?</a:t>
            </a:r>
          </a:p>
          <a:p>
            <a:pPr marL="0" lvl="0" indent="0">
              <a:buNone/>
            </a:pPr>
            <a:r>
              <a:rPr lang="cs-CZ" sz="2400" b="1" dirty="0" smtClean="0"/>
              <a:t>	a) </a:t>
            </a:r>
            <a:r>
              <a:rPr lang="cs-CZ" sz="2400" dirty="0"/>
              <a:t>Paralelní multiprocesor vypočítávající výsledné </a:t>
            </a:r>
            <a:r>
              <a:rPr lang="cs-CZ" sz="2400" dirty="0" smtClean="0"/>
              <a:t>bloky</a:t>
            </a:r>
          </a:p>
          <a:p>
            <a:pPr marL="0" lvl="0" indent="0">
              <a:buNone/>
            </a:pPr>
            <a:r>
              <a:rPr lang="cs-CZ" sz="2400" dirty="0"/>
              <a:t>	</a:t>
            </a:r>
            <a:r>
              <a:rPr lang="cs-CZ" sz="2400" b="1" dirty="0" smtClean="0"/>
              <a:t>b) </a:t>
            </a:r>
            <a:r>
              <a:rPr lang="cs-CZ" sz="2400" dirty="0"/>
              <a:t>Cesta, která popisuje postup sekvencemi od načtení do grafické </a:t>
            </a:r>
            <a:r>
              <a:rPr lang="cs-CZ" sz="2400" dirty="0" smtClean="0"/>
              <a:t>	paměti </a:t>
            </a:r>
            <a:r>
              <a:rPr lang="cs-CZ" sz="2400" dirty="0"/>
              <a:t>až po výstup </a:t>
            </a:r>
            <a:r>
              <a:rPr lang="cs-CZ" sz="2400" dirty="0" smtClean="0"/>
              <a:t>z </a:t>
            </a:r>
            <a:r>
              <a:rPr lang="cs-CZ" sz="2400" dirty="0" err="1" smtClean="0"/>
              <a:t>framebufferu</a:t>
            </a:r>
            <a:endParaRPr lang="cs-CZ" sz="2400" dirty="0"/>
          </a:p>
          <a:p>
            <a:pPr marL="0" lvl="0" indent="0">
              <a:buNone/>
            </a:pPr>
            <a:r>
              <a:rPr lang="cs-CZ" sz="2400" dirty="0" smtClean="0"/>
              <a:t>	</a:t>
            </a:r>
            <a:r>
              <a:rPr lang="cs-CZ" sz="2400" b="1" dirty="0" smtClean="0"/>
              <a:t>c) </a:t>
            </a:r>
            <a:r>
              <a:rPr lang="pl-PL" sz="2400" dirty="0"/>
              <a:t>Jednoduché funkce nebo plné programy</a:t>
            </a:r>
            <a:endParaRPr lang="cs-CZ" sz="2400" dirty="0" smtClean="0"/>
          </a:p>
        </p:txBody>
      </p:sp>
    </p:spTree>
    <p:extLst>
      <p:ext uri="{BB962C8B-B14F-4D97-AF65-F5344CB8AC3E}">
        <p14:creationId xmlns:p14="http://schemas.microsoft.com/office/powerpoint/2010/main" val="1947187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Nadpis 1"/>
          <p:cNvSpPr txBox="1">
            <a:spLocks/>
          </p:cNvSpPr>
          <p:nvPr/>
        </p:nvSpPr>
        <p:spPr>
          <a:xfrm>
            <a:off x="857250" y="352425"/>
            <a:ext cx="10515600" cy="7762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800" dirty="0" smtClean="0">
                <a:latin typeface="Calibri bold" panose="020F0702030404030204" pitchFamily="34" charset="0"/>
                <a:cs typeface="Calibri bold" panose="020F0702030404030204" pitchFamily="34" charset="0"/>
              </a:rPr>
              <a:t>PCI</a:t>
            </a:r>
            <a:r>
              <a:rPr lang="cs-CZ" sz="3800" dirty="0" smtClean="0">
                <a:latin typeface="Calibri bold" panose="020F0702030404030204" pitchFamily="34" charset="0"/>
                <a:cs typeface="Calibri bold" panose="020F0702030404030204" pitchFamily="34" charset="0"/>
              </a:rPr>
              <a:t>e</a:t>
            </a:r>
            <a:r>
              <a:rPr lang="en-US" sz="3800" dirty="0" smtClean="0">
                <a:latin typeface="Calibri bold" panose="020F0702030404030204" pitchFamily="34" charset="0"/>
                <a:cs typeface="Calibri bold" panose="020F0702030404030204" pitchFamily="34" charset="0"/>
              </a:rPr>
              <a:t> (PCI-Express)</a:t>
            </a:r>
            <a:endParaRPr lang="en-US" sz="3800" dirty="0">
              <a:latin typeface="Calibri bold" panose="020F0702030404030204" pitchFamily="34" charset="0"/>
              <a:cs typeface="Calibri bold" panose="020F0702030404030204" pitchFamily="34" charset="0"/>
            </a:endParaRPr>
          </a:p>
        </p:txBody>
      </p:sp>
      <p:sp>
        <p:nvSpPr>
          <p:cNvPr id="10" name="Zástupný symbol pro obsah 2"/>
          <p:cNvSpPr txBox="1">
            <a:spLocks/>
          </p:cNvSpPr>
          <p:nvPr/>
        </p:nvSpPr>
        <p:spPr>
          <a:xfrm>
            <a:off x="4088577" y="1505002"/>
            <a:ext cx="7566394" cy="44726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2600" dirty="0" smtClean="0"/>
              <a:t>Využívaná v dnešní době - vychází z původní PCI</a:t>
            </a:r>
          </a:p>
          <a:p>
            <a:r>
              <a:rPr lang="cs-CZ" sz="2600" dirty="0" smtClean="0"/>
              <a:t>Dělí se podle počtu linií (</a:t>
            </a:r>
            <a:r>
              <a:rPr lang="cs-CZ" sz="2600" dirty="0" err="1" smtClean="0"/>
              <a:t>lanes</a:t>
            </a:r>
            <a:r>
              <a:rPr lang="cs-CZ" sz="2600" dirty="0" smtClean="0"/>
              <a:t>) na x1, x2, x4, x8 a x16</a:t>
            </a:r>
          </a:p>
          <a:p>
            <a:r>
              <a:rPr lang="cs-CZ" sz="2600" dirty="0" smtClean="0"/>
              <a:t>Nejmenší x1 má jednu linii složenou ze čtyř vodičů a přenáší jeden bit za cyklus v každém směru</a:t>
            </a:r>
          </a:p>
          <a:p>
            <a:r>
              <a:rPr lang="cs-CZ" sz="2600" dirty="0" smtClean="0"/>
              <a:t>Technologie založená na základě diferenciální signalizace</a:t>
            </a:r>
          </a:p>
          <a:p>
            <a:r>
              <a:rPr lang="cs-CZ" sz="2600" dirty="0" smtClean="0"/>
              <a:t>Dělí se i podle verzí (1.0, 2.0, 3.0, 4.0)</a:t>
            </a:r>
          </a:p>
          <a:p>
            <a:r>
              <a:rPr lang="cs-CZ" sz="2600" dirty="0" smtClean="0"/>
              <a:t>Původní verze používaly kódování 8b/10b</a:t>
            </a:r>
          </a:p>
          <a:p>
            <a:r>
              <a:rPr lang="cs-CZ" sz="2600" dirty="0" smtClean="0"/>
              <a:t>Od verze 3.0 se používá kódování 128b/130b</a:t>
            </a:r>
          </a:p>
        </p:txBody>
      </p:sp>
      <p:pic>
        <p:nvPicPr>
          <p:cNvPr id="16" name="Obrázek 15"/>
          <p:cNvPicPr>
            <a:picLocks noChangeAspect="1"/>
          </p:cNvPicPr>
          <p:nvPr/>
        </p:nvPicPr>
        <p:blipFill rotWithShape="1">
          <a:blip r:embed="rId3">
            <a:extLst>
              <a:ext uri="{28A0092B-C50C-407E-A947-70E740481C1C}">
                <a14:useLocalDpi xmlns:a14="http://schemas.microsoft.com/office/drawing/2010/main" val="0"/>
              </a:ext>
            </a:extLst>
          </a:blip>
          <a:srcRect l="8204" r="5307"/>
          <a:stretch/>
        </p:blipFill>
        <p:spPr>
          <a:xfrm rot="5400000">
            <a:off x="-58066" y="2100973"/>
            <a:ext cx="4731658" cy="2970472"/>
          </a:xfrm>
          <a:prstGeom prst="rect">
            <a:avLst/>
          </a:prstGeom>
        </p:spPr>
      </p:pic>
      <p:sp>
        <p:nvSpPr>
          <p:cNvPr id="17" name="Zástupný symbol pro zápatí 16"/>
          <p:cNvSpPr>
            <a:spLocks noGrp="1"/>
          </p:cNvSpPr>
          <p:nvPr>
            <p:ph type="ftr" sz="quarter" idx="11"/>
          </p:nvPr>
        </p:nvSpPr>
        <p:spPr/>
        <p:txBody>
          <a:bodyPr/>
          <a:lstStyle/>
          <a:p>
            <a:r>
              <a:rPr lang="cs-CZ" dirty="0" smtClean="0"/>
              <a:t>FAKUTLA APLIKOVANÉ INFORMATIKY</a:t>
            </a:r>
          </a:p>
        </p:txBody>
      </p:sp>
      <p:sp>
        <p:nvSpPr>
          <p:cNvPr id="18" name="Zástupný symbol pro číslo snímku 17"/>
          <p:cNvSpPr>
            <a:spLocks noGrp="1"/>
          </p:cNvSpPr>
          <p:nvPr>
            <p:ph type="sldNum" sz="quarter" idx="12"/>
          </p:nvPr>
        </p:nvSpPr>
        <p:spPr/>
        <p:txBody>
          <a:bodyPr/>
          <a:lstStyle/>
          <a:p>
            <a:fld id="{52C407D0-5608-4F39-8F0F-7888F0D57A58}" type="slidenum">
              <a:rPr lang="cs-CZ" smtClean="0"/>
              <a:t>8</a:t>
            </a:fld>
            <a:r>
              <a:rPr lang="cs-CZ" dirty="0" smtClean="0"/>
              <a:t>/60</a:t>
            </a:r>
            <a:endParaRPr lang="cs-CZ" dirty="0"/>
          </a:p>
        </p:txBody>
      </p:sp>
    </p:spTree>
    <p:extLst>
      <p:ext uri="{BB962C8B-B14F-4D97-AF65-F5344CB8AC3E}">
        <p14:creationId xmlns:p14="http://schemas.microsoft.com/office/powerpoint/2010/main" val="3310278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wipe(left)">
                                      <p:cBhvr>
                                        <p:cTn id="14" dur="750"/>
                                        <p:tgtEl>
                                          <p:spTgt spid="10">
                                            <p:txEl>
                                              <p:pRg st="0" end="0"/>
                                            </p:txEl>
                                          </p:spTgt>
                                        </p:tgtEl>
                                      </p:cBhvr>
                                    </p:animEffect>
                                  </p:childTnLst>
                                </p:cTn>
                              </p:par>
                            </p:childTnLst>
                          </p:cTn>
                        </p:par>
                        <p:par>
                          <p:cTn id="15" fill="hold">
                            <p:stCondLst>
                              <p:cond delay="1250"/>
                            </p:stCondLst>
                            <p:childTnLst>
                              <p:par>
                                <p:cTn id="16" presetID="22" presetClass="entr" presetSubtype="8" fill="hold" nodeType="afterEffect">
                                  <p:stCondLst>
                                    <p:cond delay="0"/>
                                  </p:stCondLst>
                                  <p:childTnLst>
                                    <p:set>
                                      <p:cBhvr>
                                        <p:cTn id="17" dur="1" fill="hold">
                                          <p:stCondLst>
                                            <p:cond delay="0"/>
                                          </p:stCondLst>
                                        </p:cTn>
                                        <p:tgtEl>
                                          <p:spTgt spid="10">
                                            <p:txEl>
                                              <p:pRg st="1" end="1"/>
                                            </p:txEl>
                                          </p:spTgt>
                                        </p:tgtEl>
                                        <p:attrNameLst>
                                          <p:attrName>style.visibility</p:attrName>
                                        </p:attrNameLst>
                                      </p:cBhvr>
                                      <p:to>
                                        <p:strVal val="visible"/>
                                      </p:to>
                                    </p:set>
                                    <p:animEffect transition="in" filter="wipe(left)">
                                      <p:cBhvr>
                                        <p:cTn id="18" dur="750"/>
                                        <p:tgtEl>
                                          <p:spTgt spid="10">
                                            <p:txEl>
                                              <p:pRg st="1" end="1"/>
                                            </p:txEl>
                                          </p:spTgt>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10">
                                            <p:txEl>
                                              <p:pRg st="2" end="2"/>
                                            </p:txEl>
                                          </p:spTgt>
                                        </p:tgtEl>
                                        <p:attrNameLst>
                                          <p:attrName>style.visibility</p:attrName>
                                        </p:attrNameLst>
                                      </p:cBhvr>
                                      <p:to>
                                        <p:strVal val="visible"/>
                                      </p:to>
                                    </p:set>
                                    <p:animEffect transition="in" filter="wipe(left)">
                                      <p:cBhvr>
                                        <p:cTn id="22" dur="750"/>
                                        <p:tgtEl>
                                          <p:spTgt spid="10">
                                            <p:txEl>
                                              <p:pRg st="2" end="2"/>
                                            </p:txEl>
                                          </p:spTgt>
                                        </p:tgtEl>
                                      </p:cBhvr>
                                    </p:animEffect>
                                  </p:childTnLst>
                                </p:cTn>
                              </p:par>
                            </p:childTnLst>
                          </p:cTn>
                        </p:par>
                        <p:par>
                          <p:cTn id="23" fill="hold">
                            <p:stCondLst>
                              <p:cond delay="2750"/>
                            </p:stCondLst>
                            <p:childTnLst>
                              <p:par>
                                <p:cTn id="24" presetID="22" presetClass="entr" presetSubtype="8" fill="hold" nodeType="afterEffect">
                                  <p:stCondLst>
                                    <p:cond delay="0"/>
                                  </p:stCondLst>
                                  <p:childTnLst>
                                    <p:set>
                                      <p:cBhvr>
                                        <p:cTn id="25" dur="1" fill="hold">
                                          <p:stCondLst>
                                            <p:cond delay="0"/>
                                          </p:stCondLst>
                                        </p:cTn>
                                        <p:tgtEl>
                                          <p:spTgt spid="10">
                                            <p:txEl>
                                              <p:pRg st="3" end="3"/>
                                            </p:txEl>
                                          </p:spTgt>
                                        </p:tgtEl>
                                        <p:attrNameLst>
                                          <p:attrName>style.visibility</p:attrName>
                                        </p:attrNameLst>
                                      </p:cBhvr>
                                      <p:to>
                                        <p:strVal val="visible"/>
                                      </p:to>
                                    </p:set>
                                    <p:animEffect transition="in" filter="wipe(left)">
                                      <p:cBhvr>
                                        <p:cTn id="26" dur="750"/>
                                        <p:tgtEl>
                                          <p:spTgt spid="10">
                                            <p:txEl>
                                              <p:pRg st="3" end="3"/>
                                            </p:txEl>
                                          </p:spTgt>
                                        </p:tgtEl>
                                      </p:cBhvr>
                                    </p:animEffect>
                                  </p:childTnLst>
                                </p:cTn>
                              </p:par>
                            </p:childTnLst>
                          </p:cTn>
                        </p:par>
                        <p:par>
                          <p:cTn id="27" fill="hold">
                            <p:stCondLst>
                              <p:cond delay="3500"/>
                            </p:stCondLst>
                            <p:childTnLst>
                              <p:par>
                                <p:cTn id="28" presetID="22" presetClass="entr" presetSubtype="8" fill="hold" nodeType="afterEffect">
                                  <p:stCondLst>
                                    <p:cond delay="0"/>
                                  </p:stCondLst>
                                  <p:childTnLst>
                                    <p:set>
                                      <p:cBhvr>
                                        <p:cTn id="29" dur="1" fill="hold">
                                          <p:stCondLst>
                                            <p:cond delay="0"/>
                                          </p:stCondLst>
                                        </p:cTn>
                                        <p:tgtEl>
                                          <p:spTgt spid="10">
                                            <p:txEl>
                                              <p:pRg st="4" end="4"/>
                                            </p:txEl>
                                          </p:spTgt>
                                        </p:tgtEl>
                                        <p:attrNameLst>
                                          <p:attrName>style.visibility</p:attrName>
                                        </p:attrNameLst>
                                      </p:cBhvr>
                                      <p:to>
                                        <p:strVal val="visible"/>
                                      </p:to>
                                    </p:set>
                                    <p:animEffect transition="in" filter="wipe(left)">
                                      <p:cBhvr>
                                        <p:cTn id="30" dur="750"/>
                                        <p:tgtEl>
                                          <p:spTgt spid="10">
                                            <p:txEl>
                                              <p:pRg st="4" end="4"/>
                                            </p:txEl>
                                          </p:spTgt>
                                        </p:tgtEl>
                                      </p:cBhvr>
                                    </p:animEffect>
                                  </p:childTnLst>
                                </p:cTn>
                              </p:par>
                            </p:childTnLst>
                          </p:cTn>
                        </p:par>
                        <p:par>
                          <p:cTn id="31" fill="hold">
                            <p:stCondLst>
                              <p:cond delay="4250"/>
                            </p:stCondLst>
                            <p:childTnLst>
                              <p:par>
                                <p:cTn id="32" presetID="22" presetClass="entr" presetSubtype="8" fill="hold" nodeType="afterEffect">
                                  <p:stCondLst>
                                    <p:cond delay="0"/>
                                  </p:stCondLst>
                                  <p:childTnLst>
                                    <p:set>
                                      <p:cBhvr>
                                        <p:cTn id="33" dur="1" fill="hold">
                                          <p:stCondLst>
                                            <p:cond delay="0"/>
                                          </p:stCondLst>
                                        </p:cTn>
                                        <p:tgtEl>
                                          <p:spTgt spid="10">
                                            <p:txEl>
                                              <p:pRg st="5" end="5"/>
                                            </p:txEl>
                                          </p:spTgt>
                                        </p:tgtEl>
                                        <p:attrNameLst>
                                          <p:attrName>style.visibility</p:attrName>
                                        </p:attrNameLst>
                                      </p:cBhvr>
                                      <p:to>
                                        <p:strVal val="visible"/>
                                      </p:to>
                                    </p:set>
                                    <p:animEffect transition="in" filter="wipe(left)">
                                      <p:cBhvr>
                                        <p:cTn id="34" dur="750"/>
                                        <p:tgtEl>
                                          <p:spTgt spid="10">
                                            <p:txEl>
                                              <p:pRg st="5" end="5"/>
                                            </p:txEl>
                                          </p:spTgt>
                                        </p:tgtEl>
                                      </p:cBhvr>
                                    </p:animEffect>
                                  </p:childTnLst>
                                </p:cTn>
                              </p:par>
                            </p:childTnLst>
                          </p:cTn>
                        </p:par>
                        <p:par>
                          <p:cTn id="35" fill="hold">
                            <p:stCondLst>
                              <p:cond delay="5000"/>
                            </p:stCondLst>
                            <p:childTnLst>
                              <p:par>
                                <p:cTn id="36" presetID="22" presetClass="entr" presetSubtype="8" fill="hold" nodeType="afterEffect">
                                  <p:stCondLst>
                                    <p:cond delay="0"/>
                                  </p:stCondLst>
                                  <p:childTnLst>
                                    <p:set>
                                      <p:cBhvr>
                                        <p:cTn id="37" dur="1" fill="hold">
                                          <p:stCondLst>
                                            <p:cond delay="0"/>
                                          </p:stCondLst>
                                        </p:cTn>
                                        <p:tgtEl>
                                          <p:spTgt spid="10">
                                            <p:txEl>
                                              <p:pRg st="6" end="6"/>
                                            </p:txEl>
                                          </p:spTgt>
                                        </p:tgtEl>
                                        <p:attrNameLst>
                                          <p:attrName>style.visibility</p:attrName>
                                        </p:attrNameLst>
                                      </p:cBhvr>
                                      <p:to>
                                        <p:strVal val="visible"/>
                                      </p:to>
                                    </p:set>
                                    <p:animEffect transition="in" filter="wipe(left)">
                                      <p:cBhvr>
                                        <p:cTn id="38" dur="750"/>
                                        <p:tgtEl>
                                          <p:spTgt spid="1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Nadpis 1"/>
          <p:cNvSpPr txBox="1">
            <a:spLocks/>
          </p:cNvSpPr>
          <p:nvPr/>
        </p:nvSpPr>
        <p:spPr>
          <a:xfrm>
            <a:off x="857250" y="352425"/>
            <a:ext cx="10515600" cy="7762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800" dirty="0" smtClean="0">
                <a:latin typeface="Calibri bold" panose="020F0702030404030204" pitchFamily="34" charset="0"/>
                <a:cs typeface="Calibri bold" panose="020F0702030404030204" pitchFamily="34" charset="0"/>
              </a:rPr>
              <a:t>PCI</a:t>
            </a:r>
            <a:r>
              <a:rPr lang="cs-CZ" sz="3800" dirty="0" smtClean="0">
                <a:latin typeface="Calibri bold" panose="020F0702030404030204" pitchFamily="34" charset="0"/>
                <a:cs typeface="Calibri bold" panose="020F0702030404030204" pitchFamily="34" charset="0"/>
              </a:rPr>
              <a:t>e</a:t>
            </a:r>
            <a:r>
              <a:rPr lang="en-US" sz="3800" dirty="0" smtClean="0">
                <a:latin typeface="Calibri bold" panose="020F0702030404030204" pitchFamily="34" charset="0"/>
                <a:cs typeface="Calibri bold" panose="020F0702030404030204" pitchFamily="34" charset="0"/>
              </a:rPr>
              <a:t> (PCI-Express)</a:t>
            </a:r>
            <a:r>
              <a:rPr lang="cs-CZ" sz="3800" dirty="0" smtClean="0">
                <a:latin typeface="Calibri bold" panose="020F0702030404030204" pitchFamily="34" charset="0"/>
                <a:cs typeface="Calibri bold" panose="020F0702030404030204" pitchFamily="34" charset="0"/>
              </a:rPr>
              <a:t> – Přehled verzí</a:t>
            </a:r>
            <a:endParaRPr lang="en-US" sz="3800" dirty="0">
              <a:latin typeface="Calibri bold" panose="020F0702030404030204" pitchFamily="34" charset="0"/>
              <a:cs typeface="Calibri bold" panose="020F0702030404030204" pitchFamily="34" charset="0"/>
            </a:endParaRPr>
          </a:p>
        </p:txBody>
      </p:sp>
      <p:graphicFrame>
        <p:nvGraphicFramePr>
          <p:cNvPr id="3" name="Tabulka 2"/>
          <p:cNvGraphicFramePr>
            <a:graphicFrameLocks noGrp="1"/>
          </p:cNvGraphicFramePr>
          <p:nvPr>
            <p:extLst>
              <p:ext uri="{D42A27DB-BD31-4B8C-83A1-F6EECF244321}">
                <p14:modId xmlns:p14="http://schemas.microsoft.com/office/powerpoint/2010/main" val="1323599473"/>
              </p:ext>
            </p:extLst>
          </p:nvPr>
        </p:nvGraphicFramePr>
        <p:xfrm>
          <a:off x="673101" y="1930401"/>
          <a:ext cx="10960097" cy="2491728"/>
        </p:xfrm>
        <a:graphic>
          <a:graphicData uri="http://schemas.openxmlformats.org/drawingml/2006/table">
            <a:tbl>
              <a:tblPr firstRow="1" bandRow="1">
                <a:tableStyleId>{ED083AE6-46FA-4A59-8FB0-9F97EB10719F}</a:tableStyleId>
              </a:tblPr>
              <a:tblGrid>
                <a:gridCol w="961075">
                  <a:extLst>
                    <a:ext uri="{9D8B030D-6E8A-4147-A177-3AD203B41FA5}">
                      <a16:colId xmlns:a16="http://schemas.microsoft.com/office/drawing/2014/main" val="1112533475"/>
                    </a:ext>
                  </a:extLst>
                </a:gridCol>
                <a:gridCol w="2150424">
                  <a:extLst>
                    <a:ext uri="{9D8B030D-6E8A-4147-A177-3AD203B41FA5}">
                      <a16:colId xmlns:a16="http://schemas.microsoft.com/office/drawing/2014/main" val="2666835482"/>
                    </a:ext>
                  </a:extLst>
                </a:gridCol>
                <a:gridCol w="3024362">
                  <a:extLst>
                    <a:ext uri="{9D8B030D-6E8A-4147-A177-3AD203B41FA5}">
                      <a16:colId xmlns:a16="http://schemas.microsoft.com/office/drawing/2014/main" val="1819883803"/>
                    </a:ext>
                  </a:extLst>
                </a:gridCol>
                <a:gridCol w="1434514">
                  <a:extLst>
                    <a:ext uri="{9D8B030D-6E8A-4147-A177-3AD203B41FA5}">
                      <a16:colId xmlns:a16="http://schemas.microsoft.com/office/drawing/2014/main" val="246569034"/>
                    </a:ext>
                  </a:extLst>
                </a:gridCol>
                <a:gridCol w="3389722">
                  <a:extLst>
                    <a:ext uri="{9D8B030D-6E8A-4147-A177-3AD203B41FA5}">
                      <a16:colId xmlns:a16="http://schemas.microsoft.com/office/drawing/2014/main" val="361150307"/>
                    </a:ext>
                  </a:extLst>
                </a:gridCol>
              </a:tblGrid>
              <a:tr h="436033">
                <a:tc>
                  <a:txBody>
                    <a:bodyPr/>
                    <a:lstStyle/>
                    <a:p>
                      <a:pPr algn="ctr"/>
                      <a:r>
                        <a:rPr lang="cs-CZ" sz="2100" dirty="0" smtClean="0">
                          <a:solidFill>
                            <a:schemeClr val="bg1"/>
                          </a:solidFill>
                        </a:rPr>
                        <a:t>VERZE</a:t>
                      </a:r>
                      <a:endParaRPr lang="cs-CZ" sz="2100" dirty="0">
                        <a:solidFill>
                          <a:schemeClr val="bg1"/>
                        </a:solidFill>
                      </a:endParaRPr>
                    </a:p>
                  </a:txBody>
                  <a:tcPr marL="107515" marR="107515" marT="53758" marB="53758">
                    <a:solidFill>
                      <a:srgbClr val="50492A"/>
                    </a:solidFill>
                  </a:tcPr>
                </a:tc>
                <a:tc>
                  <a:txBody>
                    <a:bodyPr/>
                    <a:lstStyle/>
                    <a:p>
                      <a:pPr algn="ctr"/>
                      <a:r>
                        <a:rPr lang="cs-CZ" sz="2100" dirty="0" smtClean="0">
                          <a:solidFill>
                            <a:schemeClr val="bg1"/>
                          </a:solidFill>
                        </a:rPr>
                        <a:t>PROPUSTNOST NA JEDNU</a:t>
                      </a:r>
                      <a:r>
                        <a:rPr lang="cs-CZ" sz="2100" baseline="0" dirty="0" smtClean="0">
                          <a:solidFill>
                            <a:schemeClr val="bg1"/>
                          </a:solidFill>
                        </a:rPr>
                        <a:t> LINII</a:t>
                      </a:r>
                      <a:endParaRPr lang="cs-CZ" sz="2100" dirty="0">
                        <a:solidFill>
                          <a:schemeClr val="bg1"/>
                        </a:solidFill>
                      </a:endParaRPr>
                    </a:p>
                  </a:txBody>
                  <a:tcPr marL="107515" marR="107515" marT="53758" marB="53758">
                    <a:solidFill>
                      <a:srgbClr val="50492A"/>
                    </a:solidFill>
                  </a:tcPr>
                </a:tc>
                <a:tc>
                  <a:txBody>
                    <a:bodyPr/>
                    <a:lstStyle/>
                    <a:p>
                      <a:pPr algn="ctr"/>
                      <a:r>
                        <a:rPr lang="cs-CZ" sz="2100" dirty="0" smtClean="0">
                          <a:solidFill>
                            <a:schemeClr val="bg1"/>
                          </a:solidFill>
                        </a:rPr>
                        <a:t>OBOUSMĚRNÁ PŘENOSOVÁ RYCHLOST</a:t>
                      </a:r>
                      <a:endParaRPr lang="cs-CZ" sz="2100" dirty="0">
                        <a:solidFill>
                          <a:schemeClr val="bg1"/>
                        </a:solidFill>
                      </a:endParaRPr>
                    </a:p>
                  </a:txBody>
                  <a:tcPr marL="107515" marR="107515" marT="53758" marB="53758">
                    <a:solidFill>
                      <a:srgbClr val="50492A"/>
                    </a:solidFill>
                  </a:tcPr>
                </a:tc>
                <a:tc>
                  <a:txBody>
                    <a:bodyPr/>
                    <a:lstStyle/>
                    <a:p>
                      <a:pPr algn="ctr"/>
                      <a:r>
                        <a:rPr lang="cs-CZ" sz="2100" dirty="0" smtClean="0">
                          <a:solidFill>
                            <a:schemeClr val="bg1"/>
                          </a:solidFill>
                        </a:rPr>
                        <a:t>KÓDOVÁNÍ</a:t>
                      </a:r>
                      <a:endParaRPr lang="cs-CZ" sz="2100" dirty="0">
                        <a:solidFill>
                          <a:schemeClr val="bg1"/>
                        </a:solidFill>
                      </a:endParaRPr>
                    </a:p>
                  </a:txBody>
                  <a:tcPr marL="107515" marR="107515" marT="53758" marB="53758">
                    <a:solidFill>
                      <a:srgbClr val="50492A"/>
                    </a:solidFill>
                  </a:tcPr>
                </a:tc>
                <a:tc>
                  <a:txBody>
                    <a:bodyPr/>
                    <a:lstStyle/>
                    <a:p>
                      <a:pPr algn="ctr"/>
                      <a:r>
                        <a:rPr lang="cs-CZ" sz="2100" dirty="0" smtClean="0">
                          <a:solidFill>
                            <a:schemeClr val="bg1"/>
                          </a:solidFill>
                        </a:rPr>
                        <a:t>CELKOVÁ TEORETICKÁ PROPUSTNOST (X16)</a:t>
                      </a:r>
                      <a:endParaRPr lang="cs-CZ" sz="2100" dirty="0">
                        <a:solidFill>
                          <a:schemeClr val="bg1"/>
                        </a:solidFill>
                      </a:endParaRPr>
                    </a:p>
                  </a:txBody>
                  <a:tcPr marL="107515" marR="107515" marT="53758" marB="53758">
                    <a:solidFill>
                      <a:srgbClr val="50492A"/>
                    </a:solidFill>
                  </a:tcPr>
                </a:tc>
                <a:extLst>
                  <a:ext uri="{0D108BD9-81ED-4DB2-BD59-A6C34878D82A}">
                    <a16:rowId xmlns:a16="http://schemas.microsoft.com/office/drawing/2014/main" val="3056676043"/>
                  </a:ext>
                </a:extLst>
              </a:tr>
              <a:tr h="436033">
                <a:tc>
                  <a:txBody>
                    <a:bodyPr/>
                    <a:lstStyle/>
                    <a:p>
                      <a:pPr algn="ctr"/>
                      <a:r>
                        <a:rPr lang="cs-CZ" sz="2100" b="1" dirty="0" smtClean="0">
                          <a:solidFill>
                            <a:schemeClr val="bg1"/>
                          </a:solidFill>
                        </a:rPr>
                        <a:t>1.0</a:t>
                      </a:r>
                      <a:endParaRPr lang="cs-CZ" sz="2100" b="1" dirty="0">
                        <a:solidFill>
                          <a:schemeClr val="bg1"/>
                        </a:solidFill>
                      </a:endParaRPr>
                    </a:p>
                  </a:txBody>
                  <a:tcPr marL="107515" marR="107515" marT="53758" marB="53758">
                    <a:solidFill>
                      <a:srgbClr val="50492A"/>
                    </a:solidFill>
                  </a:tcPr>
                </a:tc>
                <a:tc>
                  <a:txBody>
                    <a:bodyPr/>
                    <a:lstStyle/>
                    <a:p>
                      <a:pPr algn="ctr"/>
                      <a:r>
                        <a:rPr lang="cs-CZ" sz="2100" b="0" dirty="0" smtClean="0">
                          <a:solidFill>
                            <a:schemeClr val="tx1"/>
                          </a:solidFill>
                        </a:rPr>
                        <a:t>2,5 GT/s</a:t>
                      </a:r>
                      <a:endParaRPr lang="cs-CZ" sz="2100" b="0" dirty="0">
                        <a:solidFill>
                          <a:schemeClr val="tx1"/>
                        </a:solidFill>
                      </a:endParaRPr>
                    </a:p>
                  </a:txBody>
                  <a:tcPr marL="107515" marR="107515" marT="53758" marB="53758">
                    <a:noFill/>
                  </a:tcPr>
                </a:tc>
                <a:tc>
                  <a:txBody>
                    <a:bodyPr/>
                    <a:lstStyle/>
                    <a:p>
                      <a:pPr algn="ctr"/>
                      <a:r>
                        <a:rPr lang="cs-CZ" sz="2100" b="0" dirty="0" smtClean="0">
                          <a:solidFill>
                            <a:schemeClr val="tx1"/>
                          </a:solidFill>
                        </a:rPr>
                        <a:t>250 MB/s</a:t>
                      </a:r>
                      <a:endParaRPr lang="cs-CZ" sz="2100" b="0" dirty="0">
                        <a:solidFill>
                          <a:schemeClr val="tx1"/>
                        </a:solidFill>
                      </a:endParaRPr>
                    </a:p>
                  </a:txBody>
                  <a:tcPr marL="107515" marR="107515" marT="53758" marB="53758">
                    <a:noFill/>
                  </a:tcPr>
                </a:tc>
                <a:tc>
                  <a:txBody>
                    <a:bodyPr/>
                    <a:lstStyle/>
                    <a:p>
                      <a:pPr algn="ctr"/>
                      <a:r>
                        <a:rPr lang="cs-CZ" sz="2100" b="0" dirty="0" smtClean="0">
                          <a:solidFill>
                            <a:schemeClr val="tx1"/>
                          </a:solidFill>
                        </a:rPr>
                        <a:t>8b/10b</a:t>
                      </a:r>
                      <a:endParaRPr lang="cs-CZ" sz="2100" b="0" dirty="0">
                        <a:solidFill>
                          <a:schemeClr val="tx1"/>
                        </a:solidFill>
                      </a:endParaRPr>
                    </a:p>
                  </a:txBody>
                  <a:tcPr marL="107515" marR="107515" marT="53758" marB="53758">
                    <a:noFill/>
                  </a:tcPr>
                </a:tc>
                <a:tc>
                  <a:txBody>
                    <a:bodyPr/>
                    <a:lstStyle/>
                    <a:p>
                      <a:pPr algn="ctr"/>
                      <a:r>
                        <a:rPr lang="cs-CZ" sz="2100" b="0" dirty="0" smtClean="0">
                          <a:solidFill>
                            <a:schemeClr val="tx1"/>
                          </a:solidFill>
                        </a:rPr>
                        <a:t>4 GB/s</a:t>
                      </a:r>
                      <a:endParaRPr lang="cs-CZ" sz="2100" b="0" dirty="0">
                        <a:solidFill>
                          <a:schemeClr val="tx1"/>
                        </a:solidFill>
                      </a:endParaRPr>
                    </a:p>
                  </a:txBody>
                  <a:tcPr marL="107515" marR="107515" marT="53758" marB="53758">
                    <a:noFill/>
                  </a:tcPr>
                </a:tc>
                <a:extLst>
                  <a:ext uri="{0D108BD9-81ED-4DB2-BD59-A6C34878D82A}">
                    <a16:rowId xmlns:a16="http://schemas.microsoft.com/office/drawing/2014/main" val="1373094710"/>
                  </a:ext>
                </a:extLst>
              </a:tr>
              <a:tr h="436033">
                <a:tc>
                  <a:txBody>
                    <a:bodyPr/>
                    <a:lstStyle/>
                    <a:p>
                      <a:pPr algn="ctr"/>
                      <a:r>
                        <a:rPr lang="cs-CZ" sz="2100" b="1" dirty="0" smtClean="0">
                          <a:solidFill>
                            <a:schemeClr val="bg1"/>
                          </a:solidFill>
                        </a:rPr>
                        <a:t>2.0</a:t>
                      </a:r>
                      <a:endParaRPr lang="cs-CZ" sz="2100" b="1" dirty="0">
                        <a:solidFill>
                          <a:schemeClr val="bg1"/>
                        </a:solidFill>
                      </a:endParaRPr>
                    </a:p>
                  </a:txBody>
                  <a:tcPr marL="107515" marR="107515" marT="53758" marB="53758">
                    <a:solidFill>
                      <a:srgbClr val="50492A"/>
                    </a:solidFill>
                  </a:tcPr>
                </a:tc>
                <a:tc>
                  <a:txBody>
                    <a:bodyPr/>
                    <a:lstStyle/>
                    <a:p>
                      <a:pPr algn="ctr"/>
                      <a:r>
                        <a:rPr lang="cs-CZ" sz="2100" b="0" dirty="0" smtClean="0">
                          <a:solidFill>
                            <a:schemeClr val="tx1"/>
                          </a:solidFill>
                        </a:rPr>
                        <a:t>5</a:t>
                      </a:r>
                      <a:r>
                        <a:rPr lang="cs-CZ" sz="2100" b="0" baseline="0" dirty="0" smtClean="0">
                          <a:solidFill>
                            <a:schemeClr val="tx1"/>
                          </a:solidFill>
                        </a:rPr>
                        <a:t> GT/s</a:t>
                      </a:r>
                      <a:endParaRPr lang="cs-CZ" sz="2100" b="0" dirty="0">
                        <a:solidFill>
                          <a:schemeClr val="tx1"/>
                        </a:solidFill>
                      </a:endParaRPr>
                    </a:p>
                  </a:txBody>
                  <a:tcPr marL="107515" marR="107515" marT="53758" marB="53758">
                    <a:noFill/>
                  </a:tcPr>
                </a:tc>
                <a:tc>
                  <a:txBody>
                    <a:bodyPr/>
                    <a:lstStyle/>
                    <a:p>
                      <a:pPr algn="ctr"/>
                      <a:r>
                        <a:rPr lang="cs-CZ" sz="2100" b="0" dirty="0" smtClean="0">
                          <a:solidFill>
                            <a:schemeClr val="tx1"/>
                          </a:solidFill>
                        </a:rPr>
                        <a:t>500 MB/s</a:t>
                      </a:r>
                      <a:endParaRPr lang="cs-CZ" sz="2100" b="0" dirty="0">
                        <a:solidFill>
                          <a:schemeClr val="tx1"/>
                        </a:solidFill>
                      </a:endParaRPr>
                    </a:p>
                  </a:txBody>
                  <a:tcPr marL="107515" marR="107515" marT="53758" marB="53758">
                    <a:noFill/>
                  </a:tcPr>
                </a:tc>
                <a:tc>
                  <a:txBody>
                    <a:bodyPr/>
                    <a:lstStyle/>
                    <a:p>
                      <a:pPr algn="ctr"/>
                      <a:r>
                        <a:rPr lang="cs-CZ" sz="2100" b="0" dirty="0" smtClean="0">
                          <a:solidFill>
                            <a:schemeClr val="tx1"/>
                          </a:solidFill>
                        </a:rPr>
                        <a:t>8b/10b</a:t>
                      </a:r>
                      <a:endParaRPr lang="cs-CZ" sz="2100" b="0" dirty="0">
                        <a:solidFill>
                          <a:schemeClr val="tx1"/>
                        </a:solidFill>
                      </a:endParaRPr>
                    </a:p>
                  </a:txBody>
                  <a:tcPr marL="107515" marR="107515" marT="53758" marB="53758">
                    <a:noFill/>
                  </a:tcPr>
                </a:tc>
                <a:tc>
                  <a:txBody>
                    <a:bodyPr/>
                    <a:lstStyle/>
                    <a:p>
                      <a:pPr algn="ctr"/>
                      <a:r>
                        <a:rPr lang="cs-CZ" sz="2100" b="0" dirty="0" smtClean="0">
                          <a:solidFill>
                            <a:schemeClr val="tx1"/>
                          </a:solidFill>
                        </a:rPr>
                        <a:t>8 GB/s</a:t>
                      </a:r>
                      <a:endParaRPr lang="cs-CZ" sz="2100" b="0" dirty="0">
                        <a:solidFill>
                          <a:schemeClr val="tx1"/>
                        </a:solidFill>
                      </a:endParaRPr>
                    </a:p>
                  </a:txBody>
                  <a:tcPr marL="107515" marR="107515" marT="53758" marB="53758">
                    <a:noFill/>
                  </a:tcPr>
                </a:tc>
                <a:extLst>
                  <a:ext uri="{0D108BD9-81ED-4DB2-BD59-A6C34878D82A}">
                    <a16:rowId xmlns:a16="http://schemas.microsoft.com/office/drawing/2014/main" val="12395245"/>
                  </a:ext>
                </a:extLst>
              </a:tr>
              <a:tr h="436033">
                <a:tc>
                  <a:txBody>
                    <a:bodyPr/>
                    <a:lstStyle/>
                    <a:p>
                      <a:pPr algn="ctr"/>
                      <a:r>
                        <a:rPr lang="cs-CZ" sz="2100" b="1" dirty="0" smtClean="0">
                          <a:solidFill>
                            <a:schemeClr val="bg1"/>
                          </a:solidFill>
                        </a:rPr>
                        <a:t>3.0</a:t>
                      </a:r>
                      <a:endParaRPr lang="cs-CZ" sz="2100" b="1" dirty="0">
                        <a:solidFill>
                          <a:schemeClr val="bg1"/>
                        </a:solidFill>
                      </a:endParaRPr>
                    </a:p>
                  </a:txBody>
                  <a:tcPr marL="107515" marR="107515" marT="53758" marB="53758">
                    <a:solidFill>
                      <a:srgbClr val="50492A"/>
                    </a:solidFill>
                  </a:tcPr>
                </a:tc>
                <a:tc>
                  <a:txBody>
                    <a:bodyPr/>
                    <a:lstStyle/>
                    <a:p>
                      <a:pPr algn="ctr"/>
                      <a:r>
                        <a:rPr lang="cs-CZ" sz="2100" b="0" dirty="0" smtClean="0">
                          <a:solidFill>
                            <a:schemeClr val="tx1"/>
                          </a:solidFill>
                        </a:rPr>
                        <a:t>8 GT/s</a:t>
                      </a:r>
                      <a:endParaRPr lang="cs-CZ" sz="2100" b="0" dirty="0">
                        <a:solidFill>
                          <a:schemeClr val="tx1"/>
                        </a:solidFill>
                      </a:endParaRPr>
                    </a:p>
                  </a:txBody>
                  <a:tcPr marL="107515" marR="107515" marT="53758" marB="53758">
                    <a:noFill/>
                  </a:tcPr>
                </a:tc>
                <a:tc>
                  <a:txBody>
                    <a:bodyPr/>
                    <a:lstStyle/>
                    <a:p>
                      <a:pPr algn="ctr"/>
                      <a:r>
                        <a:rPr lang="cs-CZ" sz="2100" b="0" dirty="0" smtClean="0">
                          <a:solidFill>
                            <a:schemeClr val="tx1"/>
                          </a:solidFill>
                        </a:rPr>
                        <a:t>1 GB/s</a:t>
                      </a:r>
                      <a:endParaRPr lang="cs-CZ" sz="2100" b="0" dirty="0">
                        <a:solidFill>
                          <a:schemeClr val="tx1"/>
                        </a:solidFill>
                      </a:endParaRPr>
                    </a:p>
                  </a:txBody>
                  <a:tcPr marL="107515" marR="107515" marT="53758" marB="53758">
                    <a:noFill/>
                  </a:tcPr>
                </a:tc>
                <a:tc>
                  <a:txBody>
                    <a:bodyPr/>
                    <a:lstStyle/>
                    <a:p>
                      <a:pPr algn="ctr"/>
                      <a:r>
                        <a:rPr lang="cs-CZ" sz="2100" b="0" dirty="0" smtClean="0">
                          <a:solidFill>
                            <a:schemeClr val="tx1"/>
                          </a:solidFill>
                        </a:rPr>
                        <a:t>128b/130b</a:t>
                      </a:r>
                      <a:endParaRPr lang="cs-CZ" sz="2100" b="0" dirty="0">
                        <a:solidFill>
                          <a:schemeClr val="tx1"/>
                        </a:solidFill>
                      </a:endParaRPr>
                    </a:p>
                  </a:txBody>
                  <a:tcPr marL="107515" marR="107515" marT="53758" marB="53758">
                    <a:noFill/>
                  </a:tcPr>
                </a:tc>
                <a:tc>
                  <a:txBody>
                    <a:bodyPr/>
                    <a:lstStyle/>
                    <a:p>
                      <a:pPr algn="ctr"/>
                      <a:r>
                        <a:rPr lang="cs-CZ" sz="2100" b="0" dirty="0" smtClean="0">
                          <a:solidFill>
                            <a:schemeClr val="tx1"/>
                          </a:solidFill>
                        </a:rPr>
                        <a:t>16 GB/s</a:t>
                      </a:r>
                      <a:endParaRPr lang="cs-CZ" sz="2100" b="0" dirty="0">
                        <a:solidFill>
                          <a:schemeClr val="tx1"/>
                        </a:solidFill>
                      </a:endParaRPr>
                    </a:p>
                  </a:txBody>
                  <a:tcPr marL="107515" marR="107515" marT="53758" marB="53758">
                    <a:noFill/>
                  </a:tcPr>
                </a:tc>
                <a:extLst>
                  <a:ext uri="{0D108BD9-81ED-4DB2-BD59-A6C34878D82A}">
                    <a16:rowId xmlns:a16="http://schemas.microsoft.com/office/drawing/2014/main" val="3828852408"/>
                  </a:ext>
                </a:extLst>
              </a:tr>
              <a:tr h="436033">
                <a:tc>
                  <a:txBody>
                    <a:bodyPr/>
                    <a:lstStyle/>
                    <a:p>
                      <a:pPr algn="ctr"/>
                      <a:r>
                        <a:rPr lang="cs-CZ" sz="2100" b="1" dirty="0" smtClean="0">
                          <a:solidFill>
                            <a:schemeClr val="bg1"/>
                          </a:solidFill>
                        </a:rPr>
                        <a:t>4.0</a:t>
                      </a:r>
                      <a:endParaRPr lang="cs-CZ" sz="2100" b="1" dirty="0">
                        <a:solidFill>
                          <a:schemeClr val="bg1"/>
                        </a:solidFill>
                      </a:endParaRPr>
                    </a:p>
                  </a:txBody>
                  <a:tcPr marL="107515" marR="107515" marT="53758" marB="53758">
                    <a:solidFill>
                      <a:srgbClr val="50492A"/>
                    </a:solidFill>
                  </a:tcPr>
                </a:tc>
                <a:tc>
                  <a:txBody>
                    <a:bodyPr/>
                    <a:lstStyle/>
                    <a:p>
                      <a:pPr algn="ctr"/>
                      <a:r>
                        <a:rPr lang="cs-CZ" sz="2100" b="0" dirty="0" smtClean="0">
                          <a:solidFill>
                            <a:schemeClr val="tx1"/>
                          </a:solidFill>
                        </a:rPr>
                        <a:t>16 GT/s</a:t>
                      </a:r>
                      <a:endParaRPr lang="cs-CZ" sz="2100" b="0" dirty="0">
                        <a:solidFill>
                          <a:schemeClr val="tx1"/>
                        </a:solidFill>
                      </a:endParaRPr>
                    </a:p>
                  </a:txBody>
                  <a:tcPr marL="107515" marR="107515" marT="53758" marB="53758">
                    <a:noFill/>
                  </a:tcPr>
                </a:tc>
                <a:tc>
                  <a:txBody>
                    <a:bodyPr/>
                    <a:lstStyle/>
                    <a:p>
                      <a:pPr algn="ctr"/>
                      <a:r>
                        <a:rPr lang="cs-CZ" sz="2100" b="0" dirty="0" smtClean="0">
                          <a:solidFill>
                            <a:schemeClr val="tx1"/>
                          </a:solidFill>
                        </a:rPr>
                        <a:t>2 GB/s</a:t>
                      </a:r>
                      <a:endParaRPr lang="cs-CZ" sz="2100" b="0" dirty="0">
                        <a:solidFill>
                          <a:schemeClr val="tx1"/>
                        </a:solidFill>
                      </a:endParaRPr>
                    </a:p>
                  </a:txBody>
                  <a:tcPr marL="107515" marR="107515" marT="53758" marB="53758">
                    <a:noFill/>
                  </a:tcPr>
                </a:tc>
                <a:tc>
                  <a:txBody>
                    <a:bodyPr/>
                    <a:lstStyle/>
                    <a:p>
                      <a:pPr algn="ctr"/>
                      <a:r>
                        <a:rPr lang="cs-CZ" sz="2100" b="0" dirty="0" smtClean="0">
                          <a:solidFill>
                            <a:schemeClr val="tx1"/>
                          </a:solidFill>
                        </a:rPr>
                        <a:t>128b/130b</a:t>
                      </a:r>
                      <a:endParaRPr lang="cs-CZ" sz="2100" b="0" dirty="0">
                        <a:solidFill>
                          <a:schemeClr val="tx1"/>
                        </a:solidFill>
                      </a:endParaRPr>
                    </a:p>
                  </a:txBody>
                  <a:tcPr marL="107515" marR="107515" marT="53758" marB="53758">
                    <a:noFill/>
                  </a:tcPr>
                </a:tc>
                <a:tc>
                  <a:txBody>
                    <a:bodyPr/>
                    <a:lstStyle/>
                    <a:p>
                      <a:pPr algn="ctr"/>
                      <a:r>
                        <a:rPr lang="cs-CZ" sz="2100" b="0" dirty="0" smtClean="0">
                          <a:solidFill>
                            <a:schemeClr val="tx1"/>
                          </a:solidFill>
                        </a:rPr>
                        <a:t>32 GB/s</a:t>
                      </a:r>
                      <a:endParaRPr lang="cs-CZ" sz="2100" b="0" dirty="0">
                        <a:solidFill>
                          <a:schemeClr val="tx1"/>
                        </a:solidFill>
                      </a:endParaRPr>
                    </a:p>
                  </a:txBody>
                  <a:tcPr marL="107515" marR="107515" marT="53758" marB="53758">
                    <a:noFill/>
                  </a:tcPr>
                </a:tc>
                <a:extLst>
                  <a:ext uri="{0D108BD9-81ED-4DB2-BD59-A6C34878D82A}">
                    <a16:rowId xmlns:a16="http://schemas.microsoft.com/office/drawing/2014/main" val="302418624"/>
                  </a:ext>
                </a:extLst>
              </a:tr>
            </a:tbl>
          </a:graphicData>
        </a:graphic>
      </p:graphicFrame>
      <p:sp>
        <p:nvSpPr>
          <p:cNvPr id="4" name="Zástupný symbol pro zápatí 3"/>
          <p:cNvSpPr>
            <a:spLocks noGrp="1"/>
          </p:cNvSpPr>
          <p:nvPr>
            <p:ph type="ftr" sz="quarter" idx="11"/>
          </p:nvPr>
        </p:nvSpPr>
        <p:spPr/>
        <p:txBody>
          <a:bodyPr/>
          <a:lstStyle/>
          <a:p>
            <a:r>
              <a:rPr lang="cs-CZ" dirty="0" smtClean="0"/>
              <a:t>FAKUTLA APLIKOVANÉ INFORMATIKY</a:t>
            </a:r>
          </a:p>
        </p:txBody>
      </p:sp>
      <p:sp>
        <p:nvSpPr>
          <p:cNvPr id="7" name="Zástupný symbol pro číslo snímku 6"/>
          <p:cNvSpPr>
            <a:spLocks noGrp="1"/>
          </p:cNvSpPr>
          <p:nvPr>
            <p:ph type="sldNum" sz="quarter" idx="12"/>
          </p:nvPr>
        </p:nvSpPr>
        <p:spPr/>
        <p:txBody>
          <a:bodyPr/>
          <a:lstStyle/>
          <a:p>
            <a:fld id="{52C407D0-5608-4F39-8F0F-7888F0D57A58}" type="slidenum">
              <a:rPr lang="cs-CZ" smtClean="0"/>
              <a:t>9</a:t>
            </a:fld>
            <a:r>
              <a:rPr lang="cs-CZ" dirty="0" smtClean="0"/>
              <a:t>/60</a:t>
            </a:r>
            <a:endParaRPr lang="cs-CZ" dirty="0"/>
          </a:p>
        </p:txBody>
      </p:sp>
    </p:spTree>
    <p:extLst>
      <p:ext uri="{BB962C8B-B14F-4D97-AF65-F5344CB8AC3E}">
        <p14:creationId xmlns:p14="http://schemas.microsoft.com/office/powerpoint/2010/main" val="4158224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12916</TotalTime>
  <Words>3797</Words>
  <Application>Microsoft Office PowerPoint</Application>
  <PresentationFormat>Širokoúhlá obrazovka</PresentationFormat>
  <Paragraphs>751</Paragraphs>
  <Slides>71</Slides>
  <Notes>47</Notes>
  <HiddenSlides>0</HiddenSlides>
  <MMClips>0</MMClips>
  <ScaleCrop>false</ScaleCrop>
  <HeadingPairs>
    <vt:vector size="6" baseType="variant">
      <vt:variant>
        <vt:lpstr>Použitá písma</vt:lpstr>
      </vt:variant>
      <vt:variant>
        <vt:i4>6</vt:i4>
      </vt:variant>
      <vt:variant>
        <vt:lpstr>Motiv</vt:lpstr>
      </vt:variant>
      <vt:variant>
        <vt:i4>1</vt:i4>
      </vt:variant>
      <vt:variant>
        <vt:lpstr>Nadpisy snímků</vt:lpstr>
      </vt:variant>
      <vt:variant>
        <vt:i4>71</vt:i4>
      </vt:variant>
    </vt:vector>
  </HeadingPairs>
  <TitlesOfParts>
    <vt:vector size="78" baseType="lpstr">
      <vt:lpstr>맑은 고딕</vt:lpstr>
      <vt:lpstr>Arial</vt:lpstr>
      <vt:lpstr>Berlin Sans FB Demi</vt:lpstr>
      <vt:lpstr>Calibri</vt:lpstr>
      <vt:lpstr>Calibri bold</vt:lpstr>
      <vt:lpstr>Calibri Light</vt:lpstr>
      <vt:lpstr>Motiv Office</vt:lpstr>
      <vt:lpstr>VÝVOJ A ARCHITEKTURA  GRAFICKÝCH KARET</vt:lpstr>
      <vt:lpstr>OBSAH</vt:lpstr>
      <vt:lpstr>SKLÁDÁ ZE:</vt:lpstr>
      <vt:lpstr>SYSTÉMOVÉ ROZHRANÍ (SBĚRNICE)</vt:lpstr>
      <vt:lpstr>ISA (Industry Standard Achitecture)</vt:lpstr>
      <vt:lpstr>EISA (Extended Industry Standard Architecture)</vt:lpstr>
      <vt:lpstr>Prezentace aplikace PowerPoint</vt:lpstr>
      <vt:lpstr>Prezentace aplikace PowerPoint</vt:lpstr>
      <vt:lpstr>Prezentace aplikace PowerPoint</vt:lpstr>
      <vt:lpstr>GPU (Graphics Processing Unit)</vt:lpstr>
      <vt:lpstr>Prezentace aplikace PowerPoint</vt:lpstr>
      <vt:lpstr>PAMĚTI</vt:lpstr>
      <vt:lpstr>Prezentace aplikace PowerPoint</vt:lpstr>
      <vt:lpstr>Prezentace aplikace PowerPoint</vt:lpstr>
      <vt:lpstr>Prezentace aplikace PowerPoint</vt:lpstr>
      <vt:lpstr>Prezentace aplikace PowerPoint</vt:lpstr>
      <vt:lpstr>VÝSTUPNÍ ROZHRANÍ</vt:lpstr>
      <vt:lpstr>Prezentace aplikace PowerPoint</vt:lpstr>
      <vt:lpstr>Prezentace aplikace PowerPoint</vt:lpstr>
      <vt:lpstr>Prezentace aplikace PowerPoint</vt:lpstr>
      <vt:lpstr>DĚLENÍ</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VÝVOJ A ARCHITEKTURA GRAFICKÝCH KARET</dc:title>
  <dc:creator>Kika</dc:creator>
  <cp:lastModifiedBy>Kika</cp:lastModifiedBy>
  <cp:revision>693</cp:revision>
  <dcterms:created xsi:type="dcterms:W3CDTF">2020-07-23T20:02:29Z</dcterms:created>
  <dcterms:modified xsi:type="dcterms:W3CDTF">2020-08-05T23:34:30Z</dcterms:modified>
</cp:coreProperties>
</file>