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1" r:id="rId5"/>
    <p:sldMasterId id="2147483674" r:id="rId6"/>
  </p:sldMasterIdLst>
  <p:sldIdLst>
    <p:sldId id="256" r:id="rId7"/>
    <p:sldId id="258" r:id="rId8"/>
    <p:sldId id="280" r:id="rId9"/>
    <p:sldId id="259" r:id="rId10"/>
    <p:sldId id="260" r:id="rId11"/>
    <p:sldId id="269" r:id="rId12"/>
    <p:sldId id="283" r:id="rId13"/>
    <p:sldId id="281" r:id="rId14"/>
    <p:sldId id="270" r:id="rId15"/>
    <p:sldId id="275" r:id="rId16"/>
    <p:sldId id="271" r:id="rId17"/>
    <p:sldId id="276" r:id="rId18"/>
    <p:sldId id="277" r:id="rId19"/>
    <p:sldId id="284" r:id="rId20"/>
    <p:sldId id="278" r:id="rId21"/>
    <p:sldId id="279" r:id="rId22"/>
    <p:sldId id="268" r:id="rId23"/>
  </p:sldIdLst>
  <p:sldSz cx="10080625" cy="5670550"/>
  <p:notesSz cx="7559675" cy="10691813"/>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r Dostálek" initials="PD" lastIdx="3" clrIdx="0">
    <p:extLst>
      <p:ext uri="{19B8F6BF-5375-455C-9EA6-DF929625EA0E}">
        <p15:presenceInfo xmlns:p15="http://schemas.microsoft.com/office/powerpoint/2012/main" userId="Petr Dostálek"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6" d="100"/>
          <a:sy n="126" d="100"/>
        </p:scale>
        <p:origin x="82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24" name="PlaceHolder 2"/>
          <p:cNvSpPr>
            <a:spLocks noGrp="1"/>
          </p:cNvSpPr>
          <p:nvPr>
            <p:ph type="body"/>
          </p:nvPr>
        </p:nvSpPr>
        <p:spPr>
          <a:xfrm>
            <a:off x="504000" y="1326600"/>
            <a:ext cx="9072000" cy="1568520"/>
          </a:xfrm>
          <a:prstGeom prst="rect">
            <a:avLst/>
          </a:prstGeom>
        </p:spPr>
        <p:txBody>
          <a:bodyPr lIns="0" tIns="0" rIns="0" bIns="0">
            <a:normAutofit/>
          </a:bodyPr>
          <a:lstStyle/>
          <a:p>
            <a:endParaRPr lang="cs-CZ" sz="3200" b="0" strike="noStrike" spc="-1">
              <a:latin typeface="Arial"/>
            </a:endParaRPr>
          </a:p>
        </p:txBody>
      </p:sp>
      <p:sp>
        <p:nvSpPr>
          <p:cNvPr id="25" name="PlaceHolder 3"/>
          <p:cNvSpPr>
            <a:spLocks noGrp="1"/>
          </p:cNvSpPr>
          <p:nvPr>
            <p:ph type="body"/>
          </p:nvPr>
        </p:nvSpPr>
        <p:spPr>
          <a:xfrm>
            <a:off x="504000" y="3044520"/>
            <a:ext cx="907200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27"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cs-CZ" sz="3200" b="0" strike="noStrike" spc="-1">
              <a:latin typeface="Arial"/>
            </a:endParaRPr>
          </a:p>
        </p:txBody>
      </p:sp>
      <p:sp>
        <p:nvSpPr>
          <p:cNvPr id="28"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cs-CZ" sz="3200" b="0" strike="noStrike" spc="-1">
              <a:latin typeface="Arial"/>
            </a:endParaRPr>
          </a:p>
        </p:txBody>
      </p:sp>
      <p:sp>
        <p:nvSpPr>
          <p:cNvPr id="29"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cs-CZ" sz="3200" b="0" strike="noStrike" spc="-1">
              <a:latin typeface="Arial"/>
            </a:endParaRPr>
          </a:p>
        </p:txBody>
      </p:sp>
      <p:sp>
        <p:nvSpPr>
          <p:cNvPr id="30" name="PlaceHolder 5"/>
          <p:cNvSpPr>
            <a:spLocks noGrp="1"/>
          </p:cNvSpPr>
          <p:nvPr>
            <p:ph type="body"/>
          </p:nvPr>
        </p:nvSpPr>
        <p:spPr>
          <a:xfrm>
            <a:off x="5152680" y="3044520"/>
            <a:ext cx="442692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32" name="PlaceHolder 2"/>
          <p:cNvSpPr>
            <a:spLocks noGrp="1"/>
          </p:cNvSpPr>
          <p:nvPr>
            <p:ph type="body"/>
          </p:nvPr>
        </p:nvSpPr>
        <p:spPr>
          <a:xfrm>
            <a:off x="504000" y="1326600"/>
            <a:ext cx="2921040" cy="1568520"/>
          </a:xfrm>
          <a:prstGeom prst="rect">
            <a:avLst/>
          </a:prstGeom>
        </p:spPr>
        <p:txBody>
          <a:bodyPr lIns="0" tIns="0" rIns="0" bIns="0">
            <a:normAutofit/>
          </a:bodyPr>
          <a:lstStyle/>
          <a:p>
            <a:endParaRPr lang="cs-CZ" sz="3200" b="0" strike="noStrike" spc="-1">
              <a:latin typeface="Arial"/>
            </a:endParaRPr>
          </a:p>
        </p:txBody>
      </p:sp>
      <p:sp>
        <p:nvSpPr>
          <p:cNvPr id="33" name="PlaceHolder 3"/>
          <p:cNvSpPr>
            <a:spLocks noGrp="1"/>
          </p:cNvSpPr>
          <p:nvPr>
            <p:ph type="body"/>
          </p:nvPr>
        </p:nvSpPr>
        <p:spPr>
          <a:xfrm>
            <a:off x="3571560" y="1326600"/>
            <a:ext cx="2921040" cy="1568520"/>
          </a:xfrm>
          <a:prstGeom prst="rect">
            <a:avLst/>
          </a:prstGeom>
        </p:spPr>
        <p:txBody>
          <a:bodyPr lIns="0" tIns="0" rIns="0" bIns="0">
            <a:normAutofit/>
          </a:bodyPr>
          <a:lstStyle/>
          <a:p>
            <a:endParaRPr lang="cs-CZ" sz="3200" b="0" strike="noStrike" spc="-1">
              <a:latin typeface="Arial"/>
            </a:endParaRPr>
          </a:p>
        </p:txBody>
      </p:sp>
      <p:sp>
        <p:nvSpPr>
          <p:cNvPr id="34" name="PlaceHolder 4"/>
          <p:cNvSpPr>
            <a:spLocks noGrp="1"/>
          </p:cNvSpPr>
          <p:nvPr>
            <p:ph type="body"/>
          </p:nvPr>
        </p:nvSpPr>
        <p:spPr>
          <a:xfrm>
            <a:off x="6639120" y="1326600"/>
            <a:ext cx="2921040" cy="1568520"/>
          </a:xfrm>
          <a:prstGeom prst="rect">
            <a:avLst/>
          </a:prstGeom>
        </p:spPr>
        <p:txBody>
          <a:bodyPr lIns="0" tIns="0" rIns="0" bIns="0">
            <a:normAutofit/>
          </a:bodyPr>
          <a:lstStyle/>
          <a:p>
            <a:endParaRPr lang="cs-CZ" sz="3200" b="0" strike="noStrike" spc="-1">
              <a:latin typeface="Arial"/>
            </a:endParaRPr>
          </a:p>
        </p:txBody>
      </p:sp>
      <p:sp>
        <p:nvSpPr>
          <p:cNvPr id="35" name="PlaceHolder 5"/>
          <p:cNvSpPr>
            <a:spLocks noGrp="1"/>
          </p:cNvSpPr>
          <p:nvPr>
            <p:ph type="body"/>
          </p:nvPr>
        </p:nvSpPr>
        <p:spPr>
          <a:xfrm>
            <a:off x="504000" y="3044520"/>
            <a:ext cx="2921040" cy="1568520"/>
          </a:xfrm>
          <a:prstGeom prst="rect">
            <a:avLst/>
          </a:prstGeom>
        </p:spPr>
        <p:txBody>
          <a:bodyPr lIns="0" tIns="0" rIns="0" bIns="0">
            <a:normAutofit/>
          </a:bodyPr>
          <a:lstStyle/>
          <a:p>
            <a:endParaRPr lang="cs-CZ" sz="3200" b="0" strike="noStrike" spc="-1">
              <a:latin typeface="Arial"/>
            </a:endParaRPr>
          </a:p>
        </p:txBody>
      </p:sp>
      <p:sp>
        <p:nvSpPr>
          <p:cNvPr id="36" name="PlaceHolder 6"/>
          <p:cNvSpPr>
            <a:spLocks noGrp="1"/>
          </p:cNvSpPr>
          <p:nvPr>
            <p:ph type="body"/>
          </p:nvPr>
        </p:nvSpPr>
        <p:spPr>
          <a:xfrm>
            <a:off x="3571560" y="3044520"/>
            <a:ext cx="2921040" cy="1568520"/>
          </a:xfrm>
          <a:prstGeom prst="rect">
            <a:avLst/>
          </a:prstGeom>
        </p:spPr>
        <p:txBody>
          <a:bodyPr lIns="0" tIns="0" rIns="0" bIns="0">
            <a:normAutofit/>
          </a:bodyPr>
          <a:lstStyle/>
          <a:p>
            <a:endParaRPr lang="cs-CZ" sz="3200" b="0" strike="noStrike" spc="-1">
              <a:latin typeface="Arial"/>
            </a:endParaRPr>
          </a:p>
        </p:txBody>
      </p:sp>
      <p:sp>
        <p:nvSpPr>
          <p:cNvPr id="37" name="PlaceHolder 7"/>
          <p:cNvSpPr>
            <a:spLocks noGrp="1"/>
          </p:cNvSpPr>
          <p:nvPr>
            <p:ph type="body"/>
          </p:nvPr>
        </p:nvSpPr>
        <p:spPr>
          <a:xfrm>
            <a:off x="6639120" y="3044520"/>
            <a:ext cx="292104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41" name="PlaceHolder 2"/>
          <p:cNvSpPr>
            <a:spLocks noGrp="1"/>
          </p:cNvSpPr>
          <p:nvPr>
            <p:ph type="subTitle"/>
          </p:nvPr>
        </p:nvSpPr>
        <p:spPr>
          <a:xfrm>
            <a:off x="504000" y="1326600"/>
            <a:ext cx="9072000" cy="3288600"/>
          </a:xfrm>
          <a:prstGeom prst="rect">
            <a:avLst/>
          </a:prstGeom>
        </p:spPr>
        <p:txBody>
          <a:bodyPr lIns="0" tIns="0" rIns="0" bIns="0" anchor="ctr">
            <a:spAutoFit/>
          </a:bodyPr>
          <a:lstStyle/>
          <a:p>
            <a:pPr algn="ctr"/>
            <a:endParaRPr lang="cs-CZ"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43" name="PlaceHolder 2"/>
          <p:cNvSpPr>
            <a:spLocks noGrp="1"/>
          </p:cNvSpPr>
          <p:nvPr>
            <p:ph type="body"/>
          </p:nvPr>
        </p:nvSpPr>
        <p:spPr>
          <a:xfrm>
            <a:off x="504000" y="1326600"/>
            <a:ext cx="9072000" cy="328860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45"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cs-CZ" sz="3200" b="0" strike="noStrike" spc="-1">
              <a:latin typeface="Arial"/>
            </a:endParaRPr>
          </a:p>
        </p:txBody>
      </p:sp>
      <p:sp>
        <p:nvSpPr>
          <p:cNvPr id="46"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504000" y="226080"/>
            <a:ext cx="9072000" cy="4388400"/>
          </a:xfrm>
          <a:prstGeom prst="rect">
            <a:avLst/>
          </a:prstGeom>
        </p:spPr>
        <p:txBody>
          <a:bodyPr lIns="0" tIns="0" rIns="0" bIns="0" anchor="ctr">
            <a:spAutoFit/>
          </a:bodyPr>
          <a:lstStyle/>
          <a:p>
            <a:pPr algn="ctr"/>
            <a:endParaRPr lang="cs-CZ"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50"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cs-CZ" sz="3200" b="0" strike="noStrike" spc="-1">
              <a:latin typeface="Arial"/>
            </a:endParaRPr>
          </a:p>
        </p:txBody>
      </p:sp>
      <p:sp>
        <p:nvSpPr>
          <p:cNvPr id="51"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cs-CZ" sz="3200" b="0" strike="noStrike" spc="-1">
              <a:latin typeface="Arial"/>
            </a:endParaRPr>
          </a:p>
        </p:txBody>
      </p:sp>
      <p:sp>
        <p:nvSpPr>
          <p:cNvPr id="52"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3" name="PlaceHolder 2"/>
          <p:cNvSpPr>
            <a:spLocks noGrp="1"/>
          </p:cNvSpPr>
          <p:nvPr>
            <p:ph type="subTitle"/>
          </p:nvPr>
        </p:nvSpPr>
        <p:spPr>
          <a:xfrm>
            <a:off x="504000" y="1326600"/>
            <a:ext cx="9072000" cy="3288600"/>
          </a:xfrm>
          <a:prstGeom prst="rect">
            <a:avLst/>
          </a:prstGeom>
        </p:spPr>
        <p:txBody>
          <a:bodyPr lIns="0" tIns="0" rIns="0" bIns="0" anchor="ctr">
            <a:spAutoFit/>
          </a:bodyPr>
          <a:lstStyle/>
          <a:p>
            <a:pPr algn="ctr"/>
            <a:endParaRPr lang="cs-CZ"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54"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cs-CZ" sz="3200" b="0" strike="noStrike" spc="-1">
              <a:latin typeface="Arial"/>
            </a:endParaRPr>
          </a:p>
        </p:txBody>
      </p:sp>
      <p:sp>
        <p:nvSpPr>
          <p:cNvPr id="55"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cs-CZ" sz="3200" b="0" strike="noStrike" spc="-1">
              <a:latin typeface="Arial"/>
            </a:endParaRPr>
          </a:p>
        </p:txBody>
      </p:sp>
      <p:sp>
        <p:nvSpPr>
          <p:cNvPr id="56" name="PlaceHolder 4"/>
          <p:cNvSpPr>
            <a:spLocks noGrp="1"/>
          </p:cNvSpPr>
          <p:nvPr>
            <p:ph type="body"/>
          </p:nvPr>
        </p:nvSpPr>
        <p:spPr>
          <a:xfrm>
            <a:off x="5152680" y="3044520"/>
            <a:ext cx="442692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58"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cs-CZ" sz="3200" b="0" strike="noStrike" spc="-1">
              <a:latin typeface="Arial"/>
            </a:endParaRPr>
          </a:p>
        </p:txBody>
      </p:sp>
      <p:sp>
        <p:nvSpPr>
          <p:cNvPr id="59"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cs-CZ" sz="3200" b="0" strike="noStrike" spc="-1">
              <a:latin typeface="Arial"/>
            </a:endParaRPr>
          </a:p>
        </p:txBody>
      </p:sp>
      <p:sp>
        <p:nvSpPr>
          <p:cNvPr id="60" name="PlaceHolder 4"/>
          <p:cNvSpPr>
            <a:spLocks noGrp="1"/>
          </p:cNvSpPr>
          <p:nvPr>
            <p:ph type="body"/>
          </p:nvPr>
        </p:nvSpPr>
        <p:spPr>
          <a:xfrm>
            <a:off x="504000" y="3044520"/>
            <a:ext cx="907200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62" name="PlaceHolder 2"/>
          <p:cNvSpPr>
            <a:spLocks noGrp="1"/>
          </p:cNvSpPr>
          <p:nvPr>
            <p:ph type="body"/>
          </p:nvPr>
        </p:nvSpPr>
        <p:spPr>
          <a:xfrm>
            <a:off x="504000" y="1326600"/>
            <a:ext cx="9072000" cy="1568520"/>
          </a:xfrm>
          <a:prstGeom prst="rect">
            <a:avLst/>
          </a:prstGeom>
        </p:spPr>
        <p:txBody>
          <a:bodyPr lIns="0" tIns="0" rIns="0" bIns="0">
            <a:normAutofit/>
          </a:bodyPr>
          <a:lstStyle/>
          <a:p>
            <a:endParaRPr lang="cs-CZ" sz="3200" b="0" strike="noStrike" spc="-1">
              <a:latin typeface="Arial"/>
            </a:endParaRPr>
          </a:p>
        </p:txBody>
      </p:sp>
      <p:sp>
        <p:nvSpPr>
          <p:cNvPr id="63" name="PlaceHolder 3"/>
          <p:cNvSpPr>
            <a:spLocks noGrp="1"/>
          </p:cNvSpPr>
          <p:nvPr>
            <p:ph type="body"/>
          </p:nvPr>
        </p:nvSpPr>
        <p:spPr>
          <a:xfrm>
            <a:off x="504000" y="3044520"/>
            <a:ext cx="907200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65"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cs-CZ" sz="3200" b="0" strike="noStrike" spc="-1">
              <a:latin typeface="Arial"/>
            </a:endParaRPr>
          </a:p>
        </p:txBody>
      </p:sp>
      <p:sp>
        <p:nvSpPr>
          <p:cNvPr id="66"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cs-CZ" sz="3200" b="0" strike="noStrike" spc="-1">
              <a:latin typeface="Arial"/>
            </a:endParaRPr>
          </a:p>
        </p:txBody>
      </p:sp>
      <p:sp>
        <p:nvSpPr>
          <p:cNvPr id="67"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cs-CZ" sz="3200" b="0" strike="noStrike" spc="-1">
              <a:latin typeface="Arial"/>
            </a:endParaRPr>
          </a:p>
        </p:txBody>
      </p:sp>
      <p:sp>
        <p:nvSpPr>
          <p:cNvPr id="68" name="PlaceHolder 5"/>
          <p:cNvSpPr>
            <a:spLocks noGrp="1"/>
          </p:cNvSpPr>
          <p:nvPr>
            <p:ph type="body"/>
          </p:nvPr>
        </p:nvSpPr>
        <p:spPr>
          <a:xfrm>
            <a:off x="5152680" y="3044520"/>
            <a:ext cx="442692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70" name="PlaceHolder 2"/>
          <p:cNvSpPr>
            <a:spLocks noGrp="1"/>
          </p:cNvSpPr>
          <p:nvPr>
            <p:ph type="body"/>
          </p:nvPr>
        </p:nvSpPr>
        <p:spPr>
          <a:xfrm>
            <a:off x="504000" y="1326600"/>
            <a:ext cx="2921040" cy="1568520"/>
          </a:xfrm>
          <a:prstGeom prst="rect">
            <a:avLst/>
          </a:prstGeom>
        </p:spPr>
        <p:txBody>
          <a:bodyPr lIns="0" tIns="0" rIns="0" bIns="0">
            <a:normAutofit/>
          </a:bodyPr>
          <a:lstStyle/>
          <a:p>
            <a:endParaRPr lang="cs-CZ" sz="3200" b="0" strike="noStrike" spc="-1">
              <a:latin typeface="Arial"/>
            </a:endParaRPr>
          </a:p>
        </p:txBody>
      </p:sp>
      <p:sp>
        <p:nvSpPr>
          <p:cNvPr id="71" name="PlaceHolder 3"/>
          <p:cNvSpPr>
            <a:spLocks noGrp="1"/>
          </p:cNvSpPr>
          <p:nvPr>
            <p:ph type="body"/>
          </p:nvPr>
        </p:nvSpPr>
        <p:spPr>
          <a:xfrm>
            <a:off x="3571560" y="1326600"/>
            <a:ext cx="2921040" cy="1568520"/>
          </a:xfrm>
          <a:prstGeom prst="rect">
            <a:avLst/>
          </a:prstGeom>
        </p:spPr>
        <p:txBody>
          <a:bodyPr lIns="0" tIns="0" rIns="0" bIns="0">
            <a:normAutofit/>
          </a:bodyPr>
          <a:lstStyle/>
          <a:p>
            <a:endParaRPr lang="cs-CZ" sz="3200" b="0" strike="noStrike" spc="-1">
              <a:latin typeface="Arial"/>
            </a:endParaRPr>
          </a:p>
        </p:txBody>
      </p:sp>
      <p:sp>
        <p:nvSpPr>
          <p:cNvPr id="72" name="PlaceHolder 4"/>
          <p:cNvSpPr>
            <a:spLocks noGrp="1"/>
          </p:cNvSpPr>
          <p:nvPr>
            <p:ph type="body"/>
          </p:nvPr>
        </p:nvSpPr>
        <p:spPr>
          <a:xfrm>
            <a:off x="6639120" y="1326600"/>
            <a:ext cx="2921040" cy="1568520"/>
          </a:xfrm>
          <a:prstGeom prst="rect">
            <a:avLst/>
          </a:prstGeom>
        </p:spPr>
        <p:txBody>
          <a:bodyPr lIns="0" tIns="0" rIns="0" bIns="0">
            <a:normAutofit/>
          </a:bodyPr>
          <a:lstStyle/>
          <a:p>
            <a:endParaRPr lang="cs-CZ" sz="3200" b="0" strike="noStrike" spc="-1">
              <a:latin typeface="Arial"/>
            </a:endParaRPr>
          </a:p>
        </p:txBody>
      </p:sp>
      <p:sp>
        <p:nvSpPr>
          <p:cNvPr id="73" name="PlaceHolder 5"/>
          <p:cNvSpPr>
            <a:spLocks noGrp="1"/>
          </p:cNvSpPr>
          <p:nvPr>
            <p:ph type="body"/>
          </p:nvPr>
        </p:nvSpPr>
        <p:spPr>
          <a:xfrm>
            <a:off x="504000" y="3044520"/>
            <a:ext cx="2921040" cy="1568520"/>
          </a:xfrm>
          <a:prstGeom prst="rect">
            <a:avLst/>
          </a:prstGeom>
        </p:spPr>
        <p:txBody>
          <a:bodyPr lIns="0" tIns="0" rIns="0" bIns="0">
            <a:normAutofit/>
          </a:bodyPr>
          <a:lstStyle/>
          <a:p>
            <a:endParaRPr lang="cs-CZ" sz="3200" b="0" strike="noStrike" spc="-1">
              <a:latin typeface="Arial"/>
            </a:endParaRPr>
          </a:p>
        </p:txBody>
      </p:sp>
      <p:sp>
        <p:nvSpPr>
          <p:cNvPr id="74" name="PlaceHolder 6"/>
          <p:cNvSpPr>
            <a:spLocks noGrp="1"/>
          </p:cNvSpPr>
          <p:nvPr>
            <p:ph type="body"/>
          </p:nvPr>
        </p:nvSpPr>
        <p:spPr>
          <a:xfrm>
            <a:off x="3571560" y="3044520"/>
            <a:ext cx="2921040" cy="1568520"/>
          </a:xfrm>
          <a:prstGeom prst="rect">
            <a:avLst/>
          </a:prstGeom>
        </p:spPr>
        <p:txBody>
          <a:bodyPr lIns="0" tIns="0" rIns="0" bIns="0">
            <a:normAutofit/>
          </a:bodyPr>
          <a:lstStyle/>
          <a:p>
            <a:endParaRPr lang="cs-CZ" sz="3200" b="0" strike="noStrike" spc="-1">
              <a:latin typeface="Arial"/>
            </a:endParaRPr>
          </a:p>
        </p:txBody>
      </p:sp>
      <p:sp>
        <p:nvSpPr>
          <p:cNvPr id="75" name="PlaceHolder 7"/>
          <p:cNvSpPr>
            <a:spLocks noGrp="1"/>
          </p:cNvSpPr>
          <p:nvPr>
            <p:ph type="body"/>
          </p:nvPr>
        </p:nvSpPr>
        <p:spPr>
          <a:xfrm>
            <a:off x="6639120" y="3044520"/>
            <a:ext cx="292104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79"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80" name="PlaceHolder 2"/>
          <p:cNvSpPr>
            <a:spLocks noGrp="1"/>
          </p:cNvSpPr>
          <p:nvPr>
            <p:ph type="subTitle"/>
          </p:nvPr>
        </p:nvSpPr>
        <p:spPr>
          <a:xfrm>
            <a:off x="504000" y="1326600"/>
            <a:ext cx="9072000" cy="3288600"/>
          </a:xfrm>
          <a:prstGeom prst="rect">
            <a:avLst/>
          </a:prstGeom>
        </p:spPr>
        <p:txBody>
          <a:bodyPr lIns="0" tIns="0" rIns="0" bIns="0" anchor="ctr">
            <a:spAutoFit/>
          </a:bodyPr>
          <a:lstStyle/>
          <a:p>
            <a:pPr algn="ctr"/>
            <a:endParaRPr lang="cs-CZ" sz="3200" b="0" strike="noStrike" spc="-1">
              <a:latin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1"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82" name="PlaceHolder 2"/>
          <p:cNvSpPr>
            <a:spLocks noGrp="1"/>
          </p:cNvSpPr>
          <p:nvPr>
            <p:ph type="body"/>
          </p:nvPr>
        </p:nvSpPr>
        <p:spPr>
          <a:xfrm>
            <a:off x="504000" y="1326600"/>
            <a:ext cx="9072000" cy="328860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84"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cs-CZ" sz="3200" b="0" strike="noStrike" spc="-1">
              <a:latin typeface="Arial"/>
            </a:endParaRPr>
          </a:p>
        </p:txBody>
      </p:sp>
      <p:sp>
        <p:nvSpPr>
          <p:cNvPr id="85"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6"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5" name="PlaceHolder 2"/>
          <p:cNvSpPr>
            <a:spLocks noGrp="1"/>
          </p:cNvSpPr>
          <p:nvPr>
            <p:ph type="body"/>
          </p:nvPr>
        </p:nvSpPr>
        <p:spPr>
          <a:xfrm>
            <a:off x="504000" y="1326600"/>
            <a:ext cx="9072000" cy="328860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87" name="PlaceHolder 1"/>
          <p:cNvSpPr>
            <a:spLocks noGrp="1"/>
          </p:cNvSpPr>
          <p:nvPr>
            <p:ph type="subTitle"/>
          </p:nvPr>
        </p:nvSpPr>
        <p:spPr>
          <a:xfrm>
            <a:off x="504000" y="226080"/>
            <a:ext cx="9072000" cy="4388400"/>
          </a:xfrm>
          <a:prstGeom prst="rect">
            <a:avLst/>
          </a:prstGeom>
        </p:spPr>
        <p:txBody>
          <a:bodyPr lIns="0" tIns="0" rIns="0" bIns="0" anchor="ctr">
            <a:spAutoFit/>
          </a:bodyPr>
          <a:lstStyle/>
          <a:p>
            <a:pPr algn="ctr"/>
            <a:endParaRPr lang="cs-CZ" sz="3200" b="0" strike="noStrike" spc="-1">
              <a:latin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88"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89"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cs-CZ" sz="3200" b="0" strike="noStrike" spc="-1">
              <a:latin typeface="Arial"/>
            </a:endParaRPr>
          </a:p>
        </p:txBody>
      </p:sp>
      <p:sp>
        <p:nvSpPr>
          <p:cNvPr id="90"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cs-CZ" sz="3200" b="0" strike="noStrike" spc="-1">
              <a:latin typeface="Arial"/>
            </a:endParaRPr>
          </a:p>
        </p:txBody>
      </p:sp>
      <p:sp>
        <p:nvSpPr>
          <p:cNvPr id="91"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2"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93"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cs-CZ" sz="3200" b="0" strike="noStrike" spc="-1">
              <a:latin typeface="Arial"/>
            </a:endParaRPr>
          </a:p>
        </p:txBody>
      </p:sp>
      <p:sp>
        <p:nvSpPr>
          <p:cNvPr id="94"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cs-CZ" sz="3200" b="0" strike="noStrike" spc="-1">
              <a:latin typeface="Arial"/>
            </a:endParaRPr>
          </a:p>
        </p:txBody>
      </p:sp>
      <p:sp>
        <p:nvSpPr>
          <p:cNvPr id="95" name="PlaceHolder 4"/>
          <p:cNvSpPr>
            <a:spLocks noGrp="1"/>
          </p:cNvSpPr>
          <p:nvPr>
            <p:ph type="body"/>
          </p:nvPr>
        </p:nvSpPr>
        <p:spPr>
          <a:xfrm>
            <a:off x="5152680" y="3044520"/>
            <a:ext cx="442692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97"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cs-CZ" sz="3200" b="0" strike="noStrike" spc="-1">
              <a:latin typeface="Arial"/>
            </a:endParaRPr>
          </a:p>
        </p:txBody>
      </p:sp>
      <p:sp>
        <p:nvSpPr>
          <p:cNvPr id="98"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cs-CZ" sz="3200" b="0" strike="noStrike" spc="-1">
              <a:latin typeface="Arial"/>
            </a:endParaRPr>
          </a:p>
        </p:txBody>
      </p:sp>
      <p:sp>
        <p:nvSpPr>
          <p:cNvPr id="99" name="PlaceHolder 4"/>
          <p:cNvSpPr>
            <a:spLocks noGrp="1"/>
          </p:cNvSpPr>
          <p:nvPr>
            <p:ph type="body"/>
          </p:nvPr>
        </p:nvSpPr>
        <p:spPr>
          <a:xfrm>
            <a:off x="504000" y="3044520"/>
            <a:ext cx="907200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101" name="PlaceHolder 2"/>
          <p:cNvSpPr>
            <a:spLocks noGrp="1"/>
          </p:cNvSpPr>
          <p:nvPr>
            <p:ph type="body"/>
          </p:nvPr>
        </p:nvSpPr>
        <p:spPr>
          <a:xfrm>
            <a:off x="504000" y="1326600"/>
            <a:ext cx="9072000" cy="1568520"/>
          </a:xfrm>
          <a:prstGeom prst="rect">
            <a:avLst/>
          </a:prstGeom>
        </p:spPr>
        <p:txBody>
          <a:bodyPr lIns="0" tIns="0" rIns="0" bIns="0">
            <a:normAutofit/>
          </a:bodyPr>
          <a:lstStyle/>
          <a:p>
            <a:endParaRPr lang="cs-CZ" sz="3200" b="0" strike="noStrike" spc="-1">
              <a:latin typeface="Arial"/>
            </a:endParaRPr>
          </a:p>
        </p:txBody>
      </p:sp>
      <p:sp>
        <p:nvSpPr>
          <p:cNvPr id="102" name="PlaceHolder 3"/>
          <p:cNvSpPr>
            <a:spLocks noGrp="1"/>
          </p:cNvSpPr>
          <p:nvPr>
            <p:ph type="body"/>
          </p:nvPr>
        </p:nvSpPr>
        <p:spPr>
          <a:xfrm>
            <a:off x="504000" y="3044520"/>
            <a:ext cx="907200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3"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104"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cs-CZ" sz="3200" b="0" strike="noStrike" spc="-1">
              <a:latin typeface="Arial"/>
            </a:endParaRPr>
          </a:p>
        </p:txBody>
      </p:sp>
      <p:sp>
        <p:nvSpPr>
          <p:cNvPr id="105"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cs-CZ" sz="3200" b="0" strike="noStrike" spc="-1">
              <a:latin typeface="Arial"/>
            </a:endParaRPr>
          </a:p>
        </p:txBody>
      </p:sp>
      <p:sp>
        <p:nvSpPr>
          <p:cNvPr id="106"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cs-CZ" sz="3200" b="0" strike="noStrike" spc="-1">
              <a:latin typeface="Arial"/>
            </a:endParaRPr>
          </a:p>
        </p:txBody>
      </p:sp>
      <p:sp>
        <p:nvSpPr>
          <p:cNvPr id="107" name="PlaceHolder 5"/>
          <p:cNvSpPr>
            <a:spLocks noGrp="1"/>
          </p:cNvSpPr>
          <p:nvPr>
            <p:ph type="body"/>
          </p:nvPr>
        </p:nvSpPr>
        <p:spPr>
          <a:xfrm>
            <a:off x="5152680" y="3044520"/>
            <a:ext cx="442692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109" name="PlaceHolder 2"/>
          <p:cNvSpPr>
            <a:spLocks noGrp="1"/>
          </p:cNvSpPr>
          <p:nvPr>
            <p:ph type="body"/>
          </p:nvPr>
        </p:nvSpPr>
        <p:spPr>
          <a:xfrm>
            <a:off x="504000" y="1326600"/>
            <a:ext cx="2921040" cy="1568520"/>
          </a:xfrm>
          <a:prstGeom prst="rect">
            <a:avLst/>
          </a:prstGeom>
        </p:spPr>
        <p:txBody>
          <a:bodyPr lIns="0" tIns="0" rIns="0" bIns="0">
            <a:normAutofit/>
          </a:bodyPr>
          <a:lstStyle/>
          <a:p>
            <a:endParaRPr lang="cs-CZ" sz="3200" b="0" strike="noStrike" spc="-1">
              <a:latin typeface="Arial"/>
            </a:endParaRPr>
          </a:p>
        </p:txBody>
      </p:sp>
      <p:sp>
        <p:nvSpPr>
          <p:cNvPr id="110" name="PlaceHolder 3"/>
          <p:cNvSpPr>
            <a:spLocks noGrp="1"/>
          </p:cNvSpPr>
          <p:nvPr>
            <p:ph type="body"/>
          </p:nvPr>
        </p:nvSpPr>
        <p:spPr>
          <a:xfrm>
            <a:off x="3571560" y="1326600"/>
            <a:ext cx="2921040" cy="1568520"/>
          </a:xfrm>
          <a:prstGeom prst="rect">
            <a:avLst/>
          </a:prstGeom>
        </p:spPr>
        <p:txBody>
          <a:bodyPr lIns="0" tIns="0" rIns="0" bIns="0">
            <a:normAutofit/>
          </a:bodyPr>
          <a:lstStyle/>
          <a:p>
            <a:endParaRPr lang="cs-CZ" sz="3200" b="0" strike="noStrike" spc="-1">
              <a:latin typeface="Arial"/>
            </a:endParaRPr>
          </a:p>
        </p:txBody>
      </p:sp>
      <p:sp>
        <p:nvSpPr>
          <p:cNvPr id="111" name="PlaceHolder 4"/>
          <p:cNvSpPr>
            <a:spLocks noGrp="1"/>
          </p:cNvSpPr>
          <p:nvPr>
            <p:ph type="body"/>
          </p:nvPr>
        </p:nvSpPr>
        <p:spPr>
          <a:xfrm>
            <a:off x="6639120" y="1326600"/>
            <a:ext cx="2921040" cy="1568520"/>
          </a:xfrm>
          <a:prstGeom prst="rect">
            <a:avLst/>
          </a:prstGeom>
        </p:spPr>
        <p:txBody>
          <a:bodyPr lIns="0" tIns="0" rIns="0" bIns="0">
            <a:normAutofit/>
          </a:bodyPr>
          <a:lstStyle/>
          <a:p>
            <a:endParaRPr lang="cs-CZ" sz="3200" b="0" strike="noStrike" spc="-1">
              <a:latin typeface="Arial"/>
            </a:endParaRPr>
          </a:p>
        </p:txBody>
      </p:sp>
      <p:sp>
        <p:nvSpPr>
          <p:cNvPr id="112" name="PlaceHolder 5"/>
          <p:cNvSpPr>
            <a:spLocks noGrp="1"/>
          </p:cNvSpPr>
          <p:nvPr>
            <p:ph type="body"/>
          </p:nvPr>
        </p:nvSpPr>
        <p:spPr>
          <a:xfrm>
            <a:off x="504000" y="3044520"/>
            <a:ext cx="2921040" cy="1568520"/>
          </a:xfrm>
          <a:prstGeom prst="rect">
            <a:avLst/>
          </a:prstGeom>
        </p:spPr>
        <p:txBody>
          <a:bodyPr lIns="0" tIns="0" rIns="0" bIns="0">
            <a:normAutofit/>
          </a:bodyPr>
          <a:lstStyle/>
          <a:p>
            <a:endParaRPr lang="cs-CZ" sz="3200" b="0" strike="noStrike" spc="-1">
              <a:latin typeface="Arial"/>
            </a:endParaRPr>
          </a:p>
        </p:txBody>
      </p:sp>
      <p:sp>
        <p:nvSpPr>
          <p:cNvPr id="113" name="PlaceHolder 6"/>
          <p:cNvSpPr>
            <a:spLocks noGrp="1"/>
          </p:cNvSpPr>
          <p:nvPr>
            <p:ph type="body"/>
          </p:nvPr>
        </p:nvSpPr>
        <p:spPr>
          <a:xfrm>
            <a:off x="3571560" y="3044520"/>
            <a:ext cx="2921040" cy="1568520"/>
          </a:xfrm>
          <a:prstGeom prst="rect">
            <a:avLst/>
          </a:prstGeom>
        </p:spPr>
        <p:txBody>
          <a:bodyPr lIns="0" tIns="0" rIns="0" bIns="0">
            <a:normAutofit/>
          </a:bodyPr>
          <a:lstStyle/>
          <a:p>
            <a:endParaRPr lang="cs-CZ" sz="3200" b="0" strike="noStrike" spc="-1">
              <a:latin typeface="Arial"/>
            </a:endParaRPr>
          </a:p>
        </p:txBody>
      </p:sp>
      <p:sp>
        <p:nvSpPr>
          <p:cNvPr id="114" name="PlaceHolder 7"/>
          <p:cNvSpPr>
            <a:spLocks noGrp="1"/>
          </p:cNvSpPr>
          <p:nvPr>
            <p:ph type="body"/>
          </p:nvPr>
        </p:nvSpPr>
        <p:spPr>
          <a:xfrm>
            <a:off x="6639120" y="3044520"/>
            <a:ext cx="292104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7"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cs-CZ" sz="3200" b="0" strike="noStrike" spc="-1">
              <a:latin typeface="Arial"/>
            </a:endParaRPr>
          </a:p>
        </p:txBody>
      </p:sp>
      <p:sp>
        <p:nvSpPr>
          <p:cNvPr id="8"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226080"/>
            <a:ext cx="9072000" cy="4388400"/>
          </a:xfrm>
          <a:prstGeom prst="rect">
            <a:avLst/>
          </a:prstGeom>
        </p:spPr>
        <p:txBody>
          <a:bodyPr lIns="0" tIns="0" rIns="0" bIns="0" anchor="ctr">
            <a:spAutoFit/>
          </a:bodyPr>
          <a:lstStyle/>
          <a:p>
            <a:pPr algn="ctr"/>
            <a:endParaRPr lang="cs-CZ"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12"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cs-CZ" sz="3200" b="0" strike="noStrike" spc="-1">
              <a:latin typeface="Arial"/>
            </a:endParaRPr>
          </a:p>
        </p:txBody>
      </p:sp>
      <p:sp>
        <p:nvSpPr>
          <p:cNvPr id="13" name="PlaceHolder 3"/>
          <p:cNvSpPr>
            <a:spLocks noGrp="1"/>
          </p:cNvSpPr>
          <p:nvPr>
            <p:ph type="body"/>
          </p:nvPr>
        </p:nvSpPr>
        <p:spPr>
          <a:xfrm>
            <a:off x="5152680" y="1326600"/>
            <a:ext cx="4426920" cy="3288600"/>
          </a:xfrm>
          <a:prstGeom prst="rect">
            <a:avLst/>
          </a:prstGeom>
        </p:spPr>
        <p:txBody>
          <a:bodyPr lIns="0" tIns="0" rIns="0" bIns="0">
            <a:normAutofit/>
          </a:bodyPr>
          <a:lstStyle/>
          <a:p>
            <a:endParaRPr lang="cs-CZ" sz="3200" b="0" strike="noStrike" spc="-1">
              <a:latin typeface="Arial"/>
            </a:endParaRPr>
          </a:p>
        </p:txBody>
      </p:sp>
      <p:sp>
        <p:nvSpPr>
          <p:cNvPr id="14" name="PlaceHolder 4"/>
          <p:cNvSpPr>
            <a:spLocks noGrp="1"/>
          </p:cNvSpPr>
          <p:nvPr>
            <p:ph type="body"/>
          </p:nvPr>
        </p:nvSpPr>
        <p:spPr>
          <a:xfrm>
            <a:off x="504000" y="3044520"/>
            <a:ext cx="442692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16" name="PlaceHolder 2"/>
          <p:cNvSpPr>
            <a:spLocks noGrp="1"/>
          </p:cNvSpPr>
          <p:nvPr>
            <p:ph type="body"/>
          </p:nvPr>
        </p:nvSpPr>
        <p:spPr>
          <a:xfrm>
            <a:off x="504000" y="1326600"/>
            <a:ext cx="4426920" cy="3288600"/>
          </a:xfrm>
          <a:prstGeom prst="rect">
            <a:avLst/>
          </a:prstGeom>
        </p:spPr>
        <p:txBody>
          <a:bodyPr lIns="0" tIns="0" rIns="0" bIns="0">
            <a:normAutofit/>
          </a:bodyPr>
          <a:lstStyle/>
          <a:p>
            <a:endParaRPr lang="cs-CZ" sz="3200" b="0" strike="noStrike" spc="-1">
              <a:latin typeface="Arial"/>
            </a:endParaRPr>
          </a:p>
        </p:txBody>
      </p:sp>
      <p:sp>
        <p:nvSpPr>
          <p:cNvPr id="17"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cs-CZ" sz="3200" b="0" strike="noStrike" spc="-1">
              <a:latin typeface="Arial"/>
            </a:endParaRPr>
          </a:p>
        </p:txBody>
      </p:sp>
      <p:sp>
        <p:nvSpPr>
          <p:cNvPr id="18" name="PlaceHolder 4"/>
          <p:cNvSpPr>
            <a:spLocks noGrp="1"/>
          </p:cNvSpPr>
          <p:nvPr>
            <p:ph type="body"/>
          </p:nvPr>
        </p:nvSpPr>
        <p:spPr>
          <a:xfrm>
            <a:off x="5152680" y="3044520"/>
            <a:ext cx="442692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226080"/>
            <a:ext cx="9072000" cy="946440"/>
          </a:xfrm>
          <a:prstGeom prst="rect">
            <a:avLst/>
          </a:prstGeom>
        </p:spPr>
        <p:txBody>
          <a:bodyPr lIns="0" tIns="0" rIns="0" bIns="0" anchor="ctr">
            <a:spAutoFit/>
          </a:bodyPr>
          <a:lstStyle/>
          <a:p>
            <a:pPr algn="ctr"/>
            <a:endParaRPr lang="cs-CZ" sz="4400" b="0" strike="noStrike" spc="-1">
              <a:latin typeface="Arial"/>
            </a:endParaRPr>
          </a:p>
        </p:txBody>
      </p:sp>
      <p:sp>
        <p:nvSpPr>
          <p:cNvPr id="20" name="PlaceHolder 2"/>
          <p:cNvSpPr>
            <a:spLocks noGrp="1"/>
          </p:cNvSpPr>
          <p:nvPr>
            <p:ph type="body"/>
          </p:nvPr>
        </p:nvSpPr>
        <p:spPr>
          <a:xfrm>
            <a:off x="504000" y="1326600"/>
            <a:ext cx="4426920" cy="1568520"/>
          </a:xfrm>
          <a:prstGeom prst="rect">
            <a:avLst/>
          </a:prstGeom>
        </p:spPr>
        <p:txBody>
          <a:bodyPr lIns="0" tIns="0" rIns="0" bIns="0">
            <a:normAutofit/>
          </a:bodyPr>
          <a:lstStyle/>
          <a:p>
            <a:endParaRPr lang="cs-CZ" sz="3200" b="0" strike="noStrike" spc="-1">
              <a:latin typeface="Arial"/>
            </a:endParaRPr>
          </a:p>
        </p:txBody>
      </p:sp>
      <p:sp>
        <p:nvSpPr>
          <p:cNvPr id="21" name="PlaceHolder 3"/>
          <p:cNvSpPr>
            <a:spLocks noGrp="1"/>
          </p:cNvSpPr>
          <p:nvPr>
            <p:ph type="body"/>
          </p:nvPr>
        </p:nvSpPr>
        <p:spPr>
          <a:xfrm>
            <a:off x="5152680" y="1326600"/>
            <a:ext cx="4426920" cy="1568520"/>
          </a:xfrm>
          <a:prstGeom prst="rect">
            <a:avLst/>
          </a:prstGeom>
        </p:spPr>
        <p:txBody>
          <a:bodyPr lIns="0" tIns="0" rIns="0" bIns="0">
            <a:normAutofit/>
          </a:bodyPr>
          <a:lstStyle/>
          <a:p>
            <a:endParaRPr lang="cs-CZ" sz="3200" b="0" strike="noStrike" spc="-1">
              <a:latin typeface="Arial"/>
            </a:endParaRPr>
          </a:p>
        </p:txBody>
      </p:sp>
      <p:sp>
        <p:nvSpPr>
          <p:cNvPr id="22" name="PlaceHolder 4"/>
          <p:cNvSpPr>
            <a:spLocks noGrp="1"/>
          </p:cNvSpPr>
          <p:nvPr>
            <p:ph type="body"/>
          </p:nvPr>
        </p:nvSpPr>
        <p:spPr>
          <a:xfrm>
            <a:off x="504000" y="3044520"/>
            <a:ext cx="9072000" cy="1568520"/>
          </a:xfrm>
          <a:prstGeom prst="rect">
            <a:avLst/>
          </a:prstGeom>
        </p:spPr>
        <p:txBody>
          <a:bodyPr lIns="0" tIns="0" rIns="0" bIns="0">
            <a:normAutofit/>
          </a:bodyPr>
          <a:lstStyle/>
          <a:p>
            <a:endParaRPr lang="cs-CZ"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6080"/>
            <a:ext cx="9072000" cy="946440"/>
          </a:xfrm>
          <a:prstGeom prst="rect">
            <a:avLst/>
          </a:prstGeom>
        </p:spPr>
        <p:txBody>
          <a:bodyPr lIns="0" tIns="0" rIns="0" bIns="0" anchor="ctr">
            <a:noAutofit/>
          </a:bodyPr>
          <a:lstStyle/>
          <a:p>
            <a:pPr algn="ctr"/>
            <a:r>
              <a:rPr lang="cs-CZ" sz="4400" b="0" strike="noStrike" spc="-1">
                <a:latin typeface="Arial"/>
              </a:rPr>
              <a:t>Klikněte pro úpravu formátu textu nadpisu</a:t>
            </a:r>
          </a:p>
        </p:txBody>
      </p:sp>
      <p:sp>
        <p:nvSpPr>
          <p:cNvPr id="3" name="PlaceHolder 2"/>
          <p:cNvSpPr>
            <a:spLocks noGrp="1"/>
          </p:cNvSpPr>
          <p:nvPr>
            <p:ph type="body"/>
          </p:nvPr>
        </p:nvSpPr>
        <p:spPr>
          <a:xfrm>
            <a:off x="504000" y="1326600"/>
            <a:ext cx="9072000" cy="328860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cs-CZ" sz="3200" b="0" strike="noStrike" spc="-1">
                <a:latin typeface="Arial"/>
              </a:rPr>
              <a:t>Klikněte pro úpravu formátu textu osnovy</a:t>
            </a:r>
          </a:p>
          <a:p>
            <a:pPr marL="864000" lvl="1" indent="-324000">
              <a:spcBef>
                <a:spcPts val="1134"/>
              </a:spcBef>
              <a:buClr>
                <a:srgbClr val="000000"/>
              </a:buClr>
              <a:buSzPct val="75000"/>
              <a:buFont typeface="Symbol" charset="2"/>
              <a:buChar char=""/>
            </a:pPr>
            <a:r>
              <a:rPr lang="cs-CZ" sz="2800" b="0" strike="noStrike" spc="-1">
                <a:latin typeface="Arial"/>
              </a:rPr>
              <a:t>Druhá úroveň</a:t>
            </a:r>
          </a:p>
          <a:p>
            <a:pPr marL="1296000" lvl="2" indent="-288000">
              <a:spcBef>
                <a:spcPts val="850"/>
              </a:spcBef>
              <a:buClr>
                <a:srgbClr val="000000"/>
              </a:buClr>
              <a:buSzPct val="45000"/>
              <a:buFont typeface="Wingdings" charset="2"/>
              <a:buChar char=""/>
            </a:pPr>
            <a:r>
              <a:rPr lang="cs-CZ" sz="2400" b="0" strike="noStrike" spc="-1">
                <a:latin typeface="Arial"/>
              </a:rPr>
              <a:t>Třetí úroveň</a:t>
            </a:r>
          </a:p>
          <a:p>
            <a:pPr marL="1728000" lvl="3" indent="-216000">
              <a:spcBef>
                <a:spcPts val="567"/>
              </a:spcBef>
              <a:buClr>
                <a:srgbClr val="000000"/>
              </a:buClr>
              <a:buSzPct val="75000"/>
              <a:buFont typeface="Symbol" charset="2"/>
              <a:buChar char=""/>
            </a:pPr>
            <a:r>
              <a:rPr lang="cs-CZ" sz="2000" b="0" strike="noStrike" spc="-1">
                <a:latin typeface="Arial"/>
              </a:rPr>
              <a:t>Čtvrtá úroveň osnovy</a:t>
            </a:r>
          </a:p>
          <a:p>
            <a:pPr marL="2160000" lvl="4" indent="-216000">
              <a:spcBef>
                <a:spcPts val="283"/>
              </a:spcBef>
              <a:buClr>
                <a:srgbClr val="000000"/>
              </a:buClr>
              <a:buSzPct val="45000"/>
              <a:buFont typeface="Wingdings" charset="2"/>
              <a:buChar char=""/>
            </a:pPr>
            <a:r>
              <a:rPr lang="cs-CZ" sz="2000" b="0" strike="noStrike" spc="-1">
                <a:latin typeface="Arial"/>
              </a:rPr>
              <a:t>Pátá úroveň osnovy</a:t>
            </a:r>
          </a:p>
          <a:p>
            <a:pPr marL="2592000" lvl="5" indent="-216000">
              <a:spcBef>
                <a:spcPts val="283"/>
              </a:spcBef>
              <a:buClr>
                <a:srgbClr val="000000"/>
              </a:buClr>
              <a:buSzPct val="45000"/>
              <a:buFont typeface="Wingdings" charset="2"/>
              <a:buChar char=""/>
            </a:pPr>
            <a:r>
              <a:rPr lang="cs-CZ" sz="2000" b="0" strike="noStrike" spc="-1">
                <a:latin typeface="Arial"/>
              </a:rPr>
              <a:t>Šestá úroveň</a:t>
            </a:r>
          </a:p>
          <a:p>
            <a:pPr marL="3024000" lvl="6" indent="-216000">
              <a:spcBef>
                <a:spcPts val="283"/>
              </a:spcBef>
              <a:buClr>
                <a:srgbClr val="000000"/>
              </a:buClr>
              <a:buSzPct val="45000"/>
              <a:buFont typeface="Wingdings" charset="2"/>
              <a:buChar char=""/>
            </a:pPr>
            <a:r>
              <a:rPr lang="cs-CZ" sz="2000" b="0" strike="noStrike" spc="-1">
                <a:latin typeface="Arial"/>
              </a:rPr>
              <a:t>Sedmá úroveň</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226080"/>
            <a:ext cx="9072000" cy="946440"/>
          </a:xfrm>
          <a:prstGeom prst="rect">
            <a:avLst/>
          </a:prstGeom>
        </p:spPr>
        <p:txBody>
          <a:bodyPr lIns="0" tIns="0" rIns="0" bIns="0" anchor="ctr">
            <a:noAutofit/>
          </a:bodyPr>
          <a:lstStyle/>
          <a:p>
            <a:pPr algn="ctr"/>
            <a:r>
              <a:rPr lang="cs-CZ" sz="4400" b="0" strike="noStrike" spc="-1">
                <a:latin typeface="Arial"/>
              </a:rPr>
              <a:t>Klikněte pro úpravu formátu textu nadpisu</a:t>
            </a:r>
          </a:p>
        </p:txBody>
      </p:sp>
      <p:sp>
        <p:nvSpPr>
          <p:cNvPr id="39" name="PlaceHolder 2"/>
          <p:cNvSpPr>
            <a:spLocks noGrp="1"/>
          </p:cNvSpPr>
          <p:nvPr>
            <p:ph type="body"/>
          </p:nvPr>
        </p:nvSpPr>
        <p:spPr>
          <a:xfrm>
            <a:off x="504000" y="1326600"/>
            <a:ext cx="9072000" cy="328860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cs-CZ" sz="3200" b="0" strike="noStrike" spc="-1">
                <a:latin typeface="Arial"/>
              </a:rPr>
              <a:t>Klikněte pro úpravu formátu textu osnovy</a:t>
            </a:r>
          </a:p>
          <a:p>
            <a:pPr marL="864000" lvl="1" indent="-324000">
              <a:spcBef>
                <a:spcPts val="1134"/>
              </a:spcBef>
              <a:buClr>
                <a:srgbClr val="000000"/>
              </a:buClr>
              <a:buSzPct val="75000"/>
              <a:buFont typeface="Symbol" charset="2"/>
              <a:buChar char=""/>
            </a:pPr>
            <a:r>
              <a:rPr lang="cs-CZ" sz="2800" b="0" strike="noStrike" spc="-1">
                <a:latin typeface="Arial"/>
              </a:rPr>
              <a:t>Druhá úroveň</a:t>
            </a:r>
          </a:p>
          <a:p>
            <a:pPr marL="1296000" lvl="2" indent="-288000">
              <a:spcBef>
                <a:spcPts val="850"/>
              </a:spcBef>
              <a:buClr>
                <a:srgbClr val="000000"/>
              </a:buClr>
              <a:buSzPct val="45000"/>
              <a:buFont typeface="Wingdings" charset="2"/>
              <a:buChar char=""/>
            </a:pPr>
            <a:r>
              <a:rPr lang="cs-CZ" sz="2400" b="0" strike="noStrike" spc="-1">
                <a:latin typeface="Arial"/>
              </a:rPr>
              <a:t>Třetí úroveň</a:t>
            </a:r>
          </a:p>
          <a:p>
            <a:pPr marL="1728000" lvl="3" indent="-216000">
              <a:spcBef>
                <a:spcPts val="567"/>
              </a:spcBef>
              <a:buClr>
                <a:srgbClr val="000000"/>
              </a:buClr>
              <a:buSzPct val="75000"/>
              <a:buFont typeface="Symbol" charset="2"/>
              <a:buChar char=""/>
            </a:pPr>
            <a:r>
              <a:rPr lang="cs-CZ" sz="2000" b="0" strike="noStrike" spc="-1">
                <a:latin typeface="Arial"/>
              </a:rPr>
              <a:t>Čtvrtá úroveň osnovy</a:t>
            </a:r>
          </a:p>
          <a:p>
            <a:pPr marL="2160000" lvl="4" indent="-216000">
              <a:spcBef>
                <a:spcPts val="283"/>
              </a:spcBef>
              <a:buClr>
                <a:srgbClr val="000000"/>
              </a:buClr>
              <a:buSzPct val="45000"/>
              <a:buFont typeface="Wingdings" charset="2"/>
              <a:buChar char=""/>
            </a:pPr>
            <a:r>
              <a:rPr lang="cs-CZ" sz="2000" b="0" strike="noStrike" spc="-1">
                <a:latin typeface="Arial"/>
              </a:rPr>
              <a:t>Pátá úroveň osnovy</a:t>
            </a:r>
          </a:p>
          <a:p>
            <a:pPr marL="2592000" lvl="5" indent="-216000">
              <a:spcBef>
                <a:spcPts val="283"/>
              </a:spcBef>
              <a:buClr>
                <a:srgbClr val="000000"/>
              </a:buClr>
              <a:buSzPct val="45000"/>
              <a:buFont typeface="Wingdings" charset="2"/>
              <a:buChar char=""/>
            </a:pPr>
            <a:r>
              <a:rPr lang="cs-CZ" sz="2000" b="0" strike="noStrike" spc="-1">
                <a:latin typeface="Arial"/>
              </a:rPr>
              <a:t>Šestá úroveň</a:t>
            </a:r>
          </a:p>
          <a:p>
            <a:pPr marL="3024000" lvl="6" indent="-216000">
              <a:spcBef>
                <a:spcPts val="283"/>
              </a:spcBef>
              <a:buClr>
                <a:srgbClr val="000000"/>
              </a:buClr>
              <a:buSzPct val="45000"/>
              <a:buFont typeface="Wingdings" charset="2"/>
              <a:buChar char=""/>
            </a:pPr>
            <a:r>
              <a:rPr lang="cs-CZ" sz="2000" b="0" strike="noStrike" spc="-1">
                <a:latin typeface="Arial"/>
              </a:rPr>
              <a:t>Sedmá úroveň</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6" name="PlaceHolder 1"/>
          <p:cNvSpPr>
            <a:spLocks noGrp="1"/>
          </p:cNvSpPr>
          <p:nvPr>
            <p:ph type="title"/>
          </p:nvPr>
        </p:nvSpPr>
        <p:spPr>
          <a:xfrm>
            <a:off x="504000" y="225720"/>
            <a:ext cx="9071640" cy="946800"/>
          </a:xfrm>
          <a:prstGeom prst="rect">
            <a:avLst/>
          </a:prstGeom>
        </p:spPr>
        <p:txBody>
          <a:bodyPr lIns="0" tIns="0" rIns="0" bIns="0" anchor="ctr">
            <a:spAutoFit/>
          </a:bodyPr>
          <a:lstStyle/>
          <a:p>
            <a:r>
              <a:rPr lang="cs-CZ" sz="1800" b="0" strike="noStrike" spc="-1">
                <a:latin typeface="Arial"/>
              </a:rPr>
              <a:t>Klikněte pro úpravu formátu textu nadpisu</a:t>
            </a:r>
          </a:p>
        </p:txBody>
      </p:sp>
      <p:sp>
        <p:nvSpPr>
          <p:cNvPr id="77" name="PlaceHolder 2"/>
          <p:cNvSpPr>
            <a:spLocks noGrp="1"/>
          </p:cNvSpPr>
          <p:nvPr>
            <p:ph type="body"/>
          </p:nvPr>
        </p:nvSpPr>
        <p:spPr>
          <a:xfrm>
            <a:off x="504000" y="1326600"/>
            <a:ext cx="9071640" cy="1568160"/>
          </a:xfrm>
          <a:prstGeom prst="rect">
            <a:avLst/>
          </a:prstGeom>
        </p:spPr>
        <p:txBody>
          <a:bodyPr lIns="0" tIns="0" rIns="0" bIns="0">
            <a:normAutofit fontScale="56000"/>
          </a:bodyPr>
          <a:lstStyle/>
          <a:p>
            <a:pPr marL="432000" indent="-324000">
              <a:spcBef>
                <a:spcPts val="1417"/>
              </a:spcBef>
              <a:buClr>
                <a:srgbClr val="000000"/>
              </a:buClr>
              <a:buSzPct val="45000"/>
              <a:buFont typeface="Wingdings" charset="2"/>
              <a:buChar char=""/>
            </a:pPr>
            <a:r>
              <a:rPr lang="cs-CZ" sz="1800" b="0" strike="noStrike" spc="-1">
                <a:latin typeface="Arial"/>
              </a:rPr>
              <a:t>Klikněte pro úpravu formátu textu osnovy</a:t>
            </a:r>
          </a:p>
          <a:p>
            <a:pPr marL="864000" lvl="1" indent="-324000">
              <a:spcBef>
                <a:spcPts val="1134"/>
              </a:spcBef>
              <a:buClr>
                <a:srgbClr val="000000"/>
              </a:buClr>
              <a:buSzPct val="75000"/>
              <a:buFont typeface="Symbol" charset="2"/>
              <a:buChar char=""/>
            </a:pPr>
            <a:r>
              <a:rPr lang="cs-CZ" sz="1800" b="0" strike="noStrike" spc="-1">
                <a:latin typeface="Arial"/>
              </a:rPr>
              <a:t>Druhá úroveň</a:t>
            </a:r>
          </a:p>
          <a:p>
            <a:pPr marL="1296000" lvl="2" indent="-288000">
              <a:spcBef>
                <a:spcPts val="850"/>
              </a:spcBef>
              <a:buClr>
                <a:srgbClr val="000000"/>
              </a:buClr>
              <a:buSzPct val="45000"/>
              <a:buFont typeface="Wingdings" charset="2"/>
              <a:buChar char=""/>
            </a:pPr>
            <a:r>
              <a:rPr lang="cs-CZ" sz="1800" b="0" strike="noStrike" spc="-1">
                <a:latin typeface="Arial"/>
              </a:rPr>
              <a:t>Třetí úroveň</a:t>
            </a:r>
          </a:p>
          <a:p>
            <a:pPr marL="1728000" lvl="3" indent="-216000">
              <a:spcBef>
                <a:spcPts val="567"/>
              </a:spcBef>
              <a:buClr>
                <a:srgbClr val="000000"/>
              </a:buClr>
              <a:buSzPct val="75000"/>
              <a:buFont typeface="Symbol" charset="2"/>
              <a:buChar char=""/>
            </a:pPr>
            <a:r>
              <a:rPr lang="cs-CZ" sz="1800" b="0" strike="noStrike" spc="-1">
                <a:latin typeface="Arial"/>
              </a:rPr>
              <a:t>Čtvrtá úroveň osnovy</a:t>
            </a:r>
          </a:p>
          <a:p>
            <a:pPr marL="2160000" lvl="4" indent="-216000">
              <a:spcBef>
                <a:spcPts val="283"/>
              </a:spcBef>
              <a:buClr>
                <a:srgbClr val="000000"/>
              </a:buClr>
              <a:buSzPct val="45000"/>
              <a:buFont typeface="Wingdings" charset="2"/>
              <a:buChar char=""/>
            </a:pPr>
            <a:r>
              <a:rPr lang="cs-CZ" sz="1800" b="0" strike="noStrike" spc="-1">
                <a:latin typeface="Arial"/>
              </a:rPr>
              <a:t>Pátá úroveň osnovy</a:t>
            </a:r>
          </a:p>
          <a:p>
            <a:pPr marL="2592000" lvl="5" indent="-216000">
              <a:spcBef>
                <a:spcPts val="283"/>
              </a:spcBef>
              <a:buClr>
                <a:srgbClr val="000000"/>
              </a:buClr>
              <a:buSzPct val="45000"/>
              <a:buFont typeface="Wingdings" charset="2"/>
              <a:buChar char=""/>
            </a:pPr>
            <a:r>
              <a:rPr lang="cs-CZ" sz="1800" b="0" strike="noStrike" spc="-1">
                <a:latin typeface="Arial"/>
              </a:rPr>
              <a:t>Šestá úroveň</a:t>
            </a:r>
          </a:p>
          <a:p>
            <a:pPr marL="3024000" lvl="6" indent="-216000">
              <a:spcBef>
                <a:spcPts val="283"/>
              </a:spcBef>
              <a:buClr>
                <a:srgbClr val="000000"/>
              </a:buClr>
              <a:buSzPct val="45000"/>
              <a:buFont typeface="Wingdings" charset="2"/>
              <a:buChar char=""/>
            </a:pPr>
            <a:r>
              <a:rPr lang="cs-CZ" sz="1800" b="0" strike="noStrike" spc="-1">
                <a:latin typeface="Arial"/>
              </a:rPr>
              <a:t>Sedmá úroveň</a:t>
            </a:r>
          </a:p>
        </p:txBody>
      </p:sp>
      <p:sp>
        <p:nvSpPr>
          <p:cNvPr id="78" name="PlaceHolder 3"/>
          <p:cNvSpPr>
            <a:spLocks noGrp="1"/>
          </p:cNvSpPr>
          <p:nvPr>
            <p:ph type="body"/>
          </p:nvPr>
        </p:nvSpPr>
        <p:spPr>
          <a:xfrm>
            <a:off x="504000" y="3044520"/>
            <a:ext cx="9071640" cy="1568160"/>
          </a:xfrm>
          <a:prstGeom prst="rect">
            <a:avLst/>
          </a:prstGeom>
        </p:spPr>
        <p:txBody>
          <a:bodyPr lIns="0" tIns="0" rIns="0" bIns="0">
            <a:normAutofit fontScale="56000"/>
          </a:bodyPr>
          <a:lstStyle/>
          <a:p>
            <a:pPr marL="432000" indent="-324000">
              <a:spcBef>
                <a:spcPts val="1417"/>
              </a:spcBef>
              <a:buClr>
                <a:srgbClr val="000000"/>
              </a:buClr>
              <a:buSzPct val="45000"/>
              <a:buFont typeface="Wingdings" charset="2"/>
              <a:buChar char=""/>
            </a:pPr>
            <a:r>
              <a:rPr lang="cs-CZ" sz="1800" b="0" strike="noStrike" spc="-1">
                <a:latin typeface="Arial"/>
              </a:rPr>
              <a:t>Klikněte pro úpravu formátu textu osnovy</a:t>
            </a:r>
          </a:p>
          <a:p>
            <a:pPr marL="864000" lvl="1" indent="-324000">
              <a:spcBef>
                <a:spcPts val="1134"/>
              </a:spcBef>
              <a:buClr>
                <a:srgbClr val="000000"/>
              </a:buClr>
              <a:buSzPct val="75000"/>
              <a:buFont typeface="Symbol" charset="2"/>
              <a:buChar char=""/>
            </a:pPr>
            <a:r>
              <a:rPr lang="cs-CZ" sz="1800" b="0" strike="noStrike" spc="-1">
                <a:latin typeface="Arial"/>
              </a:rPr>
              <a:t>Druhá úroveň</a:t>
            </a:r>
          </a:p>
          <a:p>
            <a:pPr marL="1296000" lvl="2" indent="-288000">
              <a:spcBef>
                <a:spcPts val="850"/>
              </a:spcBef>
              <a:buClr>
                <a:srgbClr val="000000"/>
              </a:buClr>
              <a:buSzPct val="45000"/>
              <a:buFont typeface="Wingdings" charset="2"/>
              <a:buChar char=""/>
            </a:pPr>
            <a:r>
              <a:rPr lang="cs-CZ" sz="1800" b="0" strike="noStrike" spc="-1">
                <a:latin typeface="Arial"/>
              </a:rPr>
              <a:t>Třetí úroveň</a:t>
            </a:r>
          </a:p>
          <a:p>
            <a:pPr marL="1728000" lvl="3" indent="-216000">
              <a:spcBef>
                <a:spcPts val="567"/>
              </a:spcBef>
              <a:buClr>
                <a:srgbClr val="000000"/>
              </a:buClr>
              <a:buSzPct val="75000"/>
              <a:buFont typeface="Symbol" charset="2"/>
              <a:buChar char=""/>
            </a:pPr>
            <a:r>
              <a:rPr lang="cs-CZ" sz="1800" b="0" strike="noStrike" spc="-1">
                <a:latin typeface="Arial"/>
              </a:rPr>
              <a:t>Čtvrtá úroveň osnovy</a:t>
            </a:r>
          </a:p>
          <a:p>
            <a:pPr marL="2160000" lvl="4" indent="-216000">
              <a:spcBef>
                <a:spcPts val="283"/>
              </a:spcBef>
              <a:buClr>
                <a:srgbClr val="000000"/>
              </a:buClr>
              <a:buSzPct val="45000"/>
              <a:buFont typeface="Wingdings" charset="2"/>
              <a:buChar char=""/>
            </a:pPr>
            <a:r>
              <a:rPr lang="cs-CZ" sz="1800" b="0" strike="noStrike" spc="-1">
                <a:latin typeface="Arial"/>
              </a:rPr>
              <a:t>Pátá úroveň osnovy</a:t>
            </a:r>
          </a:p>
          <a:p>
            <a:pPr marL="2592000" lvl="5" indent="-216000">
              <a:spcBef>
                <a:spcPts val="283"/>
              </a:spcBef>
              <a:buClr>
                <a:srgbClr val="000000"/>
              </a:buClr>
              <a:buSzPct val="45000"/>
              <a:buFont typeface="Wingdings" charset="2"/>
              <a:buChar char=""/>
            </a:pPr>
            <a:r>
              <a:rPr lang="cs-CZ" sz="1800" b="0" strike="noStrike" spc="-1">
                <a:latin typeface="Arial"/>
              </a:rPr>
              <a:t>Šestá úroveň</a:t>
            </a:r>
          </a:p>
          <a:p>
            <a:pPr marL="3024000" lvl="6" indent="-216000">
              <a:spcBef>
                <a:spcPts val="283"/>
              </a:spcBef>
              <a:buClr>
                <a:srgbClr val="000000"/>
              </a:buClr>
              <a:buSzPct val="45000"/>
              <a:buFont typeface="Wingdings" charset="2"/>
              <a:buChar char=""/>
            </a:pPr>
            <a:r>
              <a:rPr lang="cs-CZ" sz="1800" b="0" strike="noStrike" spc="-1">
                <a:latin typeface="Arial"/>
              </a:rPr>
              <a:t>Sedmá úroveň</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4.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4.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4.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3" name="CustomShape 1"/>
          <p:cNvSpPr/>
          <p:nvPr/>
        </p:nvSpPr>
        <p:spPr>
          <a:xfrm>
            <a:off x="2268852" y="2342832"/>
            <a:ext cx="5542920" cy="984885"/>
          </a:xfrm>
          <a:prstGeom prst="rect">
            <a:avLst/>
          </a:prstGeom>
          <a:noFill/>
          <a:ln>
            <a:noFill/>
          </a:ln>
        </p:spPr>
        <p:style>
          <a:lnRef idx="0">
            <a:scrgbClr r="0" g="0" b="0"/>
          </a:lnRef>
          <a:fillRef idx="0">
            <a:scrgbClr r="0" g="0" b="0"/>
          </a:fillRef>
          <a:effectRef idx="0">
            <a:scrgbClr r="0" g="0" b="0"/>
          </a:effectRef>
          <a:fontRef idx="minor"/>
        </p:style>
        <p:txBody>
          <a:bodyPr lIns="0" tIns="0" rIns="0" bIns="0">
            <a:spAutoFit/>
          </a:bodyPr>
          <a:lstStyle/>
          <a:p>
            <a:pPr algn="ctr">
              <a:lnSpc>
                <a:spcPct val="100000"/>
              </a:lnSpc>
            </a:pPr>
            <a:r>
              <a:rPr lang="cs-CZ" sz="3200" b="1" spc="-1" dirty="0">
                <a:solidFill>
                  <a:schemeClr val="tx2"/>
                </a:solidFill>
                <a:latin typeface="Source Sans Pro"/>
                <a:ea typeface="DejaVu Sans"/>
              </a:rPr>
              <a:t>Programová knihovna pro obsluhu grafického displeje </a:t>
            </a:r>
            <a:endParaRPr lang="cs-CZ" sz="3200" b="0" strike="noStrike" spc="-1" dirty="0">
              <a:solidFill>
                <a:schemeClr val="tx2"/>
              </a:solidFill>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107760"/>
            <a:ext cx="8005860"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ctr">
              <a:lnSpc>
                <a:spcPct val="100000"/>
              </a:lnSpc>
            </a:pPr>
            <a:r>
              <a:rPr lang="cs-CZ" sz="3200" b="1" strike="noStrike" spc="-1" dirty="0">
                <a:latin typeface="Source Sans Pro"/>
                <a:ea typeface="DejaVu Sans"/>
              </a:rPr>
              <a:t> </a:t>
            </a:r>
            <a:r>
              <a:rPr lang="cs-CZ" sz="3200" b="1" spc="-1" dirty="0">
                <a:solidFill>
                  <a:schemeClr val="tx2"/>
                </a:solidFill>
                <a:latin typeface="Garamond" panose="02020404030301010803" pitchFamily="18" charset="0"/>
                <a:ea typeface="DejaVu Sans"/>
              </a:rPr>
              <a:t>Tipy a návody pro vykreslování </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66640" y="600203"/>
            <a:ext cx="8882160" cy="2416046"/>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spcBef>
                <a:spcPts val="1060"/>
              </a:spcBef>
            </a:pPr>
            <a:r>
              <a:rPr lang="cs-CZ" sz="1400" b="1" spc="-1" dirty="0">
                <a:solidFill>
                  <a:srgbClr val="000000"/>
                </a:solidFill>
                <a:latin typeface="Calibri" panose="020F0502020204030204" pitchFamily="34" charset="0"/>
                <a:cs typeface="Calibri" panose="020F0502020204030204" pitchFamily="34" charset="0"/>
              </a:rPr>
              <a:t>Příklad 1</a:t>
            </a:r>
            <a:r>
              <a:rPr lang="cs-CZ" sz="1400" spc="-1" dirty="0">
                <a:solidFill>
                  <a:srgbClr val="000000"/>
                </a:solidFill>
                <a:latin typeface="Calibri" panose="020F0502020204030204" pitchFamily="34" charset="0"/>
                <a:cs typeface="Calibri" panose="020F0502020204030204" pitchFamily="34" charset="0"/>
              </a:rPr>
              <a:t> (obr. 7):					                  </a:t>
            </a:r>
            <a:r>
              <a:rPr lang="cs-CZ" sz="1400" b="1" spc="-1" dirty="0">
                <a:solidFill>
                  <a:srgbClr val="000000"/>
                </a:solidFill>
                <a:latin typeface="Calibri" panose="020F0502020204030204" pitchFamily="34" charset="0"/>
                <a:cs typeface="Calibri" panose="020F0502020204030204" pitchFamily="34" charset="0"/>
              </a:rPr>
              <a:t>Příklad 2</a:t>
            </a:r>
            <a:r>
              <a:rPr lang="cs-CZ" sz="1400" spc="-1" dirty="0">
                <a:solidFill>
                  <a:srgbClr val="000000"/>
                </a:solidFill>
                <a:latin typeface="Calibri" panose="020F0502020204030204" pitchFamily="34" charset="0"/>
                <a:cs typeface="Calibri" panose="020F0502020204030204" pitchFamily="34" charset="0"/>
              </a:rPr>
              <a:t> (obr. 8):</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    </a:t>
            </a:r>
            <a:r>
              <a:rPr lang="cs-CZ" sz="1400" b="1" spc="-1" dirty="0">
                <a:solidFill>
                  <a:srgbClr val="000000"/>
                </a:solidFill>
                <a:latin typeface="Calibri" panose="020F0502020204030204" pitchFamily="34" charset="0"/>
                <a:cs typeface="Calibri" panose="020F0502020204030204" pitchFamily="34" charset="0"/>
              </a:rPr>
              <a:t> </a:t>
            </a:r>
            <a:r>
              <a:rPr lang="cs-CZ" sz="1400" spc="-1" dirty="0">
                <a:solidFill>
                  <a:srgbClr val="000000"/>
                </a:solidFill>
                <a:latin typeface="Calibri" panose="020F0502020204030204" pitchFamily="34" charset="0"/>
                <a:cs typeface="Calibri" panose="020F0502020204030204" pitchFamily="34" charset="0"/>
              </a:rPr>
              <a:t>  </a:t>
            </a: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b="1" spc="-1" dirty="0">
              <a:solidFill>
                <a:srgbClr val="000000"/>
              </a:solidFill>
              <a:latin typeface="Calibri" panose="020F0502020204030204" pitchFamily="34" charset="0"/>
              <a:cs typeface="Calibri" panose="020F0502020204030204" pitchFamily="34" charset="0"/>
            </a:endParaRPr>
          </a:p>
        </p:txBody>
      </p:sp>
      <p:pic>
        <p:nvPicPr>
          <p:cNvPr id="5" name="Obrázek 4">
            <a:extLst>
              <a:ext uri="{FF2B5EF4-FFF2-40B4-BE49-F238E27FC236}">
                <a16:creationId xmlns:a16="http://schemas.microsoft.com/office/drawing/2014/main" id="{DD6DEF5F-55D0-1026-2125-4EA4B6637BAC}"/>
              </a:ext>
            </a:extLst>
          </p:cNvPr>
          <p:cNvPicPr>
            <a:picLocks noChangeAspect="1"/>
          </p:cNvPicPr>
          <p:nvPr/>
        </p:nvPicPr>
        <p:blipFill>
          <a:blip r:embed="rId2"/>
          <a:stretch>
            <a:fillRect/>
          </a:stretch>
        </p:blipFill>
        <p:spPr>
          <a:xfrm>
            <a:off x="566640" y="907383"/>
            <a:ext cx="2040676" cy="4371621"/>
          </a:xfrm>
          <a:prstGeom prst="rect">
            <a:avLst/>
          </a:prstGeom>
        </p:spPr>
      </p:pic>
      <p:pic>
        <p:nvPicPr>
          <p:cNvPr id="3" name="Obrázek 2">
            <a:extLst>
              <a:ext uri="{FF2B5EF4-FFF2-40B4-BE49-F238E27FC236}">
                <a16:creationId xmlns:a16="http://schemas.microsoft.com/office/drawing/2014/main" id="{BA8F6C85-65D6-CC90-E016-DB8CDB4A6B47}"/>
              </a:ext>
            </a:extLst>
          </p:cNvPr>
          <p:cNvPicPr>
            <a:picLocks noChangeAspect="1"/>
          </p:cNvPicPr>
          <p:nvPr/>
        </p:nvPicPr>
        <p:blipFill>
          <a:blip r:embed="rId3"/>
          <a:stretch>
            <a:fillRect/>
          </a:stretch>
        </p:blipFill>
        <p:spPr>
          <a:xfrm>
            <a:off x="3196858" y="889994"/>
            <a:ext cx="2745423" cy="1966959"/>
          </a:xfrm>
          <a:prstGeom prst="rect">
            <a:avLst/>
          </a:prstGeom>
        </p:spPr>
      </p:pic>
      <p:pic>
        <p:nvPicPr>
          <p:cNvPr id="6" name="Obrázek 5">
            <a:extLst>
              <a:ext uri="{FF2B5EF4-FFF2-40B4-BE49-F238E27FC236}">
                <a16:creationId xmlns:a16="http://schemas.microsoft.com/office/drawing/2014/main" id="{5F3174B0-FAEE-69F4-43EB-676B20EDB515}"/>
              </a:ext>
            </a:extLst>
          </p:cNvPr>
          <p:cNvPicPr>
            <a:picLocks noChangeAspect="1"/>
          </p:cNvPicPr>
          <p:nvPr/>
        </p:nvPicPr>
        <p:blipFill>
          <a:blip r:embed="rId4"/>
          <a:stretch>
            <a:fillRect/>
          </a:stretch>
        </p:blipFill>
        <p:spPr>
          <a:xfrm>
            <a:off x="3196857" y="3220380"/>
            <a:ext cx="2745423" cy="1980106"/>
          </a:xfrm>
          <a:prstGeom prst="rect">
            <a:avLst/>
          </a:prstGeom>
        </p:spPr>
      </p:pic>
      <p:pic>
        <p:nvPicPr>
          <p:cNvPr id="8" name="Obrázek 7">
            <a:extLst>
              <a:ext uri="{FF2B5EF4-FFF2-40B4-BE49-F238E27FC236}">
                <a16:creationId xmlns:a16="http://schemas.microsoft.com/office/drawing/2014/main" id="{29E0CBC8-7233-4BB1-B7F4-E7051509F53B}"/>
              </a:ext>
            </a:extLst>
          </p:cNvPr>
          <p:cNvPicPr>
            <a:picLocks noChangeAspect="1"/>
          </p:cNvPicPr>
          <p:nvPr/>
        </p:nvPicPr>
        <p:blipFill>
          <a:blip r:embed="rId5"/>
          <a:stretch>
            <a:fillRect/>
          </a:stretch>
        </p:blipFill>
        <p:spPr>
          <a:xfrm>
            <a:off x="6692340" y="889994"/>
            <a:ext cx="3111201" cy="3396548"/>
          </a:xfrm>
          <a:prstGeom prst="rect">
            <a:avLst/>
          </a:prstGeom>
        </p:spPr>
      </p:pic>
      <p:sp>
        <p:nvSpPr>
          <p:cNvPr id="12" name="TextovéPole 11">
            <a:extLst>
              <a:ext uri="{FF2B5EF4-FFF2-40B4-BE49-F238E27FC236}">
                <a16:creationId xmlns:a16="http://schemas.microsoft.com/office/drawing/2014/main" id="{CCC501C4-7785-A584-BC9C-21681BB015BC}"/>
              </a:ext>
            </a:extLst>
          </p:cNvPr>
          <p:cNvSpPr txBox="1"/>
          <p:nvPr/>
        </p:nvSpPr>
        <p:spPr>
          <a:xfrm>
            <a:off x="3887455" y="5255013"/>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8</a:t>
            </a:r>
          </a:p>
        </p:txBody>
      </p:sp>
      <p:sp>
        <p:nvSpPr>
          <p:cNvPr id="13" name="TextovéPole 12">
            <a:extLst>
              <a:ext uri="{FF2B5EF4-FFF2-40B4-BE49-F238E27FC236}">
                <a16:creationId xmlns:a16="http://schemas.microsoft.com/office/drawing/2014/main" id="{B33613FF-B72E-510D-8EBC-50755E3B4CD3}"/>
              </a:ext>
            </a:extLst>
          </p:cNvPr>
          <p:cNvSpPr txBox="1"/>
          <p:nvPr/>
        </p:nvSpPr>
        <p:spPr>
          <a:xfrm>
            <a:off x="3868572" y="2862360"/>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7</a:t>
            </a:r>
          </a:p>
        </p:txBody>
      </p:sp>
    </p:spTree>
    <p:extLst>
      <p:ext uri="{BB962C8B-B14F-4D97-AF65-F5344CB8AC3E}">
        <p14:creationId xmlns:p14="http://schemas.microsoft.com/office/powerpoint/2010/main" val="3515373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107760"/>
            <a:ext cx="8005860"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ctr">
              <a:lnSpc>
                <a:spcPct val="100000"/>
              </a:lnSpc>
            </a:pPr>
            <a:r>
              <a:rPr lang="cs-CZ" sz="3200" b="1" strike="noStrike" spc="-1" dirty="0">
                <a:latin typeface="Source Sans Pro"/>
                <a:ea typeface="DejaVu Sans"/>
              </a:rPr>
              <a:t> </a:t>
            </a:r>
            <a:r>
              <a:rPr lang="cs-CZ" sz="3200" b="1" spc="-1" dirty="0">
                <a:solidFill>
                  <a:schemeClr val="tx2"/>
                </a:solidFill>
                <a:latin typeface="Garamond" panose="02020404030301010803" pitchFamily="18" charset="0"/>
                <a:ea typeface="DejaVu Sans"/>
              </a:rPr>
              <a:t>Tipy a návody pro vykreslování </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66640" y="600203"/>
            <a:ext cx="8882160" cy="4501232"/>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spcBef>
                <a:spcPts val="1060"/>
              </a:spcBef>
            </a:pPr>
            <a:endParaRPr lang="cs-CZ" sz="1400" spc="-1" dirty="0">
              <a:solidFill>
                <a:srgbClr val="000000"/>
              </a:solidFill>
              <a:latin typeface="Calibri" panose="020F0502020204030204" pitchFamily="34" charset="0"/>
              <a:cs typeface="Calibri" panose="020F0502020204030204" pitchFamily="34" charset="0"/>
            </a:endParaRPr>
          </a:p>
          <a:p>
            <a:pPr>
              <a:spcBef>
                <a:spcPts val="1060"/>
              </a:spcBef>
            </a:pPr>
            <a:r>
              <a:rPr lang="cs-CZ" sz="1400" spc="-1" dirty="0">
                <a:solidFill>
                  <a:srgbClr val="000000"/>
                </a:solidFill>
                <a:latin typeface="Calibri" panose="020F0502020204030204" pitchFamily="34" charset="0"/>
                <a:cs typeface="Calibri" panose="020F0502020204030204" pitchFamily="34" charset="0"/>
              </a:rPr>
              <a:t>Pro názornost </a:t>
            </a:r>
            <a:r>
              <a:rPr lang="cs-CZ" sz="1400" spc="-1" dirty="0">
                <a:latin typeface="Calibri" panose="020F0502020204030204" pitchFamily="34" charset="0"/>
                <a:cs typeface="Calibri" panose="020F0502020204030204" pitchFamily="34" charset="0"/>
              </a:rPr>
              <a:t>je na obrázku 9 uvedeno </a:t>
            </a:r>
            <a:r>
              <a:rPr lang="cs-CZ" sz="1400" spc="-1" dirty="0">
                <a:solidFill>
                  <a:srgbClr val="000000"/>
                </a:solidFill>
                <a:latin typeface="Calibri" panose="020F0502020204030204" pitchFamily="34" charset="0"/>
                <a:cs typeface="Calibri" panose="020F0502020204030204" pitchFamily="34" charset="0"/>
              </a:rPr>
              <a:t>rozložení bodů na displeji, které je stejné jako v poli DDRAM. Jak lze vidět, každý řádek je rozdělen na 8 </a:t>
            </a:r>
            <a:r>
              <a:rPr lang="cs-CZ" sz="1400" spc="-1" dirty="0" err="1">
                <a:solidFill>
                  <a:srgbClr val="000000"/>
                </a:solidFill>
                <a:latin typeface="Calibri" panose="020F0502020204030204" pitchFamily="34" charset="0"/>
                <a:cs typeface="Calibri" panose="020F0502020204030204" pitchFamily="34" charset="0"/>
              </a:rPr>
              <a:t>mikrořádků</a:t>
            </a:r>
            <a:r>
              <a:rPr lang="cs-CZ" sz="1400" spc="-1" dirty="0">
                <a:solidFill>
                  <a:srgbClr val="000000"/>
                </a:solidFill>
                <a:latin typeface="Calibri" panose="020F0502020204030204" pitchFamily="34" charset="0"/>
                <a:cs typeface="Calibri" panose="020F0502020204030204" pitchFamily="34" charset="0"/>
              </a:rPr>
              <a:t>.      </a:t>
            </a:r>
            <a:r>
              <a:rPr lang="cs-CZ" sz="1400" b="1" spc="-1" dirty="0">
                <a:solidFill>
                  <a:srgbClr val="000000"/>
                </a:solidFill>
                <a:latin typeface="Calibri" panose="020F0502020204030204" pitchFamily="34" charset="0"/>
                <a:cs typeface="Calibri" panose="020F0502020204030204" pitchFamily="34" charset="0"/>
              </a:rPr>
              <a:t> </a:t>
            </a: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spc="-1" dirty="0">
              <a:solidFill>
                <a:srgbClr val="000000"/>
              </a:solidFill>
              <a:latin typeface="Calibri" panose="020F0502020204030204" pitchFamily="34" charset="0"/>
              <a:cs typeface="Calibri" panose="020F0502020204030204" pitchFamily="34" charset="0"/>
            </a:endParaRPr>
          </a:p>
          <a:p>
            <a:pPr>
              <a:spcBef>
                <a:spcPts val="1060"/>
              </a:spcBef>
            </a:pPr>
            <a:r>
              <a:rPr lang="cs-CZ" sz="1400" spc="-1" dirty="0">
                <a:latin typeface="Calibri" panose="020F0502020204030204" pitchFamily="34" charset="0"/>
                <a:cs typeface="Calibri" panose="020F0502020204030204" pitchFamily="34" charset="0"/>
              </a:rPr>
              <a:t>Tedy například pokud bude zapsána bitmapa od souřadnic (0, 11) tedy sloupec 0, řádek 11, bitmapa se od daných souřadnic zapíše do DDRAM. Ovšem pokud poté bude zavolána funkce </a:t>
            </a:r>
            <a:r>
              <a:rPr lang="cs-CZ" sz="1400" b="1" spc="-1" dirty="0" err="1">
                <a:latin typeface="Calibri" panose="020F0502020204030204" pitchFamily="34" charset="0"/>
                <a:cs typeface="Calibri" panose="020F0502020204030204" pitchFamily="34" charset="0"/>
              </a:rPr>
              <a:t>DdramToLCD</a:t>
            </a:r>
            <a:r>
              <a:rPr lang="cs-CZ" sz="1400" b="1" spc="-1" dirty="0">
                <a:latin typeface="Calibri" panose="020F0502020204030204" pitchFamily="34" charset="0"/>
                <a:cs typeface="Calibri" panose="020F0502020204030204" pitchFamily="34" charset="0"/>
              </a:rPr>
              <a:t>(0, 11, x2, y2)  </a:t>
            </a:r>
            <a:r>
              <a:rPr lang="cs-CZ" sz="1400" spc="-1" dirty="0">
                <a:latin typeface="Calibri" panose="020F0502020204030204" pitchFamily="34" charset="0"/>
                <a:cs typeface="Calibri" panose="020F0502020204030204" pitchFamily="34" charset="0"/>
              </a:rPr>
              <a:t>s následujícími parametry, na displeji se zobrazí data od sloupce 0 po x2, ale od řádku 8 po y2. Protože 11/8 = 1, tedy na displeji se zobrazí i data, která jsou na řádcích 10, 9 a 8. Na toto je třeba myslet při práci s displejem. Několik podobných příkladů je uvedeno dále v prezentaci.   </a:t>
            </a:r>
            <a:endParaRPr lang="cs-CZ" b="1" spc="-1" dirty="0">
              <a:latin typeface="Calibri" panose="020F0502020204030204" pitchFamily="34" charset="0"/>
              <a:cs typeface="Calibri" panose="020F0502020204030204" pitchFamily="34" charset="0"/>
            </a:endParaRPr>
          </a:p>
        </p:txBody>
      </p:sp>
      <p:pic>
        <p:nvPicPr>
          <p:cNvPr id="5" name="Obrázek 4">
            <a:extLst>
              <a:ext uri="{FF2B5EF4-FFF2-40B4-BE49-F238E27FC236}">
                <a16:creationId xmlns:a16="http://schemas.microsoft.com/office/drawing/2014/main" id="{2A6E23C5-4B3E-EBEF-0AB4-92F4248DEA5D}"/>
              </a:ext>
            </a:extLst>
          </p:cNvPr>
          <p:cNvPicPr>
            <a:picLocks noChangeAspect="1"/>
          </p:cNvPicPr>
          <p:nvPr/>
        </p:nvPicPr>
        <p:blipFill>
          <a:blip r:embed="rId2"/>
          <a:stretch>
            <a:fillRect/>
          </a:stretch>
        </p:blipFill>
        <p:spPr>
          <a:xfrm>
            <a:off x="2210917" y="1440734"/>
            <a:ext cx="4717305" cy="2129212"/>
          </a:xfrm>
          <a:prstGeom prst="rect">
            <a:avLst/>
          </a:prstGeom>
        </p:spPr>
      </p:pic>
      <p:sp>
        <p:nvSpPr>
          <p:cNvPr id="6" name="TextovéPole 5">
            <a:extLst>
              <a:ext uri="{FF2B5EF4-FFF2-40B4-BE49-F238E27FC236}">
                <a16:creationId xmlns:a16="http://schemas.microsoft.com/office/drawing/2014/main" id="{199013FB-423E-731A-8824-C16017B04127}"/>
              </a:ext>
            </a:extLst>
          </p:cNvPr>
          <p:cNvSpPr txBox="1"/>
          <p:nvPr/>
        </p:nvSpPr>
        <p:spPr>
          <a:xfrm>
            <a:off x="3676086" y="3474922"/>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9</a:t>
            </a:r>
          </a:p>
        </p:txBody>
      </p:sp>
    </p:spTree>
    <p:extLst>
      <p:ext uri="{BB962C8B-B14F-4D97-AF65-F5344CB8AC3E}">
        <p14:creationId xmlns:p14="http://schemas.microsoft.com/office/powerpoint/2010/main" val="2072868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107760"/>
            <a:ext cx="8005860"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ctr">
              <a:lnSpc>
                <a:spcPct val="100000"/>
              </a:lnSpc>
            </a:pPr>
            <a:r>
              <a:rPr lang="cs-CZ" sz="3200" b="1" strike="noStrike" spc="-1" dirty="0">
                <a:latin typeface="Source Sans Pro"/>
                <a:ea typeface="DejaVu Sans"/>
              </a:rPr>
              <a:t> </a:t>
            </a:r>
            <a:r>
              <a:rPr lang="cs-CZ" sz="3200" b="1" spc="-1" dirty="0">
                <a:solidFill>
                  <a:schemeClr val="tx2"/>
                </a:solidFill>
                <a:latin typeface="Garamond" panose="02020404030301010803" pitchFamily="18" charset="0"/>
                <a:ea typeface="DejaVu Sans"/>
              </a:rPr>
              <a:t>Tipy a návody pro vykreslování </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66640" y="600203"/>
            <a:ext cx="8882160" cy="357277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just">
              <a:spcBef>
                <a:spcPts val="1060"/>
              </a:spcBef>
            </a:pPr>
            <a:endParaRPr lang="cs-CZ" sz="1400" spc="-1" dirty="0">
              <a:solidFill>
                <a:srgbClr val="000000"/>
              </a:solidFill>
              <a:latin typeface="Calibri" panose="020F0502020204030204" pitchFamily="34" charset="0"/>
              <a:cs typeface="Calibri" panose="020F0502020204030204" pitchFamily="34" charset="0"/>
            </a:endParaRPr>
          </a:p>
          <a:p>
            <a:pPr algn="just">
              <a:spcBef>
                <a:spcPts val="1060"/>
              </a:spcBef>
            </a:pPr>
            <a:r>
              <a:rPr lang="cs-CZ" sz="1400" b="1" spc="-1" dirty="0">
                <a:solidFill>
                  <a:srgbClr val="000000"/>
                </a:solidFill>
                <a:latin typeface="Calibri" panose="020F0502020204030204" pitchFamily="34" charset="0"/>
                <a:cs typeface="Calibri" panose="020F0502020204030204" pitchFamily="34" charset="0"/>
              </a:rPr>
              <a:t>Příklad 3</a:t>
            </a:r>
            <a:r>
              <a:rPr lang="cs-CZ" sz="1400" spc="-1" dirty="0">
                <a:solidFill>
                  <a:srgbClr val="000000"/>
                </a:solidFill>
                <a:latin typeface="Calibri" panose="020F0502020204030204" pitchFamily="34" charset="0"/>
                <a:cs typeface="Calibri" panose="020F0502020204030204" pitchFamily="34" charset="0"/>
              </a:rPr>
              <a:t> nežádoucí zobrazení. Zde je příklad, kde zapíšeme do pole DDRAM bitmapu, ale na displeji chceme zobrazit pouze určitou část dané bitmapy a zbylé místo využít jinak. Například zde dané oblasti </a:t>
            </a:r>
            <a:r>
              <a:rPr lang="cs-CZ" sz="1400" spc="-1" dirty="0">
                <a:latin typeface="Calibri" panose="020F0502020204030204" pitchFamily="34" charset="0"/>
                <a:cs typeface="Calibri" panose="020F0502020204030204" pitchFamily="34" charset="0"/>
              </a:rPr>
              <a:t>budou vyplněny </a:t>
            </a:r>
            <a:r>
              <a:rPr lang="cs-CZ" sz="1400" spc="-1" dirty="0">
                <a:solidFill>
                  <a:srgbClr val="000000"/>
                </a:solidFill>
                <a:latin typeface="Calibri" panose="020F0502020204030204" pitchFamily="34" charset="0"/>
                <a:cs typeface="Calibri" panose="020F0502020204030204" pitchFamily="34" charset="0"/>
              </a:rPr>
              <a:t>obdélníkem. Ovšem na displeji se zobrazí i data, která jsou nežádoucí, protože hodnota posledního parametru (41) ve funkci </a:t>
            </a:r>
            <a:r>
              <a:rPr lang="cs-CZ" sz="1400" b="1" spc="-1" dirty="0" err="1">
                <a:solidFill>
                  <a:srgbClr val="000000"/>
                </a:solidFill>
                <a:latin typeface="Calibri" panose="020F0502020204030204" pitchFamily="34" charset="0"/>
                <a:cs typeface="Calibri" panose="020F0502020204030204" pitchFamily="34" charset="0"/>
              </a:rPr>
              <a:t>FullRectangle</a:t>
            </a:r>
            <a:r>
              <a:rPr lang="cs-CZ" sz="1400" b="1" spc="-1" dirty="0">
                <a:solidFill>
                  <a:srgbClr val="000000"/>
                </a:solidFill>
                <a:latin typeface="Calibri" panose="020F0502020204030204" pitchFamily="34" charset="0"/>
                <a:cs typeface="Calibri" panose="020F0502020204030204" pitchFamily="34" charset="0"/>
              </a:rPr>
              <a:t>()</a:t>
            </a:r>
            <a:r>
              <a:rPr lang="cs-CZ" sz="1400" spc="-1" dirty="0">
                <a:solidFill>
                  <a:srgbClr val="000000"/>
                </a:solidFill>
                <a:latin typeface="Calibri" panose="020F0502020204030204" pitchFamily="34" charset="0"/>
                <a:cs typeface="Calibri" panose="020F0502020204030204" pitchFamily="34" charset="0"/>
              </a:rPr>
              <a:t> už zasahuje do dalšího řádku (obr.10). Pokud hodnoty parametrů změníme na 40, jak je uvedeno v komentáři, obdélníky už nebudou zasahovat do nového řádku a výsledek bude podle obrázku (obr. 11). </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     </a:t>
            </a:r>
            <a:r>
              <a:rPr lang="cs-CZ" sz="1400" b="1" spc="-1" dirty="0">
                <a:solidFill>
                  <a:srgbClr val="000000"/>
                </a:solidFill>
                <a:latin typeface="Calibri" panose="020F0502020204030204" pitchFamily="34" charset="0"/>
                <a:cs typeface="Calibri" panose="020F0502020204030204" pitchFamily="34" charset="0"/>
              </a:rPr>
              <a:t> </a:t>
            </a: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p:txBody>
      </p:sp>
      <p:pic>
        <p:nvPicPr>
          <p:cNvPr id="10" name="Obrázek 9">
            <a:extLst>
              <a:ext uri="{FF2B5EF4-FFF2-40B4-BE49-F238E27FC236}">
                <a16:creationId xmlns:a16="http://schemas.microsoft.com/office/drawing/2014/main" id="{1E9923ED-D43A-D819-06C4-48AD6256E11E}"/>
              </a:ext>
            </a:extLst>
          </p:cNvPr>
          <p:cNvPicPr>
            <a:picLocks noChangeAspect="1"/>
          </p:cNvPicPr>
          <p:nvPr/>
        </p:nvPicPr>
        <p:blipFill>
          <a:blip r:embed="rId2"/>
          <a:stretch>
            <a:fillRect/>
          </a:stretch>
        </p:blipFill>
        <p:spPr>
          <a:xfrm>
            <a:off x="6723825" y="2421296"/>
            <a:ext cx="2724975" cy="1980107"/>
          </a:xfrm>
          <a:prstGeom prst="rect">
            <a:avLst/>
          </a:prstGeom>
        </p:spPr>
      </p:pic>
      <p:sp>
        <p:nvSpPr>
          <p:cNvPr id="14" name="TextovéPole 13">
            <a:extLst>
              <a:ext uri="{FF2B5EF4-FFF2-40B4-BE49-F238E27FC236}">
                <a16:creationId xmlns:a16="http://schemas.microsoft.com/office/drawing/2014/main" id="{79994254-C393-A4C1-C233-647C441F99D5}"/>
              </a:ext>
            </a:extLst>
          </p:cNvPr>
          <p:cNvSpPr txBox="1"/>
          <p:nvPr/>
        </p:nvSpPr>
        <p:spPr>
          <a:xfrm>
            <a:off x="4502416" y="5255013"/>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10</a:t>
            </a:r>
          </a:p>
        </p:txBody>
      </p:sp>
      <p:sp>
        <p:nvSpPr>
          <p:cNvPr id="15" name="TextovéPole 14">
            <a:extLst>
              <a:ext uri="{FF2B5EF4-FFF2-40B4-BE49-F238E27FC236}">
                <a16:creationId xmlns:a16="http://schemas.microsoft.com/office/drawing/2014/main" id="{6B860136-08FF-793F-4D68-6E3A40DAB24C}"/>
              </a:ext>
            </a:extLst>
          </p:cNvPr>
          <p:cNvSpPr txBox="1"/>
          <p:nvPr/>
        </p:nvSpPr>
        <p:spPr>
          <a:xfrm>
            <a:off x="7404199" y="4401403"/>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11</a:t>
            </a:r>
          </a:p>
        </p:txBody>
      </p:sp>
      <p:pic>
        <p:nvPicPr>
          <p:cNvPr id="3" name="Obrázek 2">
            <a:extLst>
              <a:ext uri="{FF2B5EF4-FFF2-40B4-BE49-F238E27FC236}">
                <a16:creationId xmlns:a16="http://schemas.microsoft.com/office/drawing/2014/main" id="{F0B516C7-D456-4BB8-DEA3-C821A19F7DE9}"/>
              </a:ext>
            </a:extLst>
          </p:cNvPr>
          <p:cNvPicPr>
            <a:picLocks noChangeAspect="1"/>
          </p:cNvPicPr>
          <p:nvPr/>
        </p:nvPicPr>
        <p:blipFill>
          <a:blip r:embed="rId3"/>
          <a:stretch>
            <a:fillRect/>
          </a:stretch>
        </p:blipFill>
        <p:spPr>
          <a:xfrm>
            <a:off x="545405" y="2313187"/>
            <a:ext cx="3780202" cy="1980106"/>
          </a:xfrm>
          <a:prstGeom prst="rect">
            <a:avLst/>
          </a:prstGeom>
        </p:spPr>
      </p:pic>
      <p:pic>
        <p:nvPicPr>
          <p:cNvPr id="12" name="Obrázek 11">
            <a:extLst>
              <a:ext uri="{FF2B5EF4-FFF2-40B4-BE49-F238E27FC236}">
                <a16:creationId xmlns:a16="http://schemas.microsoft.com/office/drawing/2014/main" id="{4208998C-318F-5E11-B6D1-2E8426B091CF}"/>
              </a:ext>
            </a:extLst>
          </p:cNvPr>
          <p:cNvPicPr>
            <a:picLocks noChangeAspect="1"/>
          </p:cNvPicPr>
          <p:nvPr/>
        </p:nvPicPr>
        <p:blipFill>
          <a:blip r:embed="rId4"/>
          <a:stretch>
            <a:fillRect/>
          </a:stretch>
        </p:blipFill>
        <p:spPr>
          <a:xfrm>
            <a:off x="3806785" y="3262900"/>
            <a:ext cx="2755487" cy="1980106"/>
          </a:xfrm>
          <a:prstGeom prst="rect">
            <a:avLst/>
          </a:prstGeom>
        </p:spPr>
      </p:pic>
    </p:spTree>
    <p:extLst>
      <p:ext uri="{BB962C8B-B14F-4D97-AF65-F5344CB8AC3E}">
        <p14:creationId xmlns:p14="http://schemas.microsoft.com/office/powerpoint/2010/main" val="2880563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107760"/>
            <a:ext cx="8005860"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ctr">
              <a:lnSpc>
                <a:spcPct val="100000"/>
              </a:lnSpc>
            </a:pPr>
            <a:r>
              <a:rPr lang="cs-CZ" sz="3200" b="1" strike="noStrike" spc="-1" dirty="0">
                <a:latin typeface="Source Sans Pro"/>
                <a:ea typeface="DejaVu Sans"/>
              </a:rPr>
              <a:t> </a:t>
            </a:r>
            <a:r>
              <a:rPr lang="cs-CZ" sz="3200" b="1" spc="-1" dirty="0">
                <a:solidFill>
                  <a:schemeClr val="tx2"/>
                </a:solidFill>
                <a:latin typeface="Garamond" panose="02020404030301010803" pitchFamily="18" charset="0"/>
                <a:ea typeface="DejaVu Sans"/>
              </a:rPr>
              <a:t>Tipy a návody pro vykreslování </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66640" y="600203"/>
            <a:ext cx="8882160" cy="4629472"/>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just">
              <a:spcBef>
                <a:spcPts val="1060"/>
              </a:spcBef>
            </a:pPr>
            <a:r>
              <a:rPr lang="cs-CZ" sz="1400" spc="-1" dirty="0">
                <a:latin typeface="Calibri" panose="020F0502020204030204" pitchFamily="34" charset="0"/>
                <a:cs typeface="Calibri" panose="020F0502020204030204" pitchFamily="34" charset="0"/>
              </a:rPr>
              <a:t>Zde je pokračování příkladu 3. Volné místo okolo bitmapy bude nyní využito pro zobrazení znaků. Opět se zde zobrazí nežádoucí data (obr. 12) u posledního znaku na pozici (7,33). Znak už totiž zasahuje do dalšího řádku. Pokud hodnotu změníme na 32, znak už nezasáhne do dalšího řádku (obr. 13).   </a:t>
            </a: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spc="-1" dirty="0">
              <a:solidFill>
                <a:srgbClr val="000000"/>
              </a:solidFill>
              <a:latin typeface="Calibri" panose="020F0502020204030204" pitchFamily="34" charset="0"/>
              <a:cs typeface="Calibri" panose="020F0502020204030204" pitchFamily="34" charset="0"/>
            </a:endParaRPr>
          </a:p>
          <a:p>
            <a:pPr>
              <a:spcBef>
                <a:spcPts val="1060"/>
              </a:spcBef>
            </a:pPr>
            <a:r>
              <a:rPr lang="cs-CZ" sz="1400" spc="-1" dirty="0">
                <a:solidFill>
                  <a:srgbClr val="000000"/>
                </a:solidFill>
                <a:latin typeface="Calibri" panose="020F0502020204030204" pitchFamily="34" charset="0"/>
                <a:cs typeface="Calibri" panose="020F0502020204030204" pitchFamily="34" charset="0"/>
              </a:rPr>
              <a:t>   </a:t>
            </a: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b="1" spc="-1" dirty="0">
              <a:solidFill>
                <a:srgbClr val="000000"/>
              </a:solidFill>
              <a:latin typeface="Calibri" panose="020F0502020204030204" pitchFamily="34" charset="0"/>
              <a:cs typeface="Calibri" panose="020F0502020204030204" pitchFamily="34" charset="0"/>
            </a:endParaRPr>
          </a:p>
        </p:txBody>
      </p:sp>
      <p:pic>
        <p:nvPicPr>
          <p:cNvPr id="3" name="Obrázek 2">
            <a:extLst>
              <a:ext uri="{FF2B5EF4-FFF2-40B4-BE49-F238E27FC236}">
                <a16:creationId xmlns:a16="http://schemas.microsoft.com/office/drawing/2014/main" id="{B964315D-6CF6-7262-D53A-6A91848B83A2}"/>
              </a:ext>
            </a:extLst>
          </p:cNvPr>
          <p:cNvPicPr>
            <a:picLocks noChangeAspect="1"/>
          </p:cNvPicPr>
          <p:nvPr/>
        </p:nvPicPr>
        <p:blipFill>
          <a:blip r:embed="rId2"/>
          <a:stretch>
            <a:fillRect/>
          </a:stretch>
        </p:blipFill>
        <p:spPr>
          <a:xfrm>
            <a:off x="6616149" y="1563996"/>
            <a:ext cx="2832651" cy="2052000"/>
          </a:xfrm>
          <a:prstGeom prst="rect">
            <a:avLst/>
          </a:prstGeom>
        </p:spPr>
      </p:pic>
      <p:sp>
        <p:nvSpPr>
          <p:cNvPr id="9" name="TextovéPole 8">
            <a:extLst>
              <a:ext uri="{FF2B5EF4-FFF2-40B4-BE49-F238E27FC236}">
                <a16:creationId xmlns:a16="http://schemas.microsoft.com/office/drawing/2014/main" id="{21FAD54C-C3DE-76AC-D03F-6DCDF13B3614}"/>
              </a:ext>
            </a:extLst>
          </p:cNvPr>
          <p:cNvSpPr txBox="1"/>
          <p:nvPr/>
        </p:nvSpPr>
        <p:spPr>
          <a:xfrm>
            <a:off x="4325606" y="4883640"/>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12</a:t>
            </a:r>
          </a:p>
        </p:txBody>
      </p:sp>
      <p:sp>
        <p:nvSpPr>
          <p:cNvPr id="10" name="TextovéPole 9">
            <a:extLst>
              <a:ext uri="{FF2B5EF4-FFF2-40B4-BE49-F238E27FC236}">
                <a16:creationId xmlns:a16="http://schemas.microsoft.com/office/drawing/2014/main" id="{3C80E632-FE7D-9DE4-1283-E8FC30D7FCEE}"/>
              </a:ext>
            </a:extLst>
          </p:cNvPr>
          <p:cNvSpPr txBox="1"/>
          <p:nvPr/>
        </p:nvSpPr>
        <p:spPr>
          <a:xfrm>
            <a:off x="7350361" y="3615996"/>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13</a:t>
            </a:r>
          </a:p>
        </p:txBody>
      </p:sp>
      <p:pic>
        <p:nvPicPr>
          <p:cNvPr id="4" name="Obrázek 3">
            <a:extLst>
              <a:ext uri="{FF2B5EF4-FFF2-40B4-BE49-F238E27FC236}">
                <a16:creationId xmlns:a16="http://schemas.microsoft.com/office/drawing/2014/main" id="{DC286C8D-0DD0-2258-BF09-2D5D8AD7B764}"/>
              </a:ext>
            </a:extLst>
          </p:cNvPr>
          <p:cNvPicPr>
            <a:picLocks noChangeAspect="1"/>
          </p:cNvPicPr>
          <p:nvPr/>
        </p:nvPicPr>
        <p:blipFill>
          <a:blip r:embed="rId3"/>
          <a:stretch>
            <a:fillRect/>
          </a:stretch>
        </p:blipFill>
        <p:spPr>
          <a:xfrm>
            <a:off x="566640" y="1407483"/>
            <a:ext cx="3744244" cy="4155307"/>
          </a:xfrm>
          <a:prstGeom prst="rect">
            <a:avLst/>
          </a:prstGeom>
        </p:spPr>
      </p:pic>
      <p:pic>
        <p:nvPicPr>
          <p:cNvPr id="11" name="Obrázek 10">
            <a:extLst>
              <a:ext uri="{FF2B5EF4-FFF2-40B4-BE49-F238E27FC236}">
                <a16:creationId xmlns:a16="http://schemas.microsoft.com/office/drawing/2014/main" id="{7F7AABBC-F150-AF07-140E-80EFD87835F9}"/>
              </a:ext>
            </a:extLst>
          </p:cNvPr>
          <p:cNvPicPr>
            <a:picLocks noChangeAspect="1"/>
          </p:cNvPicPr>
          <p:nvPr/>
        </p:nvPicPr>
        <p:blipFill>
          <a:blip r:embed="rId4"/>
          <a:stretch>
            <a:fillRect/>
          </a:stretch>
        </p:blipFill>
        <p:spPr>
          <a:xfrm>
            <a:off x="3591394" y="2835275"/>
            <a:ext cx="2832651" cy="2040961"/>
          </a:xfrm>
          <a:prstGeom prst="rect">
            <a:avLst/>
          </a:prstGeom>
        </p:spPr>
      </p:pic>
    </p:spTree>
    <p:extLst>
      <p:ext uri="{BB962C8B-B14F-4D97-AF65-F5344CB8AC3E}">
        <p14:creationId xmlns:p14="http://schemas.microsoft.com/office/powerpoint/2010/main" val="17828585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107760"/>
            <a:ext cx="8005860"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ctr">
              <a:lnSpc>
                <a:spcPct val="100000"/>
              </a:lnSpc>
            </a:pPr>
            <a:r>
              <a:rPr lang="cs-CZ" sz="3200" b="1" strike="noStrike" spc="-1" dirty="0">
                <a:latin typeface="Source Sans Pro"/>
                <a:ea typeface="DejaVu Sans"/>
              </a:rPr>
              <a:t> </a:t>
            </a:r>
            <a:r>
              <a:rPr lang="cs-CZ" sz="3200" b="1" spc="-1" dirty="0">
                <a:solidFill>
                  <a:schemeClr val="tx2"/>
                </a:solidFill>
                <a:latin typeface="Garamond" panose="02020404030301010803" pitchFamily="18" charset="0"/>
                <a:ea typeface="DejaVu Sans"/>
              </a:rPr>
              <a:t>Tipy a návody pro vykreslování </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66640" y="600203"/>
            <a:ext cx="8882160" cy="4844916"/>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spcBef>
                <a:spcPts val="1060"/>
              </a:spcBef>
            </a:pPr>
            <a:r>
              <a:rPr lang="cs-CZ" sz="1400" spc="-1" dirty="0">
                <a:solidFill>
                  <a:srgbClr val="000000"/>
                </a:solidFill>
                <a:latin typeface="Calibri" panose="020F0502020204030204" pitchFamily="34" charset="0"/>
                <a:cs typeface="Calibri" panose="020F0502020204030204" pitchFamily="34" charset="0"/>
              </a:rPr>
              <a:t>Pro usnadnění práce, lze postupovat i jednodušeji. Funkci </a:t>
            </a:r>
            <a:r>
              <a:rPr lang="cs-CZ" sz="1400" b="1" spc="-1" dirty="0" err="1">
                <a:solidFill>
                  <a:srgbClr val="000000"/>
                </a:solidFill>
                <a:latin typeface="Calibri" panose="020F0502020204030204" pitchFamily="34" charset="0"/>
                <a:cs typeface="Calibri" panose="020F0502020204030204" pitchFamily="34" charset="0"/>
              </a:rPr>
              <a:t>DdramToLCD</a:t>
            </a:r>
            <a:r>
              <a:rPr lang="cs-CZ" sz="1400" b="1" spc="-1" dirty="0">
                <a:solidFill>
                  <a:srgbClr val="000000"/>
                </a:solidFill>
                <a:latin typeface="Calibri" panose="020F0502020204030204" pitchFamily="34" charset="0"/>
                <a:cs typeface="Calibri" panose="020F0502020204030204" pitchFamily="34" charset="0"/>
              </a:rPr>
              <a:t>()</a:t>
            </a:r>
            <a:r>
              <a:rPr lang="cs-CZ" sz="1400" spc="-1" dirty="0">
                <a:solidFill>
                  <a:srgbClr val="000000"/>
                </a:solidFill>
                <a:latin typeface="Calibri" panose="020F0502020204030204" pitchFamily="34" charset="0"/>
                <a:cs typeface="Calibri" panose="020F0502020204030204" pitchFamily="34" charset="0"/>
              </a:rPr>
              <a:t> používat jen s následujícími parametry </a:t>
            </a:r>
            <a:r>
              <a:rPr lang="cs-CZ" sz="1400" b="1" spc="-1" dirty="0" err="1">
                <a:solidFill>
                  <a:srgbClr val="000000"/>
                </a:solidFill>
                <a:latin typeface="Calibri" panose="020F0502020204030204" pitchFamily="34" charset="0"/>
                <a:cs typeface="Calibri" panose="020F0502020204030204" pitchFamily="34" charset="0"/>
              </a:rPr>
              <a:t>DdramToLCD</a:t>
            </a:r>
            <a:r>
              <a:rPr lang="cs-CZ" sz="1400" b="1" spc="-1" dirty="0">
                <a:solidFill>
                  <a:srgbClr val="000000"/>
                </a:solidFill>
                <a:latin typeface="Calibri" panose="020F0502020204030204" pitchFamily="34" charset="0"/>
                <a:cs typeface="Calibri" panose="020F0502020204030204" pitchFamily="34" charset="0"/>
              </a:rPr>
              <a:t>(0,0,128,64)</a:t>
            </a:r>
            <a:r>
              <a:rPr lang="cs-CZ" sz="1400" spc="-1" dirty="0">
                <a:solidFill>
                  <a:srgbClr val="000000"/>
                </a:solidFill>
                <a:latin typeface="Calibri" panose="020F0502020204030204" pitchFamily="34" charset="0"/>
                <a:cs typeface="Calibri" panose="020F0502020204030204" pitchFamily="34" charset="0"/>
              </a:rPr>
              <a:t> a poté v případě potřeby obrazová data měnit pomocí vykreslovacích funkcí. V tomto případě už není třeba dávat pozor na čísla řádků jako u předchozího příkladu. Pomocí funkcí </a:t>
            </a:r>
            <a:r>
              <a:rPr lang="cs-CZ" sz="1400" b="1" spc="-1" dirty="0" err="1">
                <a:solidFill>
                  <a:srgbClr val="000000"/>
                </a:solidFill>
                <a:latin typeface="Calibri" panose="020F0502020204030204" pitchFamily="34" charset="0"/>
                <a:cs typeface="Calibri" panose="020F0502020204030204" pitchFamily="34" charset="0"/>
              </a:rPr>
              <a:t>FullRectangle</a:t>
            </a:r>
            <a:r>
              <a:rPr lang="cs-CZ" sz="1400" b="1" spc="-1" dirty="0">
                <a:solidFill>
                  <a:srgbClr val="000000"/>
                </a:solidFill>
                <a:latin typeface="Calibri" panose="020F0502020204030204" pitchFamily="34" charset="0"/>
                <a:cs typeface="Calibri" panose="020F0502020204030204" pitchFamily="34" charset="0"/>
              </a:rPr>
              <a:t>() </a:t>
            </a:r>
            <a:r>
              <a:rPr lang="cs-CZ" sz="1400" spc="-1" dirty="0">
                <a:latin typeface="Calibri" panose="020F0502020204030204" pitchFamily="34" charset="0"/>
                <a:cs typeface="Calibri" panose="020F0502020204030204" pitchFamily="34" charset="0"/>
              </a:rPr>
              <a:t>byl překreslen</a:t>
            </a:r>
            <a:r>
              <a:rPr lang="cs-CZ" sz="1400" spc="-1" dirty="0">
                <a:solidFill>
                  <a:srgbClr val="FF0000"/>
                </a:solidFill>
                <a:latin typeface="Calibri" panose="020F0502020204030204" pitchFamily="34" charset="0"/>
                <a:cs typeface="Calibri" panose="020F0502020204030204" pitchFamily="34" charset="0"/>
              </a:rPr>
              <a:t> </a:t>
            </a:r>
            <a:r>
              <a:rPr lang="cs-CZ" sz="1400" spc="-1" dirty="0">
                <a:solidFill>
                  <a:srgbClr val="000000"/>
                </a:solidFill>
                <a:latin typeface="Calibri" panose="020F0502020204030204" pitchFamily="34" charset="0"/>
                <a:cs typeface="Calibri" panose="020F0502020204030204" pitchFamily="34" charset="0"/>
              </a:rPr>
              <a:t>původní obsah pole DDRAM kromě zobrazené části bitmapy.  </a:t>
            </a: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spc="-1" dirty="0">
              <a:solidFill>
                <a:srgbClr val="000000"/>
              </a:solidFill>
              <a:latin typeface="Calibri" panose="020F0502020204030204" pitchFamily="34" charset="0"/>
              <a:cs typeface="Calibri" panose="020F0502020204030204" pitchFamily="34" charset="0"/>
            </a:endParaRPr>
          </a:p>
          <a:p>
            <a:pPr>
              <a:spcBef>
                <a:spcPts val="1060"/>
              </a:spcBef>
            </a:pPr>
            <a:r>
              <a:rPr lang="cs-CZ" sz="1400" spc="-1" dirty="0">
                <a:solidFill>
                  <a:srgbClr val="000000"/>
                </a:solidFill>
                <a:latin typeface="Calibri" panose="020F0502020204030204" pitchFamily="34" charset="0"/>
                <a:cs typeface="Calibri" panose="020F0502020204030204" pitchFamily="34" charset="0"/>
              </a:rPr>
              <a:t>   </a:t>
            </a: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b="1" spc="-1" dirty="0">
              <a:solidFill>
                <a:srgbClr val="000000"/>
              </a:solidFill>
              <a:latin typeface="Calibri" panose="020F0502020204030204" pitchFamily="34" charset="0"/>
              <a:cs typeface="Calibri" panose="020F0502020204030204" pitchFamily="34" charset="0"/>
            </a:endParaRPr>
          </a:p>
        </p:txBody>
      </p:sp>
      <p:sp>
        <p:nvSpPr>
          <p:cNvPr id="8" name="TextovéPole 7">
            <a:extLst>
              <a:ext uri="{FF2B5EF4-FFF2-40B4-BE49-F238E27FC236}">
                <a16:creationId xmlns:a16="http://schemas.microsoft.com/office/drawing/2014/main" id="{C2CEBF26-415A-3AC0-35D5-51AE9F1745C0}"/>
              </a:ext>
            </a:extLst>
          </p:cNvPr>
          <p:cNvSpPr txBox="1"/>
          <p:nvPr/>
        </p:nvSpPr>
        <p:spPr>
          <a:xfrm>
            <a:off x="5876657" y="4309480"/>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14 </a:t>
            </a:r>
          </a:p>
        </p:txBody>
      </p:sp>
      <p:pic>
        <p:nvPicPr>
          <p:cNvPr id="12" name="Obrázek 11">
            <a:extLst>
              <a:ext uri="{FF2B5EF4-FFF2-40B4-BE49-F238E27FC236}">
                <a16:creationId xmlns:a16="http://schemas.microsoft.com/office/drawing/2014/main" id="{0D591DD4-2DA5-17F9-7684-73C62AE3FF9C}"/>
              </a:ext>
            </a:extLst>
          </p:cNvPr>
          <p:cNvPicPr>
            <a:picLocks noChangeAspect="1"/>
          </p:cNvPicPr>
          <p:nvPr/>
        </p:nvPicPr>
        <p:blipFill>
          <a:blip r:embed="rId2"/>
          <a:stretch>
            <a:fillRect/>
          </a:stretch>
        </p:blipFill>
        <p:spPr>
          <a:xfrm>
            <a:off x="5040312" y="1893185"/>
            <a:ext cx="3253214" cy="2443100"/>
          </a:xfrm>
          <a:prstGeom prst="rect">
            <a:avLst/>
          </a:prstGeom>
        </p:spPr>
      </p:pic>
      <p:pic>
        <p:nvPicPr>
          <p:cNvPr id="14" name="Obrázek 13">
            <a:extLst>
              <a:ext uri="{FF2B5EF4-FFF2-40B4-BE49-F238E27FC236}">
                <a16:creationId xmlns:a16="http://schemas.microsoft.com/office/drawing/2014/main" id="{709B3612-8C80-DCEF-AEC8-A3F978B02ADF}"/>
              </a:ext>
            </a:extLst>
          </p:cNvPr>
          <p:cNvPicPr>
            <a:picLocks noChangeAspect="1"/>
          </p:cNvPicPr>
          <p:nvPr/>
        </p:nvPicPr>
        <p:blipFill>
          <a:blip r:embed="rId3"/>
          <a:stretch>
            <a:fillRect/>
          </a:stretch>
        </p:blipFill>
        <p:spPr>
          <a:xfrm>
            <a:off x="562512" y="1611312"/>
            <a:ext cx="3971925" cy="3743325"/>
          </a:xfrm>
          <a:prstGeom prst="rect">
            <a:avLst/>
          </a:prstGeom>
        </p:spPr>
      </p:pic>
    </p:spTree>
    <p:extLst>
      <p:ext uri="{BB962C8B-B14F-4D97-AF65-F5344CB8AC3E}">
        <p14:creationId xmlns:p14="http://schemas.microsoft.com/office/powerpoint/2010/main" val="38470590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107760"/>
            <a:ext cx="8005860"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ctr">
              <a:lnSpc>
                <a:spcPct val="100000"/>
              </a:lnSpc>
            </a:pPr>
            <a:r>
              <a:rPr lang="cs-CZ" sz="3200" b="1" strike="noStrike" spc="-1" dirty="0">
                <a:latin typeface="Source Sans Pro"/>
                <a:ea typeface="DejaVu Sans"/>
              </a:rPr>
              <a:t> </a:t>
            </a:r>
            <a:r>
              <a:rPr lang="cs-CZ" sz="3200" b="1" spc="-1" dirty="0">
                <a:solidFill>
                  <a:schemeClr val="tx2"/>
                </a:solidFill>
                <a:latin typeface="Garamond" panose="02020404030301010803" pitchFamily="18" charset="0"/>
                <a:ea typeface="DejaVu Sans"/>
              </a:rPr>
              <a:t>Tipy a návody pro vykreslování </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66640" y="600203"/>
            <a:ext cx="8882160" cy="4414029"/>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just">
              <a:spcBef>
                <a:spcPts val="1060"/>
              </a:spcBef>
            </a:pPr>
            <a:r>
              <a:rPr lang="cs-CZ" sz="1400" b="1" spc="-1" dirty="0">
                <a:solidFill>
                  <a:srgbClr val="000000"/>
                </a:solidFill>
                <a:latin typeface="Calibri" panose="020F0502020204030204" pitchFamily="34" charset="0"/>
                <a:cs typeface="Calibri" panose="020F0502020204030204" pitchFamily="34" charset="0"/>
              </a:rPr>
              <a:t>Příklad 4 </a:t>
            </a:r>
            <a:r>
              <a:rPr lang="cs-CZ" sz="1400" spc="-1" dirty="0">
                <a:solidFill>
                  <a:srgbClr val="000000"/>
                </a:solidFill>
                <a:latin typeface="Calibri" panose="020F0502020204030204" pitchFamily="34" charset="0"/>
                <a:cs typeface="Calibri" panose="020F0502020204030204" pitchFamily="34" charset="0"/>
              </a:rPr>
              <a:t>zobrazení bitmapy a textu. </a:t>
            </a:r>
            <a:r>
              <a:rPr lang="cs-CZ" sz="1400" spc="-1" dirty="0">
                <a:latin typeface="Calibri" panose="020F0502020204030204" pitchFamily="34" charset="0"/>
                <a:cs typeface="Calibri" panose="020F0502020204030204" pitchFamily="34" charset="0"/>
              </a:rPr>
              <a:t>Zde je uvedena alternativní cesta</a:t>
            </a:r>
            <a:r>
              <a:rPr lang="cs-CZ" sz="1400" spc="-1" dirty="0">
                <a:solidFill>
                  <a:srgbClr val="FF0000"/>
                </a:solidFill>
                <a:latin typeface="Calibri" panose="020F0502020204030204" pitchFamily="34" charset="0"/>
                <a:cs typeface="Calibri" panose="020F0502020204030204" pitchFamily="34" charset="0"/>
              </a:rPr>
              <a:t> </a:t>
            </a:r>
            <a:r>
              <a:rPr lang="cs-CZ" sz="1400" spc="-1" dirty="0">
                <a:solidFill>
                  <a:srgbClr val="000000"/>
                </a:solidFill>
                <a:latin typeface="Calibri" panose="020F0502020204030204" pitchFamily="34" charset="0"/>
                <a:cs typeface="Calibri" panose="020F0502020204030204" pitchFamily="34" charset="0"/>
              </a:rPr>
              <a:t>jak zobrazit více řádků textu bez použití funkce </a:t>
            </a:r>
            <a:r>
              <a:rPr lang="cs-CZ" sz="1400" b="1" spc="-1" dirty="0">
                <a:solidFill>
                  <a:srgbClr val="000000"/>
                </a:solidFill>
                <a:latin typeface="Calibri" panose="020F0502020204030204" pitchFamily="34" charset="0"/>
                <a:cs typeface="Calibri" panose="020F0502020204030204" pitchFamily="34" charset="0"/>
              </a:rPr>
              <a:t>Flush()</a:t>
            </a:r>
            <a:r>
              <a:rPr lang="cs-CZ" sz="1400" spc="-1" dirty="0">
                <a:solidFill>
                  <a:srgbClr val="000000"/>
                </a:solidFill>
                <a:latin typeface="Calibri" panose="020F0502020204030204" pitchFamily="34" charset="0"/>
                <a:cs typeface="Calibri" panose="020F0502020204030204" pitchFamily="34" charset="0"/>
              </a:rPr>
              <a:t> a jednoduchou bitmapu. Pokud uživatel vytvoří bitmapu musí být typu </a:t>
            </a:r>
            <a:r>
              <a:rPr lang="cs-CZ" sz="1400" b="1" spc="-1" dirty="0">
                <a:solidFill>
                  <a:srgbClr val="000000"/>
                </a:solidFill>
                <a:latin typeface="Calibri" panose="020F0502020204030204" pitchFamily="34" charset="0"/>
                <a:cs typeface="Calibri" panose="020F0502020204030204" pitchFamily="34" charset="0"/>
              </a:rPr>
              <a:t>uint16_t</a:t>
            </a:r>
            <a:r>
              <a:rPr lang="cs-CZ" sz="1400" spc="-1" dirty="0">
                <a:solidFill>
                  <a:srgbClr val="000000"/>
                </a:solidFill>
                <a:latin typeface="Calibri" panose="020F0502020204030204" pitchFamily="34" charset="0"/>
                <a:cs typeface="Calibri" panose="020F0502020204030204" pitchFamily="34" charset="0"/>
              </a:rPr>
              <a:t>.     </a:t>
            </a: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spc="-1" dirty="0">
              <a:solidFill>
                <a:srgbClr val="000000"/>
              </a:solidFill>
              <a:latin typeface="Calibri" panose="020F0502020204030204" pitchFamily="34" charset="0"/>
              <a:cs typeface="Calibri" panose="020F0502020204030204" pitchFamily="34" charset="0"/>
            </a:endParaRPr>
          </a:p>
          <a:p>
            <a:pPr>
              <a:spcBef>
                <a:spcPts val="1060"/>
              </a:spcBef>
            </a:pPr>
            <a:r>
              <a:rPr lang="cs-CZ" sz="1400" spc="-1" dirty="0">
                <a:solidFill>
                  <a:srgbClr val="000000"/>
                </a:solidFill>
                <a:latin typeface="Calibri" panose="020F0502020204030204" pitchFamily="34" charset="0"/>
                <a:cs typeface="Calibri" panose="020F0502020204030204" pitchFamily="34" charset="0"/>
              </a:rPr>
              <a:t>   </a:t>
            </a: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b="1" spc="-1" dirty="0">
              <a:solidFill>
                <a:srgbClr val="000000"/>
              </a:solidFill>
              <a:latin typeface="Calibri" panose="020F0502020204030204" pitchFamily="34" charset="0"/>
              <a:cs typeface="Calibri" panose="020F0502020204030204" pitchFamily="34" charset="0"/>
            </a:endParaRPr>
          </a:p>
        </p:txBody>
      </p:sp>
      <p:pic>
        <p:nvPicPr>
          <p:cNvPr id="3" name="Obrázek 2">
            <a:extLst>
              <a:ext uri="{FF2B5EF4-FFF2-40B4-BE49-F238E27FC236}">
                <a16:creationId xmlns:a16="http://schemas.microsoft.com/office/drawing/2014/main" id="{897B6290-8AEE-0BDC-6DF7-0B1D86EFCE33}"/>
              </a:ext>
            </a:extLst>
          </p:cNvPr>
          <p:cNvPicPr>
            <a:picLocks noChangeAspect="1"/>
          </p:cNvPicPr>
          <p:nvPr/>
        </p:nvPicPr>
        <p:blipFill>
          <a:blip r:embed="rId2"/>
          <a:stretch>
            <a:fillRect/>
          </a:stretch>
        </p:blipFill>
        <p:spPr>
          <a:xfrm>
            <a:off x="566640" y="1212312"/>
            <a:ext cx="2818166" cy="3585190"/>
          </a:xfrm>
          <a:prstGeom prst="rect">
            <a:avLst/>
          </a:prstGeom>
        </p:spPr>
      </p:pic>
      <p:pic>
        <p:nvPicPr>
          <p:cNvPr id="4" name="Obrázek 3">
            <a:extLst>
              <a:ext uri="{FF2B5EF4-FFF2-40B4-BE49-F238E27FC236}">
                <a16:creationId xmlns:a16="http://schemas.microsoft.com/office/drawing/2014/main" id="{187FD4D5-047A-6626-9B8F-F94EA4437135}"/>
              </a:ext>
            </a:extLst>
          </p:cNvPr>
          <p:cNvPicPr>
            <a:picLocks noChangeAspect="1"/>
          </p:cNvPicPr>
          <p:nvPr/>
        </p:nvPicPr>
        <p:blipFill>
          <a:blip r:embed="rId3"/>
          <a:stretch>
            <a:fillRect/>
          </a:stretch>
        </p:blipFill>
        <p:spPr>
          <a:xfrm>
            <a:off x="5040312" y="1730301"/>
            <a:ext cx="2941328" cy="2153833"/>
          </a:xfrm>
          <a:prstGeom prst="rect">
            <a:avLst/>
          </a:prstGeom>
        </p:spPr>
      </p:pic>
      <p:sp>
        <p:nvSpPr>
          <p:cNvPr id="7" name="TextovéPole 6">
            <a:extLst>
              <a:ext uri="{FF2B5EF4-FFF2-40B4-BE49-F238E27FC236}">
                <a16:creationId xmlns:a16="http://schemas.microsoft.com/office/drawing/2014/main" id="{39487977-BE1F-F24F-71FF-FED3DEE3CB50}"/>
              </a:ext>
            </a:extLst>
          </p:cNvPr>
          <p:cNvSpPr txBox="1"/>
          <p:nvPr/>
        </p:nvSpPr>
        <p:spPr>
          <a:xfrm>
            <a:off x="5828863" y="3884134"/>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15</a:t>
            </a:r>
          </a:p>
        </p:txBody>
      </p:sp>
    </p:spTree>
    <p:extLst>
      <p:ext uri="{BB962C8B-B14F-4D97-AF65-F5344CB8AC3E}">
        <p14:creationId xmlns:p14="http://schemas.microsoft.com/office/powerpoint/2010/main" val="1598400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107760"/>
            <a:ext cx="8005860"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ctr">
              <a:lnSpc>
                <a:spcPct val="100000"/>
              </a:lnSpc>
            </a:pPr>
            <a:r>
              <a:rPr lang="cs-CZ" sz="3200" b="1" strike="noStrike" spc="-1" dirty="0">
                <a:latin typeface="Source Sans Pro"/>
                <a:ea typeface="DejaVu Sans"/>
              </a:rPr>
              <a:t> </a:t>
            </a:r>
            <a:r>
              <a:rPr lang="cs-CZ" sz="3200" b="1" spc="-1" dirty="0">
                <a:solidFill>
                  <a:schemeClr val="tx2"/>
                </a:solidFill>
                <a:latin typeface="Garamond" panose="02020404030301010803" pitchFamily="18" charset="0"/>
                <a:ea typeface="DejaVu Sans"/>
              </a:rPr>
              <a:t>Tipy a návody pro vykreslování </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66640" y="600203"/>
            <a:ext cx="8882160" cy="5201424"/>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just">
              <a:spcBef>
                <a:spcPts val="1060"/>
              </a:spcBef>
            </a:pPr>
            <a:r>
              <a:rPr lang="cs-CZ" sz="1400" b="1" spc="-1" dirty="0">
                <a:solidFill>
                  <a:srgbClr val="000000"/>
                </a:solidFill>
                <a:latin typeface="Calibri" panose="020F0502020204030204" pitchFamily="34" charset="0"/>
                <a:cs typeface="Calibri" panose="020F0502020204030204" pitchFamily="34" charset="0"/>
              </a:rPr>
              <a:t>Příklad 5 </a:t>
            </a:r>
            <a:r>
              <a:rPr lang="cs-CZ" sz="1400" spc="-1" dirty="0">
                <a:solidFill>
                  <a:srgbClr val="000000"/>
                </a:solidFill>
                <a:latin typeface="Calibri" panose="020F0502020204030204" pitchFamily="34" charset="0"/>
                <a:cs typeface="Calibri" panose="020F0502020204030204" pitchFamily="34" charset="0"/>
              </a:rPr>
              <a:t>zobrazování světlou a tmavou barvou. Pro zobrazení určité oblasti displeje světlou barvou na tmavém pozadí je třeba nejprve tuto oblast zaplnit, např. pomocí funkcí </a:t>
            </a:r>
            <a:r>
              <a:rPr lang="cs-CZ" sz="1400" b="1" spc="-1" dirty="0" err="1">
                <a:solidFill>
                  <a:srgbClr val="000000"/>
                </a:solidFill>
                <a:latin typeface="Calibri" panose="020F0502020204030204" pitchFamily="34" charset="0"/>
                <a:cs typeface="Calibri" panose="020F0502020204030204" pitchFamily="34" charset="0"/>
              </a:rPr>
              <a:t>FullRectangle</a:t>
            </a:r>
            <a:r>
              <a:rPr lang="cs-CZ" sz="1400" b="1" spc="-1" dirty="0">
                <a:solidFill>
                  <a:srgbClr val="000000"/>
                </a:solidFill>
                <a:latin typeface="Calibri" panose="020F0502020204030204" pitchFamily="34" charset="0"/>
                <a:cs typeface="Calibri" panose="020F0502020204030204" pitchFamily="34" charset="0"/>
              </a:rPr>
              <a:t>()</a:t>
            </a:r>
            <a:r>
              <a:rPr lang="cs-CZ" sz="1400" spc="-1" dirty="0">
                <a:solidFill>
                  <a:srgbClr val="000000"/>
                </a:solidFill>
                <a:latin typeface="Calibri" panose="020F0502020204030204" pitchFamily="34" charset="0"/>
                <a:cs typeface="Calibri" panose="020F0502020204030204" pitchFamily="34" charset="0"/>
              </a:rPr>
              <a:t>, </a:t>
            </a:r>
            <a:r>
              <a:rPr lang="cs-CZ" sz="1400" b="1" spc="-1" dirty="0" err="1">
                <a:solidFill>
                  <a:srgbClr val="000000"/>
                </a:solidFill>
                <a:latin typeface="Calibri" panose="020F0502020204030204" pitchFamily="34" charset="0"/>
                <a:cs typeface="Calibri" panose="020F0502020204030204" pitchFamily="34" charset="0"/>
              </a:rPr>
              <a:t>FullCircle</a:t>
            </a:r>
            <a:r>
              <a:rPr lang="cs-CZ" sz="1400" b="1" spc="-1" dirty="0">
                <a:solidFill>
                  <a:srgbClr val="000000"/>
                </a:solidFill>
                <a:latin typeface="Calibri" panose="020F0502020204030204" pitchFamily="34" charset="0"/>
                <a:cs typeface="Calibri" panose="020F0502020204030204" pitchFamily="34" charset="0"/>
              </a:rPr>
              <a:t>()</a:t>
            </a:r>
            <a:r>
              <a:rPr lang="cs-CZ" sz="1400" spc="-1" dirty="0">
                <a:solidFill>
                  <a:srgbClr val="000000"/>
                </a:solidFill>
                <a:latin typeface="Calibri" panose="020F0502020204030204" pitchFamily="34" charset="0"/>
                <a:cs typeface="Calibri" panose="020F0502020204030204" pitchFamily="34" charset="0"/>
              </a:rPr>
              <a:t> poté změnit barvu a nakonec zobrazit požadovaná data. Postup samozřejmě platí i naopak, pokud preferujeme zobrazování na tmavém pozadí, ale určité oblasti chceme zobrazit tmavou barvou na světlém pozadí, postup je stejný pouze nastavíme jiné hodnoty ve funkci </a:t>
            </a:r>
            <a:r>
              <a:rPr lang="cs-CZ" sz="1400" b="1" spc="-1" dirty="0" err="1">
                <a:solidFill>
                  <a:srgbClr val="000000"/>
                </a:solidFill>
                <a:latin typeface="Calibri" panose="020F0502020204030204" pitchFamily="34" charset="0"/>
                <a:cs typeface="Calibri" panose="020F0502020204030204" pitchFamily="34" charset="0"/>
              </a:rPr>
              <a:t>SetColor</a:t>
            </a:r>
            <a:r>
              <a:rPr lang="cs-CZ" sz="1400" b="1" spc="-1" dirty="0">
                <a:solidFill>
                  <a:srgbClr val="000000"/>
                </a:solidFill>
                <a:latin typeface="Calibri" panose="020F0502020204030204" pitchFamily="34" charset="0"/>
                <a:cs typeface="Calibri" panose="020F0502020204030204" pitchFamily="34" charset="0"/>
              </a:rPr>
              <a:t>()</a:t>
            </a:r>
            <a:r>
              <a:rPr lang="cs-CZ" sz="1400" spc="-1" dirty="0">
                <a:solidFill>
                  <a:srgbClr val="000000"/>
                </a:solidFill>
                <a:latin typeface="Calibri" panose="020F0502020204030204" pitchFamily="34" charset="0"/>
                <a:cs typeface="Calibri" panose="020F0502020204030204" pitchFamily="34" charset="0"/>
              </a:rPr>
              <a:t>. </a:t>
            </a:r>
          </a:p>
          <a:p>
            <a:pPr algn="just">
              <a:spcBef>
                <a:spcPts val="1060"/>
              </a:spcBef>
            </a:pPr>
            <a:r>
              <a:rPr lang="cs-CZ" sz="1400" spc="-1" dirty="0">
                <a:solidFill>
                  <a:srgbClr val="000000"/>
                </a:solidFill>
                <a:latin typeface="Calibri" panose="020F0502020204030204" pitchFamily="34" charset="0"/>
                <a:cs typeface="Calibri" panose="020F0502020204030204" pitchFamily="34" charset="0"/>
              </a:rPr>
              <a:t> </a:t>
            </a: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spc="-1" dirty="0">
              <a:solidFill>
                <a:srgbClr val="000000"/>
              </a:solidFill>
              <a:latin typeface="Calibri" panose="020F0502020204030204" pitchFamily="34" charset="0"/>
              <a:cs typeface="Calibri" panose="020F0502020204030204" pitchFamily="34" charset="0"/>
            </a:endParaRPr>
          </a:p>
          <a:p>
            <a:pPr>
              <a:spcBef>
                <a:spcPts val="1060"/>
              </a:spcBef>
            </a:pPr>
            <a:r>
              <a:rPr lang="cs-CZ" sz="1400" spc="-1" dirty="0">
                <a:solidFill>
                  <a:srgbClr val="000000"/>
                </a:solidFill>
                <a:latin typeface="Calibri" panose="020F0502020204030204" pitchFamily="34" charset="0"/>
                <a:cs typeface="Calibri" panose="020F0502020204030204" pitchFamily="34" charset="0"/>
              </a:rPr>
              <a:t>   </a:t>
            </a: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b="1" spc="-1" dirty="0">
              <a:solidFill>
                <a:srgbClr val="000000"/>
              </a:solidFill>
              <a:latin typeface="Calibri" panose="020F0502020204030204" pitchFamily="34" charset="0"/>
              <a:cs typeface="Calibri" panose="020F0502020204030204" pitchFamily="34" charset="0"/>
            </a:endParaRPr>
          </a:p>
        </p:txBody>
      </p:sp>
      <p:pic>
        <p:nvPicPr>
          <p:cNvPr id="5" name="Obrázek 4">
            <a:extLst>
              <a:ext uri="{FF2B5EF4-FFF2-40B4-BE49-F238E27FC236}">
                <a16:creationId xmlns:a16="http://schemas.microsoft.com/office/drawing/2014/main" id="{5C148286-FA85-6773-2BEB-739CD6E879F4}"/>
              </a:ext>
            </a:extLst>
          </p:cNvPr>
          <p:cNvPicPr>
            <a:picLocks noChangeAspect="1"/>
          </p:cNvPicPr>
          <p:nvPr/>
        </p:nvPicPr>
        <p:blipFill>
          <a:blip r:embed="rId2"/>
          <a:stretch>
            <a:fillRect/>
          </a:stretch>
        </p:blipFill>
        <p:spPr>
          <a:xfrm>
            <a:off x="566640" y="1708467"/>
            <a:ext cx="2266950" cy="2619375"/>
          </a:xfrm>
          <a:prstGeom prst="rect">
            <a:avLst/>
          </a:prstGeom>
        </p:spPr>
      </p:pic>
      <p:pic>
        <p:nvPicPr>
          <p:cNvPr id="7" name="Obrázek 6">
            <a:extLst>
              <a:ext uri="{FF2B5EF4-FFF2-40B4-BE49-F238E27FC236}">
                <a16:creationId xmlns:a16="http://schemas.microsoft.com/office/drawing/2014/main" id="{5E97868A-F2D5-F18E-2957-B3FA95115D1A}"/>
              </a:ext>
            </a:extLst>
          </p:cNvPr>
          <p:cNvPicPr>
            <a:picLocks noChangeAspect="1"/>
          </p:cNvPicPr>
          <p:nvPr/>
        </p:nvPicPr>
        <p:blipFill>
          <a:blip r:embed="rId3"/>
          <a:stretch>
            <a:fillRect/>
          </a:stretch>
        </p:blipFill>
        <p:spPr>
          <a:xfrm>
            <a:off x="5007720" y="1993423"/>
            <a:ext cx="2907798" cy="2088198"/>
          </a:xfrm>
          <a:prstGeom prst="rect">
            <a:avLst/>
          </a:prstGeom>
        </p:spPr>
      </p:pic>
      <p:sp>
        <p:nvSpPr>
          <p:cNvPr id="10" name="TextovéPole 9">
            <a:extLst>
              <a:ext uri="{FF2B5EF4-FFF2-40B4-BE49-F238E27FC236}">
                <a16:creationId xmlns:a16="http://schemas.microsoft.com/office/drawing/2014/main" id="{9D669C9E-3E93-7BFA-2291-6AF9BA7B99C6}"/>
              </a:ext>
            </a:extLst>
          </p:cNvPr>
          <p:cNvSpPr txBox="1"/>
          <p:nvPr/>
        </p:nvSpPr>
        <p:spPr>
          <a:xfrm>
            <a:off x="5779506" y="4081621"/>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16</a:t>
            </a:r>
          </a:p>
        </p:txBody>
      </p:sp>
    </p:spTree>
    <p:extLst>
      <p:ext uri="{BB962C8B-B14F-4D97-AF65-F5344CB8AC3E}">
        <p14:creationId xmlns:p14="http://schemas.microsoft.com/office/powerpoint/2010/main" val="1034670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504000"/>
            <a:ext cx="8882160"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ctr">
              <a:lnSpc>
                <a:spcPct val="100000"/>
              </a:lnSpc>
            </a:pPr>
            <a:r>
              <a:rPr lang="cs-CZ" sz="3200" b="1" spc="-1" dirty="0">
                <a:solidFill>
                  <a:schemeClr val="tx2"/>
                </a:solidFill>
                <a:latin typeface="Garamond" panose="02020404030301010803" pitchFamily="18" charset="0"/>
                <a:ea typeface="DejaVu Sans"/>
              </a:rPr>
              <a:t>Ukázková aplikace </a:t>
            </a:r>
            <a:r>
              <a:rPr lang="cs-CZ" sz="3200" b="1" strike="noStrike" spc="-1" dirty="0">
                <a:solidFill>
                  <a:schemeClr val="tx2"/>
                </a:solidFill>
                <a:latin typeface="Garamond" panose="02020404030301010803" pitchFamily="18" charset="0"/>
                <a:ea typeface="DejaVu Sans"/>
              </a:rPr>
              <a:t> </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66640" y="1150080"/>
            <a:ext cx="8882160" cy="3200876"/>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r>
              <a:rPr lang="cs-CZ" sz="1600" spc="-1" dirty="0">
                <a:solidFill>
                  <a:srgbClr val="000000"/>
                </a:solidFill>
                <a:latin typeface="Calibri" panose="020F0502020204030204" pitchFamily="34" charset="0"/>
                <a:ea typeface="DejaVu Sans"/>
                <a:cs typeface="Calibri" panose="020F0502020204030204" pitchFamily="34" charset="0"/>
              </a:rPr>
              <a:t>V hlavním programu je nutné vložit hlavičkový soubor </a:t>
            </a:r>
            <a:r>
              <a:rPr lang="cs-CZ" sz="1600" b="1" spc="-1" dirty="0" err="1">
                <a:solidFill>
                  <a:srgbClr val="000000"/>
                </a:solidFill>
                <a:latin typeface="Calibri" panose="020F0502020204030204" pitchFamily="34" charset="0"/>
                <a:ea typeface="DejaVu Sans"/>
                <a:cs typeface="Calibri" panose="020F0502020204030204" pitchFamily="34" charset="0"/>
              </a:rPr>
              <a:t>game.h</a:t>
            </a:r>
            <a:r>
              <a:rPr lang="cs-CZ" sz="1600" i="1" spc="-1" dirty="0">
                <a:solidFill>
                  <a:srgbClr val="000000"/>
                </a:solidFill>
                <a:latin typeface="Calibri" panose="020F0502020204030204" pitchFamily="34" charset="0"/>
                <a:ea typeface="DejaVu Sans"/>
                <a:cs typeface="Calibri" panose="020F0502020204030204" pitchFamily="34" charset="0"/>
              </a:rPr>
              <a:t> a </a:t>
            </a:r>
            <a:r>
              <a:rPr lang="cs-CZ" sz="1600" b="1" spc="-1" dirty="0" err="1">
                <a:solidFill>
                  <a:srgbClr val="000000"/>
                </a:solidFill>
                <a:latin typeface="Calibri" panose="020F0502020204030204" pitchFamily="34" charset="0"/>
                <a:ea typeface="DejaVu Sans"/>
                <a:cs typeface="Calibri" panose="020F0502020204030204" pitchFamily="34" charset="0"/>
              </a:rPr>
              <a:t>timer.h</a:t>
            </a:r>
            <a:r>
              <a:rPr lang="cs-CZ" sz="1600" i="1" spc="-1" dirty="0">
                <a:solidFill>
                  <a:srgbClr val="000000"/>
                </a:solidFill>
                <a:latin typeface="Calibri" panose="020F0502020204030204" pitchFamily="34" charset="0"/>
                <a:ea typeface="DejaVu Sans"/>
                <a:cs typeface="Calibri" panose="020F0502020204030204" pitchFamily="34" charset="0"/>
              </a:rPr>
              <a:t>. </a:t>
            </a:r>
            <a:r>
              <a:rPr lang="cs-CZ" sz="1600" spc="-1" dirty="0">
                <a:solidFill>
                  <a:srgbClr val="000000"/>
                </a:solidFill>
                <a:latin typeface="Calibri" panose="020F0502020204030204" pitchFamily="34" charset="0"/>
                <a:ea typeface="DejaVu Sans"/>
                <a:cs typeface="Calibri" panose="020F0502020204030204" pitchFamily="34" charset="0"/>
              </a:rPr>
              <a:t>Pro běh aplikace je třeba opět inicializovat displej a poté zavolat inicializační funkci časovače a nakonec spustit aplikaci</a:t>
            </a:r>
            <a:r>
              <a:rPr lang="cs-CZ" sz="1600" i="1" spc="-1" dirty="0">
                <a:solidFill>
                  <a:srgbClr val="000000"/>
                </a:solidFill>
                <a:latin typeface="Calibri" panose="020F0502020204030204" pitchFamily="34" charset="0"/>
                <a:ea typeface="DejaVu Sans"/>
                <a:cs typeface="Calibri" panose="020F0502020204030204" pitchFamily="34" charset="0"/>
              </a:rPr>
              <a:t>. </a:t>
            </a:r>
            <a:r>
              <a:rPr lang="cs-CZ" sz="1600" spc="-1" dirty="0">
                <a:solidFill>
                  <a:srgbClr val="000000"/>
                </a:solidFill>
                <a:latin typeface="Calibri" panose="020F0502020204030204" pitchFamily="34" charset="0"/>
                <a:ea typeface="DejaVu Sans"/>
                <a:cs typeface="Calibri" panose="020F0502020204030204" pitchFamily="34" charset="0"/>
              </a:rPr>
              <a:t>Tedy postupně zavolat funkce </a:t>
            </a:r>
            <a:r>
              <a:rPr lang="cs-CZ" sz="1600" b="1" spc="-1" dirty="0" err="1">
                <a:solidFill>
                  <a:srgbClr val="000000"/>
                </a:solidFill>
                <a:latin typeface="Calibri" panose="020F0502020204030204" pitchFamily="34" charset="0"/>
                <a:ea typeface="DejaVu Sans"/>
                <a:cs typeface="Calibri" panose="020F0502020204030204" pitchFamily="34" charset="0"/>
              </a:rPr>
              <a:t>GlcdInit</a:t>
            </a:r>
            <a:r>
              <a:rPr lang="cs-CZ" sz="1600" b="1" spc="-1" dirty="0">
                <a:solidFill>
                  <a:srgbClr val="000000"/>
                </a:solidFill>
                <a:latin typeface="Calibri" panose="020F0502020204030204" pitchFamily="34" charset="0"/>
                <a:ea typeface="DejaVu Sans"/>
                <a:cs typeface="Calibri" panose="020F0502020204030204" pitchFamily="34" charset="0"/>
              </a:rPr>
              <a:t>(), </a:t>
            </a:r>
            <a:r>
              <a:rPr lang="cs-CZ" sz="1600" b="1" spc="-1" dirty="0" err="1">
                <a:solidFill>
                  <a:srgbClr val="000000"/>
                </a:solidFill>
                <a:latin typeface="Calibri" panose="020F0502020204030204" pitchFamily="34" charset="0"/>
                <a:ea typeface="DejaVu Sans"/>
                <a:cs typeface="Calibri" panose="020F0502020204030204" pitchFamily="34" charset="0"/>
              </a:rPr>
              <a:t>ClearScreen</a:t>
            </a:r>
            <a:r>
              <a:rPr lang="cs-CZ" sz="1600" b="1" spc="-1" dirty="0">
                <a:solidFill>
                  <a:srgbClr val="000000"/>
                </a:solidFill>
                <a:latin typeface="Calibri" panose="020F0502020204030204" pitchFamily="34" charset="0"/>
                <a:ea typeface="DejaVu Sans"/>
                <a:cs typeface="Calibri" panose="020F0502020204030204" pitchFamily="34" charset="0"/>
              </a:rPr>
              <a:t>(), </a:t>
            </a:r>
            <a:r>
              <a:rPr lang="cs-CZ" sz="1600" b="1" spc="-1" dirty="0" err="1">
                <a:solidFill>
                  <a:srgbClr val="000000"/>
                </a:solidFill>
                <a:latin typeface="Calibri" panose="020F0502020204030204" pitchFamily="34" charset="0"/>
                <a:ea typeface="DejaVu Sans"/>
                <a:cs typeface="Calibri" panose="020F0502020204030204" pitchFamily="34" charset="0"/>
              </a:rPr>
              <a:t>SetColor</a:t>
            </a:r>
            <a:r>
              <a:rPr lang="cs-CZ" sz="1600" b="1" spc="-1" dirty="0">
                <a:solidFill>
                  <a:srgbClr val="000000"/>
                </a:solidFill>
                <a:latin typeface="Calibri" panose="020F0502020204030204" pitchFamily="34" charset="0"/>
                <a:ea typeface="DejaVu Sans"/>
                <a:cs typeface="Calibri" panose="020F0502020204030204" pitchFamily="34" charset="0"/>
              </a:rPr>
              <a:t>(1), </a:t>
            </a:r>
            <a:r>
              <a:rPr lang="cs-CZ" sz="1600" b="1" spc="-1" dirty="0" err="1">
                <a:solidFill>
                  <a:srgbClr val="000000"/>
                </a:solidFill>
                <a:latin typeface="Calibri" panose="020F0502020204030204" pitchFamily="34" charset="0"/>
                <a:ea typeface="DejaVu Sans"/>
                <a:cs typeface="Calibri" panose="020F0502020204030204" pitchFamily="34" charset="0"/>
              </a:rPr>
              <a:t>TimerInit</a:t>
            </a:r>
            <a:r>
              <a:rPr lang="cs-CZ" sz="1600" b="1" spc="-1" dirty="0">
                <a:solidFill>
                  <a:srgbClr val="000000"/>
                </a:solidFill>
                <a:latin typeface="Calibri" panose="020F0502020204030204" pitchFamily="34" charset="0"/>
                <a:ea typeface="DejaVu Sans"/>
                <a:cs typeface="Calibri" panose="020F0502020204030204" pitchFamily="34" charset="0"/>
              </a:rPr>
              <a:t>(), </a:t>
            </a:r>
            <a:r>
              <a:rPr lang="cs-CZ" sz="1600" b="1" spc="-1" dirty="0" err="1">
                <a:solidFill>
                  <a:srgbClr val="000000"/>
                </a:solidFill>
                <a:latin typeface="Calibri" panose="020F0502020204030204" pitchFamily="34" charset="0"/>
                <a:ea typeface="DejaVu Sans"/>
                <a:cs typeface="Calibri" panose="020F0502020204030204" pitchFamily="34" charset="0"/>
              </a:rPr>
              <a:t>GameStart</a:t>
            </a:r>
            <a:r>
              <a:rPr lang="cs-CZ" sz="1600" b="1" spc="-1" dirty="0">
                <a:solidFill>
                  <a:srgbClr val="000000"/>
                </a:solidFill>
                <a:latin typeface="Calibri" panose="020F0502020204030204" pitchFamily="34" charset="0"/>
                <a:ea typeface="DejaVu Sans"/>
                <a:cs typeface="Calibri" panose="020F0502020204030204" pitchFamily="34" charset="0"/>
              </a:rPr>
              <a:t>().</a:t>
            </a:r>
            <a:r>
              <a:rPr lang="cs-CZ" sz="1600" spc="-1" dirty="0">
                <a:solidFill>
                  <a:srgbClr val="000000"/>
                </a:solidFill>
                <a:latin typeface="Calibri" panose="020F0502020204030204" pitchFamily="34" charset="0"/>
                <a:ea typeface="DejaVu Sans"/>
                <a:cs typeface="Calibri" panose="020F0502020204030204" pitchFamily="34" charset="0"/>
              </a:rPr>
              <a:t> </a:t>
            </a:r>
            <a:endParaRPr lang="cs-CZ" sz="1600" spc="-1" dirty="0">
              <a:solidFill>
                <a:srgbClr val="000000"/>
              </a:solidFill>
              <a:latin typeface="Source Sans Pro"/>
              <a:ea typeface="DejaVu Sans"/>
            </a:endParaRPr>
          </a:p>
          <a:p>
            <a:pPr>
              <a:lnSpc>
                <a:spcPct val="100000"/>
              </a:lnSpc>
            </a:pPr>
            <a:endParaRPr lang="cs-CZ" sz="1600" spc="-1" dirty="0">
              <a:solidFill>
                <a:srgbClr val="000000"/>
              </a:solidFill>
              <a:latin typeface="Source Sans Pro"/>
              <a:ea typeface="DejaVu Sans"/>
            </a:endParaRPr>
          </a:p>
          <a:p>
            <a:pPr>
              <a:lnSpc>
                <a:spcPct val="100000"/>
              </a:lnSpc>
            </a:pPr>
            <a:r>
              <a:rPr lang="cs-CZ" sz="1600" spc="-1" dirty="0">
                <a:solidFill>
                  <a:srgbClr val="000000"/>
                </a:solidFill>
                <a:latin typeface="Calibri" panose="020F0502020204030204" pitchFamily="34" charset="0"/>
                <a:ea typeface="DejaVu Sans"/>
                <a:cs typeface="Calibri" panose="020F0502020204030204" pitchFamily="34" charset="0"/>
              </a:rPr>
              <a:t>Aplikace se ovládá tlačítky SW1, SW2 a SW3, první dvě slouží pro pohyb zbylé tlačítko pro střelbu. Po skončení hry je možné restartovat hru tlačítkem SW3 nebo ukončit pomocí SW4. </a:t>
            </a:r>
          </a:p>
          <a:p>
            <a:pPr>
              <a:lnSpc>
                <a:spcPct val="100000"/>
              </a:lnSpc>
            </a:pPr>
            <a:endParaRPr lang="cs-CZ" sz="1600" spc="-1" dirty="0">
              <a:solidFill>
                <a:srgbClr val="000000"/>
              </a:solidFill>
              <a:latin typeface="Source Sans Pro"/>
              <a:ea typeface="DejaVu Sans"/>
            </a:endParaRPr>
          </a:p>
          <a:p>
            <a:pPr>
              <a:lnSpc>
                <a:spcPct val="100000"/>
              </a:lnSpc>
            </a:pPr>
            <a:endParaRPr lang="cs-CZ" sz="1600" spc="-1" dirty="0">
              <a:solidFill>
                <a:srgbClr val="000000"/>
              </a:solidFill>
              <a:latin typeface="Source Sans Pro"/>
              <a:ea typeface="DejaVu Sans"/>
            </a:endParaRPr>
          </a:p>
          <a:p>
            <a:pPr>
              <a:lnSpc>
                <a:spcPct val="100000"/>
              </a:lnSpc>
            </a:pPr>
            <a:endParaRPr lang="cs-CZ" sz="1600" spc="-1" dirty="0">
              <a:solidFill>
                <a:srgbClr val="000000"/>
              </a:solidFill>
              <a:latin typeface="Source Sans Pro"/>
              <a:ea typeface="DejaVu Sans"/>
            </a:endParaRPr>
          </a:p>
          <a:p>
            <a:pPr>
              <a:lnSpc>
                <a:spcPct val="100000"/>
              </a:lnSpc>
            </a:pPr>
            <a:endParaRPr lang="cs-CZ" sz="1600" spc="-1" dirty="0">
              <a:solidFill>
                <a:srgbClr val="000000"/>
              </a:solidFill>
              <a:latin typeface="Source Sans Pro"/>
              <a:ea typeface="DejaVu Sans"/>
            </a:endParaRPr>
          </a:p>
          <a:p>
            <a:pPr>
              <a:lnSpc>
                <a:spcPct val="100000"/>
              </a:lnSpc>
            </a:pPr>
            <a:endParaRPr lang="cs-CZ" sz="1600" spc="-1" dirty="0">
              <a:solidFill>
                <a:srgbClr val="000000"/>
              </a:solidFill>
              <a:latin typeface="Source Sans Pro"/>
              <a:ea typeface="DejaVu Sans"/>
            </a:endParaRPr>
          </a:p>
          <a:p>
            <a:pPr>
              <a:lnSpc>
                <a:spcPct val="100000"/>
              </a:lnSpc>
            </a:pPr>
            <a:endParaRPr lang="cs-CZ" sz="1600" spc="-1" dirty="0">
              <a:solidFill>
                <a:srgbClr val="000000"/>
              </a:solidFill>
              <a:latin typeface="Source Sans Pro"/>
              <a:ea typeface="DejaVu Sans"/>
            </a:endParaRPr>
          </a:p>
          <a:p>
            <a:pPr>
              <a:lnSpc>
                <a:spcPct val="100000"/>
              </a:lnSpc>
            </a:pPr>
            <a:endParaRPr lang="cs-CZ" sz="1600" spc="-1" dirty="0">
              <a:solidFill>
                <a:srgbClr val="000000"/>
              </a:solidFill>
              <a:latin typeface="Source Sans Pro"/>
              <a:ea typeface="DejaVu Sans"/>
            </a:endParaRPr>
          </a:p>
        </p:txBody>
      </p:sp>
      <p:sp>
        <p:nvSpPr>
          <p:cNvPr id="7" name="TextovéPole 6">
            <a:extLst>
              <a:ext uri="{FF2B5EF4-FFF2-40B4-BE49-F238E27FC236}">
                <a16:creationId xmlns:a16="http://schemas.microsoft.com/office/drawing/2014/main" id="{74F910BF-0F5E-D017-F35D-A42E2EC430E2}"/>
              </a:ext>
            </a:extLst>
          </p:cNvPr>
          <p:cNvSpPr txBox="1"/>
          <p:nvPr/>
        </p:nvSpPr>
        <p:spPr>
          <a:xfrm>
            <a:off x="4325606" y="5190458"/>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17</a:t>
            </a:r>
          </a:p>
        </p:txBody>
      </p:sp>
      <p:pic>
        <p:nvPicPr>
          <p:cNvPr id="6" name="Obrázek 5">
            <a:extLst>
              <a:ext uri="{FF2B5EF4-FFF2-40B4-BE49-F238E27FC236}">
                <a16:creationId xmlns:a16="http://schemas.microsoft.com/office/drawing/2014/main" id="{1F4E1381-8FE0-BC9C-6BA7-D87A4194FAA0}"/>
              </a:ext>
            </a:extLst>
          </p:cNvPr>
          <p:cNvPicPr>
            <a:picLocks noChangeAspect="1"/>
          </p:cNvPicPr>
          <p:nvPr/>
        </p:nvPicPr>
        <p:blipFill>
          <a:blip r:embed="rId2"/>
          <a:stretch>
            <a:fillRect/>
          </a:stretch>
        </p:blipFill>
        <p:spPr>
          <a:xfrm>
            <a:off x="3474341" y="2923578"/>
            <a:ext cx="3131942" cy="2266880"/>
          </a:xfrm>
          <a:prstGeom prst="rect">
            <a:avLst/>
          </a:prstGeom>
        </p:spPr>
      </p:pic>
    </p:spTree>
    <p:extLst>
      <p:ext uri="{BB962C8B-B14F-4D97-AF65-F5344CB8AC3E}">
        <p14:creationId xmlns:p14="http://schemas.microsoft.com/office/powerpoint/2010/main" val="18543284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60" name="CustomShape 1"/>
          <p:cNvSpPr/>
          <p:nvPr/>
        </p:nvSpPr>
        <p:spPr>
          <a:xfrm>
            <a:off x="803520" y="432000"/>
            <a:ext cx="7256474" cy="583321"/>
          </a:xfrm>
          <a:prstGeom prst="rect">
            <a:avLst/>
          </a:prstGeom>
          <a:noFill/>
          <a:ln>
            <a:noFill/>
          </a:ln>
        </p:spPr>
        <p:style>
          <a:lnRef idx="0">
            <a:scrgbClr r="0" g="0" b="0"/>
          </a:lnRef>
          <a:fillRef idx="0">
            <a:scrgbClr r="0" g="0" b="0"/>
          </a:fillRef>
          <a:effectRef idx="0">
            <a:scrgbClr r="0" g="0" b="0"/>
          </a:effectRef>
          <a:fontRef idx="minor"/>
        </p:style>
        <p:txBody>
          <a:bodyPr wrap="square" lIns="90000" tIns="45000" rIns="90000" bIns="45000">
            <a:spAutoFit/>
          </a:bodyPr>
          <a:lstStyle/>
          <a:p>
            <a:pPr algn="ctr">
              <a:lnSpc>
                <a:spcPct val="100000"/>
              </a:lnSpc>
            </a:pPr>
            <a:r>
              <a:rPr lang="cs-CZ" sz="3200" b="1" strike="noStrike" spc="-1" dirty="0">
                <a:solidFill>
                  <a:schemeClr val="tx2"/>
                </a:solidFill>
                <a:latin typeface="Source Sans Pro"/>
                <a:ea typeface="DejaVu Sans"/>
              </a:rPr>
              <a:t>Obsah</a:t>
            </a:r>
            <a:endParaRPr lang="cs-CZ" sz="3200" b="0" strike="noStrike" spc="-1" dirty="0">
              <a:solidFill>
                <a:schemeClr val="tx2"/>
              </a:solidFill>
              <a:latin typeface="Arial"/>
            </a:endParaRPr>
          </a:p>
        </p:txBody>
      </p:sp>
      <p:sp>
        <p:nvSpPr>
          <p:cNvPr id="161" name="CustomShape 2"/>
          <p:cNvSpPr/>
          <p:nvPr/>
        </p:nvSpPr>
        <p:spPr>
          <a:xfrm>
            <a:off x="480060" y="1152000"/>
            <a:ext cx="9159240" cy="4077526"/>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marL="285750" indent="-285750">
              <a:lnSpc>
                <a:spcPct val="115000"/>
              </a:lnSpc>
              <a:spcBef>
                <a:spcPts val="567"/>
              </a:spcBef>
              <a:spcAft>
                <a:spcPts val="567"/>
              </a:spcAft>
              <a:buFont typeface="Arial" panose="020B0604020202020204" pitchFamily="34" charset="0"/>
              <a:buChar char="•"/>
            </a:pPr>
            <a:r>
              <a:rPr lang="cs-CZ" strike="noStrike" spc="-1" dirty="0">
                <a:latin typeface="Calibri" panose="020F0502020204030204" pitchFamily="34" charset="0"/>
                <a:ea typeface="Microsoft YaHei"/>
                <a:cs typeface="Calibri" panose="020F0502020204030204" pitchFamily="34" charset="0"/>
              </a:rPr>
              <a:t>Vlastnosti grafického displeje</a:t>
            </a:r>
            <a:endParaRPr lang="cs-CZ" strike="noStrike" spc="-1" dirty="0">
              <a:latin typeface="Calibri" panose="020F0502020204030204" pitchFamily="34" charset="0"/>
              <a:cs typeface="Calibri" panose="020F0502020204030204" pitchFamily="34" charset="0"/>
            </a:endParaRPr>
          </a:p>
          <a:p>
            <a:pPr marL="285750" indent="-285750">
              <a:lnSpc>
                <a:spcPct val="115000"/>
              </a:lnSpc>
              <a:spcBef>
                <a:spcPts val="567"/>
              </a:spcBef>
              <a:spcAft>
                <a:spcPts val="567"/>
              </a:spcAft>
              <a:buFont typeface="Arial" panose="020B0604020202020204" pitchFamily="34" charset="0"/>
              <a:buChar char="•"/>
            </a:pPr>
            <a:r>
              <a:rPr lang="cs-CZ" strike="noStrike" spc="-1" dirty="0">
                <a:latin typeface="Calibri" panose="020F0502020204030204" pitchFamily="34" charset="0"/>
                <a:ea typeface="Microsoft YaHei"/>
                <a:cs typeface="Calibri" panose="020F0502020204030204" pitchFamily="34" charset="0"/>
              </a:rPr>
              <a:t>Inicializace </a:t>
            </a:r>
            <a:r>
              <a:rPr lang="cs-CZ" spc="-1" dirty="0">
                <a:latin typeface="Calibri" panose="020F0502020204030204" pitchFamily="34" charset="0"/>
                <a:ea typeface="Microsoft YaHei"/>
                <a:cs typeface="Calibri" panose="020F0502020204030204" pitchFamily="34" charset="0"/>
              </a:rPr>
              <a:t>LCD modulu</a:t>
            </a:r>
            <a:endParaRPr lang="cs-CZ" strike="noStrike" spc="-1" dirty="0">
              <a:latin typeface="Calibri" panose="020F0502020204030204" pitchFamily="34" charset="0"/>
              <a:ea typeface="Microsoft YaHei"/>
              <a:cs typeface="Calibri" panose="020F0502020204030204" pitchFamily="34" charset="0"/>
            </a:endParaRPr>
          </a:p>
          <a:p>
            <a:pPr marL="285750" indent="-285750">
              <a:lnSpc>
                <a:spcPct val="115000"/>
              </a:lnSpc>
              <a:spcBef>
                <a:spcPts val="567"/>
              </a:spcBef>
              <a:spcAft>
                <a:spcPts val="567"/>
              </a:spcAft>
              <a:buFont typeface="Arial" panose="020B0604020202020204" pitchFamily="34" charset="0"/>
              <a:buChar char="•"/>
            </a:pPr>
            <a:r>
              <a:rPr lang="cs-CZ" spc="-1" dirty="0">
                <a:latin typeface="Calibri" panose="020F0502020204030204" pitchFamily="34" charset="0"/>
                <a:ea typeface="Microsoft YaHei"/>
                <a:cs typeface="Calibri" panose="020F0502020204030204" pitchFamily="34" charset="0"/>
              </a:rPr>
              <a:t>Funkce pro nastavení a formátování</a:t>
            </a:r>
            <a:endParaRPr lang="cs-CZ" strike="noStrike" spc="-1" dirty="0">
              <a:latin typeface="Calibri" panose="020F0502020204030204" pitchFamily="34" charset="0"/>
              <a:cs typeface="Calibri" panose="020F0502020204030204" pitchFamily="34" charset="0"/>
            </a:endParaRPr>
          </a:p>
          <a:p>
            <a:pPr marL="285750" indent="-285750">
              <a:lnSpc>
                <a:spcPct val="115000"/>
              </a:lnSpc>
              <a:spcBef>
                <a:spcPts val="567"/>
              </a:spcBef>
              <a:spcAft>
                <a:spcPts val="567"/>
              </a:spcAft>
              <a:buFont typeface="Arial" panose="020B0604020202020204" pitchFamily="34" charset="0"/>
              <a:buChar char="•"/>
            </a:pPr>
            <a:r>
              <a:rPr lang="cs-CZ" strike="noStrike" spc="-1" dirty="0">
                <a:latin typeface="Calibri" panose="020F0502020204030204" pitchFamily="34" charset="0"/>
                <a:ea typeface="Microsoft YaHei"/>
                <a:cs typeface="Calibri" panose="020F0502020204030204" pitchFamily="34" charset="0"/>
              </a:rPr>
              <a:t>Vykreslení jednoduchých tvarů</a:t>
            </a:r>
            <a:endParaRPr lang="cs-CZ" strike="noStrike" spc="-1" dirty="0">
              <a:latin typeface="Calibri" panose="020F0502020204030204" pitchFamily="34" charset="0"/>
              <a:cs typeface="Calibri" panose="020F0502020204030204" pitchFamily="34" charset="0"/>
            </a:endParaRPr>
          </a:p>
          <a:p>
            <a:pPr marL="285750" indent="-285750">
              <a:lnSpc>
                <a:spcPct val="115000"/>
              </a:lnSpc>
              <a:spcBef>
                <a:spcPts val="567"/>
              </a:spcBef>
              <a:spcAft>
                <a:spcPts val="567"/>
              </a:spcAft>
              <a:buFont typeface="Arial" panose="020B0604020202020204" pitchFamily="34" charset="0"/>
              <a:buChar char="•"/>
            </a:pPr>
            <a:r>
              <a:rPr lang="cs-CZ" strike="noStrike" spc="-1" dirty="0">
                <a:latin typeface="Calibri" panose="020F0502020204030204" pitchFamily="34" charset="0"/>
                <a:ea typeface="Microsoft YaHei"/>
                <a:cs typeface="Calibri" panose="020F0502020204030204" pitchFamily="34" charset="0"/>
              </a:rPr>
              <a:t>Vykreslení jednoduchých tvarů</a:t>
            </a:r>
            <a:r>
              <a:rPr lang="cs-CZ" spc="-1" dirty="0">
                <a:latin typeface="Calibri" panose="020F0502020204030204" pitchFamily="34" charset="0"/>
                <a:cs typeface="Calibri" panose="020F0502020204030204" pitchFamily="34" charset="0"/>
              </a:rPr>
              <a:t> – ukázky</a:t>
            </a:r>
          </a:p>
          <a:p>
            <a:pPr marL="285750" indent="-285750">
              <a:lnSpc>
                <a:spcPct val="115000"/>
              </a:lnSpc>
              <a:spcBef>
                <a:spcPts val="567"/>
              </a:spcBef>
              <a:spcAft>
                <a:spcPts val="567"/>
              </a:spcAft>
              <a:buFont typeface="Arial" panose="020B0604020202020204" pitchFamily="34" charset="0"/>
              <a:buChar char="•"/>
            </a:pPr>
            <a:r>
              <a:rPr lang="cs-CZ" spc="-1" dirty="0">
                <a:latin typeface="Calibri" panose="020F0502020204030204" pitchFamily="34" charset="0"/>
                <a:ea typeface="Microsoft YaHei"/>
                <a:cs typeface="Calibri" panose="020F0502020204030204" pitchFamily="34" charset="0"/>
              </a:rPr>
              <a:t>Vykreslení znaků a textu</a:t>
            </a:r>
          </a:p>
          <a:p>
            <a:pPr marL="285750" indent="-285750">
              <a:lnSpc>
                <a:spcPct val="115000"/>
              </a:lnSpc>
              <a:spcBef>
                <a:spcPts val="567"/>
              </a:spcBef>
              <a:spcAft>
                <a:spcPts val="567"/>
              </a:spcAft>
              <a:buFont typeface="Arial" panose="020B0604020202020204" pitchFamily="34" charset="0"/>
              <a:buChar char="•"/>
            </a:pPr>
            <a:r>
              <a:rPr lang="cs-CZ" spc="-1" dirty="0">
                <a:latin typeface="Calibri" panose="020F0502020204030204" pitchFamily="34" charset="0"/>
                <a:ea typeface="Microsoft YaHei"/>
                <a:cs typeface="Calibri" panose="020F0502020204030204" pitchFamily="34" charset="0"/>
              </a:rPr>
              <a:t>Vykreslení bitmapy</a:t>
            </a:r>
          </a:p>
          <a:p>
            <a:pPr marL="285750" indent="-285750">
              <a:lnSpc>
                <a:spcPct val="115000"/>
              </a:lnSpc>
              <a:spcBef>
                <a:spcPts val="567"/>
              </a:spcBef>
              <a:spcAft>
                <a:spcPts val="567"/>
              </a:spcAft>
              <a:buFont typeface="Arial" panose="020B0604020202020204" pitchFamily="34" charset="0"/>
              <a:buChar char="•"/>
            </a:pPr>
            <a:r>
              <a:rPr lang="cs-CZ" spc="-1" dirty="0">
                <a:latin typeface="Calibri" panose="020F0502020204030204" pitchFamily="34" charset="0"/>
                <a:ea typeface="Microsoft YaHei"/>
                <a:cs typeface="Calibri" panose="020F0502020204030204" pitchFamily="34" charset="0"/>
              </a:rPr>
              <a:t>Tipy a návody pro vykreslení včetně příkladů</a:t>
            </a:r>
          </a:p>
          <a:p>
            <a:pPr marL="285750" indent="-285750">
              <a:lnSpc>
                <a:spcPct val="115000"/>
              </a:lnSpc>
              <a:spcBef>
                <a:spcPts val="567"/>
              </a:spcBef>
              <a:spcAft>
                <a:spcPts val="567"/>
              </a:spcAft>
              <a:buFont typeface="Arial" panose="020B0604020202020204" pitchFamily="34" charset="0"/>
              <a:buChar char="•"/>
            </a:pPr>
            <a:r>
              <a:rPr lang="cs-CZ" spc="-1" dirty="0">
                <a:latin typeface="Calibri" panose="020F0502020204030204" pitchFamily="34" charset="0"/>
                <a:ea typeface="Microsoft YaHei"/>
                <a:cs typeface="Calibri" panose="020F0502020204030204" pitchFamily="34" charset="0"/>
              </a:rPr>
              <a:t>Ukázková aplikace </a:t>
            </a:r>
            <a:endParaRPr lang="cs-CZ" sz="2400" b="0" strike="noStrike" spc="-1" dirty="0">
              <a:latin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504000" y="475521"/>
            <a:ext cx="9072000" cy="447558"/>
          </a:xfrm>
        </p:spPr>
        <p:txBody>
          <a:bodyPr/>
          <a:lstStyle/>
          <a:p>
            <a:pPr algn="ctr"/>
            <a:r>
              <a:rPr lang="cs-CZ" sz="3200" b="1" spc="-1" dirty="0">
                <a:solidFill>
                  <a:schemeClr val="tx2"/>
                </a:solidFill>
                <a:latin typeface="Garamond" panose="02020404030301010803" pitchFamily="18" charset="0"/>
                <a:ea typeface="DejaVu Sans"/>
                <a:cs typeface="+mn-cs"/>
              </a:rPr>
              <a:t>Vlastnosti grafického displeje</a:t>
            </a:r>
          </a:p>
        </p:txBody>
      </p:sp>
      <p:sp>
        <p:nvSpPr>
          <p:cNvPr id="4" name="Podnadpis 3">
            <a:extLst>
              <a:ext uri="{FF2B5EF4-FFF2-40B4-BE49-F238E27FC236}">
                <a16:creationId xmlns:a16="http://schemas.microsoft.com/office/drawing/2014/main" id="{49889F73-2148-9CCF-9589-A4BA0A758584}"/>
              </a:ext>
            </a:extLst>
          </p:cNvPr>
          <p:cNvSpPr>
            <a:spLocks noGrp="1"/>
          </p:cNvSpPr>
          <p:nvPr>
            <p:ph type="subTitle"/>
          </p:nvPr>
        </p:nvSpPr>
        <p:spPr>
          <a:xfrm>
            <a:off x="504000" y="537329"/>
            <a:ext cx="9072000" cy="5262979"/>
          </a:xfrm>
        </p:spPr>
        <p:txBody>
          <a:bodyPr/>
          <a:lstStyle/>
          <a:p>
            <a:pPr marL="0" indent="0">
              <a:buNone/>
            </a:pPr>
            <a:endParaRPr lang="cs-CZ" sz="1800" b="0" strike="noStrike" spc="-1" dirty="0">
              <a:latin typeface="Calibri" panose="020F0502020204030204" pitchFamily="34" charset="0"/>
              <a:cs typeface="Calibri" panose="020F0502020204030204" pitchFamily="34" charset="0"/>
            </a:endParaRPr>
          </a:p>
          <a:p>
            <a:pPr marL="0" indent="0">
              <a:buNone/>
            </a:pPr>
            <a:endParaRPr lang="cs-CZ" sz="1600" b="0" strike="noStrike" spc="-1" dirty="0">
              <a:latin typeface="Calibri" panose="020F0502020204030204" pitchFamily="34" charset="0"/>
              <a:cs typeface="Calibri" panose="020F0502020204030204" pitchFamily="34" charset="0"/>
            </a:endParaRPr>
          </a:p>
          <a:p>
            <a:pPr marL="0" indent="0">
              <a:buNone/>
            </a:pPr>
            <a:r>
              <a:rPr lang="cs-CZ" sz="1600" b="0" strike="noStrike" spc="-1" dirty="0">
                <a:latin typeface="Calibri" panose="020F0502020204030204" pitchFamily="34" charset="0"/>
                <a:cs typeface="Calibri" panose="020F0502020204030204" pitchFamily="34" charset="0"/>
              </a:rPr>
              <a:t>LCD modul tvoří</a:t>
            </a:r>
            <a:r>
              <a:rPr lang="cs-CZ" sz="1600" spc="-1" dirty="0">
                <a:latin typeface="Calibri" panose="020F0502020204030204" pitchFamily="34" charset="0"/>
                <a:cs typeface="Calibri" panose="020F0502020204030204" pitchFamily="34" charset="0"/>
              </a:rPr>
              <a:t> </a:t>
            </a:r>
            <a:r>
              <a:rPr lang="cs-CZ" sz="1600" b="0" strike="noStrike" spc="-1" dirty="0">
                <a:latin typeface="Calibri" panose="020F0502020204030204" pitchFamily="34" charset="0"/>
                <a:cs typeface="Calibri" panose="020F0502020204030204" pitchFamily="34" charset="0"/>
              </a:rPr>
              <a:t>grafický maticový displej s rozlišením 128x64 bodů. Rozložení os je následující, osa x je v horizontálním směru a osa y je vertikální. Počátek souřadnic je v levém horním rohu obrazovky. </a:t>
            </a:r>
            <a:endParaRPr lang="cs-CZ" sz="1600" dirty="0">
              <a:latin typeface="Calibri" panose="020F0502020204030204" pitchFamily="34" charset="0"/>
              <a:cs typeface="Calibri" panose="020F0502020204030204" pitchFamily="34" charset="0"/>
            </a:endParaRPr>
          </a:p>
          <a:p>
            <a:pPr marL="0" indent="0">
              <a:buNone/>
            </a:pPr>
            <a:endParaRPr lang="cs-CZ" dirty="0"/>
          </a:p>
          <a:p>
            <a:pPr marL="0" indent="0">
              <a:buNone/>
            </a:pPr>
            <a:endParaRPr lang="cs-CZ" dirty="0"/>
          </a:p>
          <a:p>
            <a:pPr marL="0" indent="0">
              <a:buNone/>
            </a:pPr>
            <a:endParaRPr lang="cs-CZ" dirty="0"/>
          </a:p>
          <a:p>
            <a:pPr marL="0" indent="0">
              <a:buNone/>
            </a:pPr>
            <a:endParaRPr lang="cs-CZ" dirty="0"/>
          </a:p>
          <a:p>
            <a:pPr marL="0" indent="0">
              <a:buNone/>
            </a:pPr>
            <a:endParaRPr lang="cs-CZ" dirty="0"/>
          </a:p>
          <a:p>
            <a:pPr marL="0" indent="0">
              <a:buNone/>
            </a:pPr>
            <a:endParaRPr lang="cs-CZ" dirty="0"/>
          </a:p>
          <a:p>
            <a:pPr marL="0" indent="0">
              <a:buNone/>
            </a:pPr>
            <a:endParaRPr lang="cs-CZ" dirty="0"/>
          </a:p>
        </p:txBody>
      </p:sp>
      <p:pic>
        <p:nvPicPr>
          <p:cNvPr id="5" name="Obrázek 4">
            <a:extLst>
              <a:ext uri="{FF2B5EF4-FFF2-40B4-BE49-F238E27FC236}">
                <a16:creationId xmlns:a16="http://schemas.microsoft.com/office/drawing/2014/main" id="{B2345C4A-62ED-FBAB-3504-86C5AA2C2030}"/>
              </a:ext>
            </a:extLst>
          </p:cNvPr>
          <p:cNvPicPr>
            <a:picLocks noChangeAspect="1"/>
          </p:cNvPicPr>
          <p:nvPr/>
        </p:nvPicPr>
        <p:blipFill>
          <a:blip r:embed="rId2"/>
          <a:stretch>
            <a:fillRect/>
          </a:stretch>
        </p:blipFill>
        <p:spPr>
          <a:xfrm>
            <a:off x="3211515" y="1841179"/>
            <a:ext cx="3656970" cy="2655278"/>
          </a:xfrm>
          <a:prstGeom prst="rect">
            <a:avLst/>
          </a:prstGeom>
        </p:spPr>
      </p:pic>
    </p:spTree>
    <p:extLst>
      <p:ext uri="{BB962C8B-B14F-4D97-AF65-F5344CB8AC3E}">
        <p14:creationId xmlns:p14="http://schemas.microsoft.com/office/powerpoint/2010/main" val="19644770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62" name="CustomShape 1"/>
          <p:cNvSpPr/>
          <p:nvPr/>
        </p:nvSpPr>
        <p:spPr>
          <a:xfrm>
            <a:off x="869170" y="452114"/>
            <a:ext cx="7002289"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nSpc>
                <a:spcPct val="100000"/>
              </a:lnSpc>
            </a:pPr>
            <a:r>
              <a:rPr lang="cs-CZ" sz="3200" b="1" strike="noStrike" spc="-1" dirty="0">
                <a:solidFill>
                  <a:schemeClr val="tx2"/>
                </a:solidFill>
                <a:latin typeface="Garamond" panose="02020404030301010803" pitchFamily="18" charset="0"/>
                <a:ea typeface="DejaVu Sans"/>
              </a:rPr>
              <a:t>		Iniciali</a:t>
            </a:r>
            <a:r>
              <a:rPr lang="cs-CZ" sz="3200" b="1" spc="-1" dirty="0">
                <a:solidFill>
                  <a:schemeClr val="tx2"/>
                </a:solidFill>
                <a:latin typeface="Garamond" panose="02020404030301010803" pitchFamily="18" charset="0"/>
                <a:ea typeface="DejaVu Sans"/>
              </a:rPr>
              <a:t>zace LCD modulu</a:t>
            </a:r>
            <a:endParaRPr lang="cs-CZ" sz="3200" b="0" strike="noStrike" spc="-1" dirty="0">
              <a:solidFill>
                <a:schemeClr val="tx2"/>
              </a:solidFill>
              <a:latin typeface="Garamond" panose="02020404030301010803" pitchFamily="18" charset="0"/>
            </a:endParaRPr>
          </a:p>
        </p:txBody>
      </p:sp>
      <p:sp>
        <p:nvSpPr>
          <p:cNvPr id="163" name="CustomShape 2"/>
          <p:cNvSpPr/>
          <p:nvPr/>
        </p:nvSpPr>
        <p:spPr>
          <a:xfrm>
            <a:off x="426720" y="845820"/>
            <a:ext cx="9288780" cy="451093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lvl="1">
              <a:lnSpc>
                <a:spcPct val="130000"/>
              </a:lnSpc>
              <a:spcBef>
                <a:spcPts val="1060"/>
              </a:spcBef>
            </a:pPr>
            <a:endParaRPr lang="cs-CZ" spc="-1" dirty="0">
              <a:solidFill>
                <a:srgbClr val="000000"/>
              </a:solidFill>
              <a:latin typeface="Calibri" panose="020F0502020204030204" pitchFamily="34" charset="0"/>
              <a:cs typeface="Calibri" panose="020F0502020204030204" pitchFamily="34" charset="0"/>
            </a:endParaRPr>
          </a:p>
          <a:p>
            <a:pPr lvl="1">
              <a:lnSpc>
                <a:spcPct val="130000"/>
              </a:lnSpc>
              <a:spcBef>
                <a:spcPts val="1060"/>
              </a:spcBef>
            </a:pPr>
            <a:r>
              <a:rPr lang="cs-CZ" sz="1400" spc="-1" dirty="0">
                <a:solidFill>
                  <a:srgbClr val="000000"/>
                </a:solidFill>
                <a:latin typeface="Calibri" panose="020F0502020204030204" pitchFamily="34" charset="0"/>
                <a:cs typeface="Calibri" panose="020F0502020204030204" pitchFamily="34" charset="0"/>
              </a:rPr>
              <a:t>Knihovna je rozdělena na dva soubory </a:t>
            </a:r>
            <a:r>
              <a:rPr lang="cs-CZ" sz="1400" b="1" i="1" spc="-1" dirty="0" err="1">
                <a:solidFill>
                  <a:srgbClr val="000000"/>
                </a:solidFill>
                <a:latin typeface="Calibri" panose="020F0502020204030204" pitchFamily="34" charset="0"/>
                <a:cs typeface="Calibri" panose="020F0502020204030204" pitchFamily="34" charset="0"/>
              </a:rPr>
              <a:t>glcd.h</a:t>
            </a:r>
            <a:r>
              <a:rPr lang="cs-CZ" sz="1400" b="1" i="1" spc="-1" dirty="0">
                <a:solidFill>
                  <a:srgbClr val="000000"/>
                </a:solidFill>
                <a:latin typeface="Calibri" panose="020F0502020204030204" pitchFamily="34" charset="0"/>
                <a:cs typeface="Calibri" panose="020F0502020204030204" pitchFamily="34" charset="0"/>
              </a:rPr>
              <a:t> </a:t>
            </a:r>
            <a:r>
              <a:rPr lang="cs-CZ" sz="1400" i="1" spc="-1" dirty="0">
                <a:solidFill>
                  <a:srgbClr val="000000"/>
                </a:solidFill>
                <a:latin typeface="Calibri" panose="020F0502020204030204" pitchFamily="34" charset="0"/>
                <a:cs typeface="Calibri" panose="020F0502020204030204" pitchFamily="34" charset="0"/>
              </a:rPr>
              <a:t>a </a:t>
            </a:r>
            <a:r>
              <a:rPr lang="cs-CZ" sz="1400" b="1" i="1" spc="-1" dirty="0" err="1">
                <a:solidFill>
                  <a:srgbClr val="000000"/>
                </a:solidFill>
                <a:latin typeface="Calibri" panose="020F0502020204030204" pitchFamily="34" charset="0"/>
                <a:cs typeface="Calibri" panose="020F0502020204030204" pitchFamily="34" charset="0"/>
              </a:rPr>
              <a:t>glcd.c</a:t>
            </a:r>
            <a:r>
              <a:rPr lang="cs-CZ" sz="1400" i="1" spc="-1" dirty="0">
                <a:solidFill>
                  <a:srgbClr val="000000"/>
                </a:solidFill>
                <a:latin typeface="Calibri" panose="020F0502020204030204" pitchFamily="34" charset="0"/>
                <a:cs typeface="Calibri" panose="020F0502020204030204" pitchFamily="34" charset="0"/>
              </a:rPr>
              <a:t>,</a:t>
            </a:r>
            <a:r>
              <a:rPr lang="cs-CZ" sz="1400" b="1" i="1" spc="-1" dirty="0">
                <a:solidFill>
                  <a:srgbClr val="000000"/>
                </a:solidFill>
                <a:latin typeface="Calibri" panose="020F0502020204030204" pitchFamily="34" charset="0"/>
                <a:cs typeface="Calibri" panose="020F0502020204030204" pitchFamily="34" charset="0"/>
              </a:rPr>
              <a:t> </a:t>
            </a:r>
            <a:r>
              <a:rPr lang="cs-CZ" sz="1400" spc="-1" dirty="0">
                <a:solidFill>
                  <a:srgbClr val="000000"/>
                </a:solidFill>
                <a:latin typeface="Calibri" panose="020F0502020204030204" pitchFamily="34" charset="0"/>
                <a:cs typeface="Calibri" panose="020F0502020204030204" pitchFamily="34" charset="0"/>
              </a:rPr>
              <a:t>v hlavním programu je třeba vložit hlavičkový soubor </a:t>
            </a:r>
            <a:r>
              <a:rPr lang="cs-CZ" sz="1400" b="1" i="1" spc="-1" dirty="0" err="1">
                <a:solidFill>
                  <a:srgbClr val="000000"/>
                </a:solidFill>
                <a:latin typeface="Calibri" panose="020F0502020204030204" pitchFamily="34" charset="0"/>
                <a:cs typeface="Calibri" panose="020F0502020204030204" pitchFamily="34" charset="0"/>
              </a:rPr>
              <a:t>glcd.h</a:t>
            </a:r>
            <a:r>
              <a:rPr lang="cs-CZ" sz="1400" i="1" spc="-1" dirty="0">
                <a:solidFill>
                  <a:srgbClr val="000000"/>
                </a:solidFill>
                <a:latin typeface="Calibri" panose="020F0502020204030204" pitchFamily="34" charset="0"/>
                <a:cs typeface="Calibri" panose="020F0502020204030204" pitchFamily="34" charset="0"/>
              </a:rPr>
              <a:t>. </a:t>
            </a:r>
            <a:r>
              <a:rPr lang="cs-CZ" sz="1400" spc="-1" dirty="0">
                <a:solidFill>
                  <a:srgbClr val="000000"/>
                </a:solidFill>
                <a:latin typeface="Calibri" panose="020F0502020204030204" pitchFamily="34" charset="0"/>
                <a:cs typeface="Calibri" panose="020F0502020204030204" pitchFamily="34" charset="0"/>
              </a:rPr>
              <a:t> </a:t>
            </a:r>
            <a:endParaRPr lang="cs-CZ" sz="1400" b="1" spc="-1" dirty="0">
              <a:solidFill>
                <a:srgbClr val="000000"/>
              </a:solidFill>
              <a:latin typeface="Calibri" panose="020F0502020204030204" pitchFamily="34" charset="0"/>
              <a:cs typeface="Calibri" panose="020F0502020204030204" pitchFamily="34" charset="0"/>
            </a:endParaRPr>
          </a:p>
          <a:p>
            <a:pPr lvl="1">
              <a:lnSpc>
                <a:spcPct val="130000"/>
              </a:lnSpc>
              <a:spcBef>
                <a:spcPts val="1060"/>
              </a:spcBef>
            </a:pPr>
            <a:r>
              <a:rPr lang="cs-CZ" sz="1400" b="1" strike="noStrike" spc="-1" dirty="0" err="1">
                <a:solidFill>
                  <a:srgbClr val="000000"/>
                </a:solidFill>
                <a:latin typeface="Calibri" panose="020F0502020204030204" pitchFamily="34" charset="0"/>
                <a:cs typeface="Calibri" panose="020F0502020204030204" pitchFamily="34" charset="0"/>
              </a:rPr>
              <a:t>GlcdInit</a:t>
            </a:r>
            <a:r>
              <a:rPr lang="cs-CZ" sz="1400" b="1" strike="noStrike" spc="-1" dirty="0">
                <a:solidFill>
                  <a:srgbClr val="000000"/>
                </a:solidFill>
                <a:latin typeface="Calibri" panose="020F0502020204030204" pitchFamily="34" charset="0"/>
                <a:cs typeface="Calibri" panose="020F0502020204030204" pitchFamily="34" charset="0"/>
              </a:rPr>
              <a:t>() </a:t>
            </a:r>
          </a:p>
          <a:p>
            <a:pPr lvl="1">
              <a:lnSpc>
                <a:spcPct val="130000"/>
              </a:lnSpc>
              <a:spcBef>
                <a:spcPts val="1060"/>
              </a:spcBef>
            </a:pPr>
            <a:r>
              <a:rPr lang="cs-CZ" sz="1400" spc="-1" dirty="0">
                <a:latin typeface="Calibri" panose="020F0502020204030204" pitchFamily="34" charset="0"/>
                <a:cs typeface="Calibri" panose="020F0502020204030204" pitchFamily="34" charset="0"/>
              </a:rPr>
              <a:t>Funkce provede nastavení vstupně / výstupních pinů mikropočítače zajišťujících řízení LCD modulu, inicializuje globální proměnné knihovny a zapne displej. Funkce musí být zavolána v inicializační části uživatelského programu před použitím ostatních uživatelských funkcí knihovny.</a:t>
            </a:r>
          </a:p>
          <a:p>
            <a:pPr lvl="1">
              <a:lnSpc>
                <a:spcPct val="130000"/>
              </a:lnSpc>
              <a:spcBef>
                <a:spcPts val="1060"/>
              </a:spcBef>
            </a:pPr>
            <a:endParaRPr lang="cs-CZ" sz="1400" spc="-1" dirty="0">
              <a:latin typeface="Calibri" panose="020F0502020204030204" pitchFamily="34" charset="0"/>
              <a:cs typeface="Calibri" panose="020F0502020204030204" pitchFamily="34" charset="0"/>
            </a:endParaRPr>
          </a:p>
          <a:p>
            <a:pPr lvl="1">
              <a:lnSpc>
                <a:spcPct val="130000"/>
              </a:lnSpc>
              <a:spcBef>
                <a:spcPts val="1060"/>
              </a:spcBef>
            </a:pPr>
            <a:r>
              <a:rPr lang="cs-CZ" sz="1400" spc="-1" dirty="0">
                <a:latin typeface="Calibri" panose="020F0502020204030204" pitchFamily="34" charset="0"/>
                <a:cs typeface="Calibri" panose="020F0502020204030204" pitchFamily="34" charset="0"/>
              </a:rPr>
              <a:t>Poznámka:</a:t>
            </a:r>
            <a:br>
              <a:rPr lang="cs-CZ" sz="1400" spc="-1" dirty="0">
                <a:latin typeface="Calibri" panose="020F0502020204030204" pitchFamily="34" charset="0"/>
                <a:cs typeface="Calibri" panose="020F0502020204030204" pitchFamily="34" charset="0"/>
              </a:rPr>
            </a:br>
            <a:r>
              <a:rPr lang="cs-CZ" sz="1400" spc="-1" dirty="0">
                <a:latin typeface="Calibri" panose="020F0502020204030204" pitchFamily="34" charset="0"/>
                <a:cs typeface="Calibri" panose="020F0502020204030204" pitchFamily="34" charset="0"/>
              </a:rPr>
              <a:t>Informace o všech bodech displeje se automaticky ukládají do proměnné </a:t>
            </a:r>
            <a:r>
              <a:rPr lang="cs-CZ" sz="1400" i="1" spc="-1" dirty="0">
                <a:latin typeface="Calibri" panose="020F0502020204030204" pitchFamily="34" charset="0"/>
                <a:cs typeface="Calibri" panose="020F0502020204030204" pitchFamily="34" charset="0"/>
              </a:rPr>
              <a:t>DDRAM</a:t>
            </a:r>
            <a:r>
              <a:rPr lang="cs-CZ" sz="1400" spc="-1" dirty="0">
                <a:latin typeface="Calibri" panose="020F0502020204030204" pitchFamily="34" charset="0"/>
                <a:cs typeface="Calibri" panose="020F0502020204030204" pitchFamily="34" charset="0"/>
              </a:rPr>
              <a:t>, která je typu pole a nachází se v SRAM paměti mikropočítače. </a:t>
            </a:r>
            <a:r>
              <a:rPr lang="cs-CZ" sz="1400" b="0" strike="noStrike" spc="-1" dirty="0">
                <a:latin typeface="Calibri" panose="020F0502020204030204" pitchFamily="34" charset="0"/>
                <a:cs typeface="Calibri" panose="020F0502020204030204" pitchFamily="34" charset="0"/>
              </a:rPr>
              <a:t>Funkce pro operaci s polem jsou autom</a:t>
            </a:r>
            <a:r>
              <a:rPr lang="cs-CZ" sz="1400" spc="-1" dirty="0">
                <a:latin typeface="Calibri" panose="020F0502020204030204" pitchFamily="34" charset="0"/>
                <a:cs typeface="Calibri" panose="020F0502020204030204" pitchFamily="34" charset="0"/>
              </a:rPr>
              <a:t>atické, uživatel nemusí ani by neměl do pole nijak zasahovat. </a:t>
            </a:r>
            <a:r>
              <a:rPr lang="cs-CZ" sz="1400" b="0" strike="noStrike" spc="-1" dirty="0">
                <a:latin typeface="Calibri" panose="020F0502020204030204" pitchFamily="34" charset="0"/>
                <a:cs typeface="Calibri" panose="020F0502020204030204" pitchFamily="34" charset="0"/>
              </a:rPr>
              <a:t> </a:t>
            </a:r>
            <a:endParaRPr lang="cs-CZ" sz="1400" b="0" strike="noStrike" spc="-1" dirty="0">
              <a:latin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107760"/>
            <a:ext cx="9400320"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ctr">
              <a:lnSpc>
                <a:spcPct val="100000"/>
              </a:lnSpc>
            </a:pPr>
            <a:r>
              <a:rPr lang="cs-CZ" sz="3200" b="1" spc="-1" dirty="0">
                <a:solidFill>
                  <a:schemeClr val="tx2"/>
                </a:solidFill>
                <a:latin typeface="Garamond" panose="02020404030301010803" pitchFamily="18" charset="0"/>
                <a:ea typeface="DejaVu Sans"/>
              </a:rPr>
              <a:t>	Funkce pro nastavení a formátování </a:t>
            </a:r>
            <a:r>
              <a:rPr lang="cs-CZ" sz="3200" b="1" strike="noStrike" spc="-1" dirty="0">
                <a:latin typeface="Source Sans Pro"/>
                <a:ea typeface="DejaVu Sans"/>
              </a:rPr>
              <a:t>		</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99232" y="661163"/>
            <a:ext cx="8882160" cy="4575612"/>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spcBef>
                <a:spcPts val="1060"/>
              </a:spcBef>
            </a:pPr>
            <a:r>
              <a:rPr lang="cs-CZ" sz="1400" b="0" strike="noStrike" spc="-1" dirty="0">
                <a:solidFill>
                  <a:srgbClr val="000000"/>
                </a:solidFill>
                <a:latin typeface="Calibri" panose="020F0502020204030204" pitchFamily="34" charset="0"/>
                <a:cs typeface="Calibri" panose="020F0502020204030204" pitchFamily="34" charset="0"/>
              </a:rPr>
              <a:t>Knihovna umožňuje vykreslování ve dvou barvách, tedy </a:t>
            </a:r>
            <a:r>
              <a:rPr lang="cs-CZ" sz="1400" spc="-1" dirty="0">
                <a:solidFill>
                  <a:srgbClr val="000000"/>
                </a:solidFill>
                <a:latin typeface="Calibri" panose="020F0502020204030204" pitchFamily="34" charset="0"/>
                <a:cs typeface="Calibri" panose="020F0502020204030204" pitchFamily="34" charset="0"/>
              </a:rPr>
              <a:t>požadovaný objekt se zobrazí buď tmavě na světlém pozadí nebo světle na tmavém pozadí. Před samotným vykreslováním je vhodné smazat obrazovku. Všechny parametry v následujících funkcích jsou typu </a:t>
            </a:r>
            <a:r>
              <a:rPr lang="cs-CZ" sz="1400" b="1" spc="-1" dirty="0">
                <a:solidFill>
                  <a:srgbClr val="000000"/>
                </a:solidFill>
                <a:latin typeface="Calibri" panose="020F0502020204030204" pitchFamily="34" charset="0"/>
                <a:cs typeface="Calibri" panose="020F0502020204030204" pitchFamily="34" charset="0"/>
              </a:rPr>
              <a:t>uint8_t</a:t>
            </a:r>
            <a:r>
              <a:rPr lang="cs-CZ" sz="1400" spc="-1" dirty="0">
                <a:solidFill>
                  <a:srgbClr val="000000"/>
                </a:solidFill>
                <a:latin typeface="Calibri" panose="020F0502020204030204" pitchFamily="34" charset="0"/>
                <a:cs typeface="Calibri" panose="020F0502020204030204" pitchFamily="34" charset="0"/>
              </a:rPr>
              <a:t>.</a:t>
            </a: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SetPosition</a:t>
            </a:r>
            <a:r>
              <a:rPr lang="cs-CZ" sz="1400" b="1" spc="-1" dirty="0">
                <a:solidFill>
                  <a:srgbClr val="000000"/>
                </a:solidFill>
                <a:latin typeface="Calibri" panose="020F0502020204030204" pitchFamily="34" charset="0"/>
                <a:cs typeface="Calibri" panose="020F0502020204030204" pitchFamily="34" charset="0"/>
              </a:rPr>
              <a:t>(</a:t>
            </a:r>
            <a:r>
              <a:rPr lang="cs-CZ" sz="1400" b="1" spc="-1" dirty="0" err="1">
                <a:solidFill>
                  <a:srgbClr val="000000"/>
                </a:solidFill>
                <a:latin typeface="Calibri" panose="020F0502020204030204" pitchFamily="34" charset="0"/>
                <a:cs typeface="Calibri" panose="020F0502020204030204" pitchFamily="34" charset="0"/>
              </a:rPr>
              <a:t>x,y</a:t>
            </a:r>
            <a:r>
              <a:rPr lang="cs-CZ" sz="1400" b="1" spc="-1" dirty="0">
                <a:solidFill>
                  <a:srgbClr val="000000"/>
                </a:solidFill>
                <a:latin typeface="Calibri" panose="020F0502020204030204" pitchFamily="34" charset="0"/>
                <a:cs typeface="Calibri" panose="020F0502020204030204" pitchFamily="34" charset="0"/>
              </a:rPr>
              <a:t>)</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Funkce nastaví souřadnice na displeji podle zadaných parametrů </a:t>
            </a:r>
            <a:r>
              <a:rPr lang="cs-CZ" sz="1400" spc="-1" dirty="0" err="1">
                <a:solidFill>
                  <a:srgbClr val="000000"/>
                </a:solidFill>
                <a:latin typeface="Calibri" panose="020F0502020204030204" pitchFamily="34" charset="0"/>
                <a:cs typeface="Calibri" panose="020F0502020204030204" pitchFamily="34" charset="0"/>
              </a:rPr>
              <a:t>x,y</a:t>
            </a:r>
            <a:r>
              <a:rPr lang="cs-CZ" sz="1400" spc="-1" dirty="0">
                <a:solidFill>
                  <a:srgbClr val="000000"/>
                </a:solidFill>
                <a:latin typeface="Calibri" panose="020F0502020204030204" pitchFamily="34" charset="0"/>
                <a:cs typeface="Calibri" panose="020F0502020204030204" pitchFamily="34" charset="0"/>
              </a:rPr>
              <a:t> pro následující data. Tato funkce je pro psaní textu na displeji, pokud chceme zobrazit znak nebo řetězec je nutné předem určit souřadnice od kterých se mají znaky zobrazovat. Zbylé funkce pro vykreslování obsahují souřadnice ve svých parametrech.</a:t>
            </a: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SetColor</a:t>
            </a:r>
            <a:r>
              <a:rPr lang="cs-CZ" sz="1400" b="1" spc="-1" dirty="0">
                <a:solidFill>
                  <a:srgbClr val="000000"/>
                </a:solidFill>
                <a:latin typeface="Calibri" panose="020F0502020204030204" pitchFamily="34" charset="0"/>
                <a:cs typeface="Calibri" panose="020F0502020204030204" pitchFamily="34" charset="0"/>
              </a:rPr>
              <a:t>(barva) </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Funkce určuje, zda se následující data budou zobrazovat světle (barva = 0) nebo tmavě (barva = 1). Funkci je nutné zavolat před samotným zobrazováním dat na displeji. </a:t>
            </a: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ClearScreen</a:t>
            </a:r>
            <a:r>
              <a:rPr lang="cs-CZ" sz="1400" b="1" spc="-1" dirty="0">
                <a:solidFill>
                  <a:srgbClr val="000000"/>
                </a:solidFill>
                <a:latin typeface="Calibri" panose="020F0502020204030204" pitchFamily="34" charset="0"/>
                <a:cs typeface="Calibri" panose="020F0502020204030204" pitchFamily="34" charset="0"/>
              </a:rPr>
              <a:t>() </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Funkce smaže celou obrazovku a nastaví položky pole DDRAM na hodnotu 0.</a:t>
            </a: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FillScreen</a:t>
            </a:r>
            <a:r>
              <a:rPr lang="cs-CZ" sz="1400" b="1" spc="-1" dirty="0">
                <a:solidFill>
                  <a:srgbClr val="000000"/>
                </a:solidFill>
                <a:latin typeface="Calibri" panose="020F0502020204030204" pitchFamily="34" charset="0"/>
                <a:cs typeface="Calibri" panose="020F0502020204030204" pitchFamily="34" charset="0"/>
              </a:rPr>
              <a:t>() </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F</a:t>
            </a:r>
            <a:r>
              <a:rPr lang="cs-CZ" sz="1400" spc="-1">
                <a:solidFill>
                  <a:srgbClr val="000000"/>
                </a:solidFill>
                <a:latin typeface="Calibri" panose="020F0502020204030204" pitchFamily="34" charset="0"/>
                <a:cs typeface="Calibri" panose="020F0502020204030204" pitchFamily="34" charset="0"/>
              </a:rPr>
              <a:t>unkce </a:t>
            </a:r>
            <a:r>
              <a:rPr lang="cs-CZ" sz="1400" spc="-1" dirty="0">
                <a:solidFill>
                  <a:srgbClr val="000000"/>
                </a:solidFill>
                <a:latin typeface="Calibri" panose="020F0502020204030204" pitchFamily="34" charset="0"/>
                <a:cs typeface="Calibri" panose="020F0502020204030204" pitchFamily="34" charset="0"/>
              </a:rPr>
              <a:t>celou obrazovku vyplní a nastaví položky pole DDRAM na 255. Tato funkce je užitečná pokud chceme vykreslovat světlou barvou. Ovšem pokud chceme vykreslovat světlou barvou jen na část displeje a na jinou část tmavou barvou je třeba zvolit jiný postup, který </a:t>
            </a:r>
            <a:r>
              <a:rPr lang="cs-CZ" sz="1400" spc="-1" dirty="0">
                <a:latin typeface="Calibri" panose="020F0502020204030204" pitchFamily="34" charset="0"/>
                <a:cs typeface="Calibri" panose="020F0502020204030204" pitchFamily="34" charset="0"/>
              </a:rPr>
              <a:t>bude ukázán </a:t>
            </a:r>
            <a:r>
              <a:rPr lang="cs-CZ" sz="1400" spc="-1" dirty="0">
                <a:solidFill>
                  <a:srgbClr val="000000"/>
                </a:solidFill>
                <a:latin typeface="Calibri" panose="020F0502020204030204" pitchFamily="34" charset="0"/>
                <a:cs typeface="Calibri" panose="020F0502020204030204" pitchFamily="34" charset="0"/>
              </a:rPr>
              <a:t>v další části.</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107760"/>
            <a:ext cx="7670580"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nSpc>
                <a:spcPct val="100000"/>
              </a:lnSpc>
            </a:pPr>
            <a:r>
              <a:rPr lang="cs-CZ" sz="3200" b="1" strike="noStrike" spc="-1" dirty="0">
                <a:latin typeface="Source Sans Pro"/>
                <a:ea typeface="DejaVu Sans"/>
              </a:rPr>
              <a:t> 		</a:t>
            </a:r>
            <a:r>
              <a:rPr lang="cs-CZ" sz="3200" b="1" spc="-1" dirty="0">
                <a:solidFill>
                  <a:schemeClr val="tx2"/>
                </a:solidFill>
                <a:latin typeface="Garamond" panose="02020404030301010803" pitchFamily="18" charset="0"/>
                <a:ea typeface="DejaVu Sans"/>
              </a:rPr>
              <a:t>Vykreslení jednoduchých tvarů</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66640" y="600203"/>
            <a:ext cx="8882160" cy="4998804"/>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SetPixel</a:t>
            </a:r>
            <a:r>
              <a:rPr lang="cs-CZ" sz="1400" b="1" spc="-1" dirty="0">
                <a:solidFill>
                  <a:srgbClr val="000000"/>
                </a:solidFill>
                <a:latin typeface="Calibri" panose="020F0502020204030204" pitchFamily="34" charset="0"/>
                <a:cs typeface="Calibri" panose="020F0502020204030204" pitchFamily="34" charset="0"/>
              </a:rPr>
              <a:t>(</a:t>
            </a:r>
            <a:r>
              <a:rPr lang="cs-CZ" sz="1400" b="1" spc="-1" dirty="0" err="1">
                <a:solidFill>
                  <a:srgbClr val="000000"/>
                </a:solidFill>
                <a:latin typeface="Calibri" panose="020F0502020204030204" pitchFamily="34" charset="0"/>
                <a:cs typeface="Calibri" panose="020F0502020204030204" pitchFamily="34" charset="0"/>
              </a:rPr>
              <a:t>x,y</a:t>
            </a:r>
            <a:r>
              <a:rPr lang="cs-CZ" sz="1400" b="1" spc="-1" dirty="0">
                <a:solidFill>
                  <a:srgbClr val="000000"/>
                </a:solidFill>
                <a:latin typeface="Calibri" panose="020F0502020204030204" pitchFamily="34" charset="0"/>
                <a:cs typeface="Calibri" panose="020F0502020204030204" pitchFamily="34" charset="0"/>
              </a:rPr>
              <a:t>) </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Funkce vykreslí jeden bod na displeji podle zadaných parametrů </a:t>
            </a:r>
            <a:r>
              <a:rPr lang="cs-CZ" sz="1400" spc="-1" dirty="0" err="1">
                <a:solidFill>
                  <a:srgbClr val="000000"/>
                </a:solidFill>
                <a:latin typeface="Calibri" panose="020F0502020204030204" pitchFamily="34" charset="0"/>
                <a:cs typeface="Calibri" panose="020F0502020204030204" pitchFamily="34" charset="0"/>
              </a:rPr>
              <a:t>x,y</a:t>
            </a:r>
            <a:r>
              <a:rPr lang="cs-CZ" sz="1400" spc="-1" dirty="0">
                <a:solidFill>
                  <a:srgbClr val="000000"/>
                </a:solidFill>
                <a:latin typeface="Calibri" panose="020F0502020204030204" pitchFamily="34" charset="0"/>
                <a:cs typeface="Calibri" panose="020F0502020204030204" pitchFamily="34" charset="0"/>
              </a:rPr>
              <a:t>. To zda bude daný bod zobrazen tmavě, resp. světle rozhoduje funkce </a:t>
            </a:r>
            <a:r>
              <a:rPr lang="cs-CZ" sz="1400" b="1" spc="-1" dirty="0" err="1">
                <a:solidFill>
                  <a:srgbClr val="000000"/>
                </a:solidFill>
                <a:latin typeface="Calibri" panose="020F0502020204030204" pitchFamily="34" charset="0"/>
                <a:cs typeface="Calibri" panose="020F0502020204030204" pitchFamily="34" charset="0"/>
              </a:rPr>
              <a:t>SetColor</a:t>
            </a:r>
            <a:r>
              <a:rPr lang="cs-CZ" sz="1400" b="1" spc="-1" dirty="0">
                <a:solidFill>
                  <a:srgbClr val="000000"/>
                </a:solidFill>
                <a:latin typeface="Calibri" panose="020F0502020204030204" pitchFamily="34" charset="0"/>
                <a:cs typeface="Calibri" panose="020F0502020204030204" pitchFamily="34" charset="0"/>
              </a:rPr>
              <a:t>()</a:t>
            </a:r>
            <a:r>
              <a:rPr lang="cs-CZ" sz="1400" spc="-1" dirty="0">
                <a:solidFill>
                  <a:srgbClr val="000000"/>
                </a:solidFill>
                <a:latin typeface="Calibri" panose="020F0502020204030204" pitchFamily="34" charset="0"/>
                <a:cs typeface="Calibri" panose="020F0502020204030204" pitchFamily="34" charset="0"/>
              </a:rPr>
              <a:t>.</a:t>
            </a: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r>
              <a:rPr lang="cs-CZ" sz="1400" b="1" spc="-1" dirty="0">
                <a:solidFill>
                  <a:srgbClr val="000000"/>
                </a:solidFill>
                <a:latin typeface="Calibri" panose="020F0502020204030204" pitchFamily="34" charset="0"/>
                <a:cs typeface="Calibri" panose="020F0502020204030204" pitchFamily="34" charset="0"/>
              </a:rPr>
              <a:t>Line(x1,y1,x2,y2) </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Funkce vykreslí přímku, počáteční souřadnice přímky určují parametry x1,y1 a koncové x2,y2.</a:t>
            </a:r>
          </a:p>
          <a:p>
            <a:pPr>
              <a:spcBef>
                <a:spcPts val="1060"/>
              </a:spcBef>
            </a:pPr>
            <a:r>
              <a:rPr lang="cs-CZ" sz="1400" b="1" spc="-1" dirty="0">
                <a:solidFill>
                  <a:srgbClr val="000000"/>
                </a:solidFill>
                <a:latin typeface="Calibri" panose="020F0502020204030204" pitchFamily="34" charset="0"/>
                <a:cs typeface="Calibri" panose="020F0502020204030204" pitchFamily="34" charset="0"/>
              </a:rPr>
              <a:t>Vline(</a:t>
            </a:r>
            <a:r>
              <a:rPr lang="cs-CZ" sz="1400" b="1" spc="-1" dirty="0" err="1">
                <a:solidFill>
                  <a:srgbClr val="000000"/>
                </a:solidFill>
                <a:latin typeface="Calibri" panose="020F0502020204030204" pitchFamily="34" charset="0"/>
                <a:cs typeface="Calibri" panose="020F0502020204030204" pitchFamily="34" charset="0"/>
              </a:rPr>
              <a:t>x,y,v</a:t>
            </a:r>
            <a:r>
              <a:rPr lang="cs-CZ" sz="1400" b="1" spc="-1" dirty="0">
                <a:solidFill>
                  <a:srgbClr val="000000"/>
                </a:solidFill>
                <a:latin typeface="Calibri" panose="020F0502020204030204" pitchFamily="34" charset="0"/>
                <a:cs typeface="Calibri" panose="020F0502020204030204" pitchFamily="34" charset="0"/>
              </a:rPr>
              <a:t>)  </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Funkce vykreslí vertikální přímku, počáteční souřadnice určují parametry </a:t>
            </a:r>
            <a:r>
              <a:rPr lang="cs-CZ" sz="1400" spc="-1" dirty="0" err="1">
                <a:solidFill>
                  <a:srgbClr val="000000"/>
                </a:solidFill>
                <a:latin typeface="Calibri" panose="020F0502020204030204" pitchFamily="34" charset="0"/>
                <a:cs typeface="Calibri" panose="020F0502020204030204" pitchFamily="34" charset="0"/>
              </a:rPr>
              <a:t>x,y</a:t>
            </a:r>
            <a:r>
              <a:rPr lang="cs-CZ" sz="1400" spc="-1" dirty="0">
                <a:solidFill>
                  <a:srgbClr val="000000"/>
                </a:solidFill>
                <a:latin typeface="Calibri" panose="020F0502020204030204" pitchFamily="34" charset="0"/>
                <a:cs typeface="Calibri" panose="020F0502020204030204" pitchFamily="34" charset="0"/>
              </a:rPr>
              <a:t> a parametr v určuje koncovou souřadnici přímky ve směru y.</a:t>
            </a: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Hline</a:t>
            </a:r>
            <a:r>
              <a:rPr lang="cs-CZ" sz="1400" b="1" spc="-1" dirty="0">
                <a:solidFill>
                  <a:srgbClr val="000000"/>
                </a:solidFill>
                <a:latin typeface="Calibri" panose="020F0502020204030204" pitchFamily="34" charset="0"/>
                <a:cs typeface="Calibri" panose="020F0502020204030204" pitchFamily="34" charset="0"/>
              </a:rPr>
              <a:t>(</a:t>
            </a:r>
            <a:r>
              <a:rPr lang="cs-CZ" sz="1400" b="1" spc="-1" dirty="0" err="1">
                <a:solidFill>
                  <a:srgbClr val="000000"/>
                </a:solidFill>
                <a:latin typeface="Calibri" panose="020F0502020204030204" pitchFamily="34" charset="0"/>
                <a:cs typeface="Calibri" panose="020F0502020204030204" pitchFamily="34" charset="0"/>
              </a:rPr>
              <a:t>x,y,d</a:t>
            </a:r>
            <a:r>
              <a:rPr lang="cs-CZ" sz="1400" b="1" spc="-1" dirty="0">
                <a:solidFill>
                  <a:srgbClr val="000000"/>
                </a:solidFill>
                <a:latin typeface="Calibri" panose="020F0502020204030204" pitchFamily="34" charset="0"/>
                <a:cs typeface="Calibri" panose="020F0502020204030204" pitchFamily="34" charset="0"/>
              </a:rPr>
              <a:t>)</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Funkce je shodná s předchozí, ale vykreslí horizontální přímku. Vykonávání těchto dvou funkcí je rychlejší než použití obecné funkce pro přímku Line. </a:t>
            </a: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Rectangle</a:t>
            </a:r>
            <a:r>
              <a:rPr lang="cs-CZ" sz="1400" b="1" spc="-1" dirty="0">
                <a:solidFill>
                  <a:srgbClr val="000000"/>
                </a:solidFill>
                <a:latin typeface="Calibri" panose="020F0502020204030204" pitchFamily="34" charset="0"/>
                <a:cs typeface="Calibri" panose="020F0502020204030204" pitchFamily="34" charset="0"/>
              </a:rPr>
              <a:t>(</a:t>
            </a:r>
            <a:r>
              <a:rPr lang="cs-CZ" sz="1400" b="1" spc="-1" dirty="0" err="1">
                <a:solidFill>
                  <a:srgbClr val="000000"/>
                </a:solidFill>
                <a:latin typeface="Calibri" panose="020F0502020204030204" pitchFamily="34" charset="0"/>
                <a:cs typeface="Calibri" panose="020F0502020204030204" pitchFamily="34" charset="0"/>
              </a:rPr>
              <a:t>x,y,a,b</a:t>
            </a:r>
            <a:r>
              <a:rPr lang="cs-CZ" sz="1400" b="1" spc="-1" dirty="0">
                <a:solidFill>
                  <a:srgbClr val="000000"/>
                </a:solidFill>
                <a:latin typeface="Calibri" panose="020F0502020204030204" pitchFamily="34" charset="0"/>
                <a:cs typeface="Calibri" panose="020F0502020204030204" pitchFamily="34" charset="0"/>
              </a:rPr>
              <a:t>) </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Funkce zobrazí obdélník (čtverec), souřadnice horního levého rohu obrazce určují parametry </a:t>
            </a:r>
            <a:r>
              <a:rPr lang="cs-CZ" sz="1400" spc="-1" dirty="0" err="1">
                <a:solidFill>
                  <a:srgbClr val="000000"/>
                </a:solidFill>
                <a:latin typeface="Calibri" panose="020F0502020204030204" pitchFamily="34" charset="0"/>
                <a:cs typeface="Calibri" panose="020F0502020204030204" pitchFamily="34" charset="0"/>
              </a:rPr>
              <a:t>x,y</a:t>
            </a:r>
            <a:r>
              <a:rPr lang="cs-CZ" sz="1400" spc="-1" dirty="0">
                <a:solidFill>
                  <a:srgbClr val="000000"/>
                </a:solidFill>
                <a:latin typeface="Calibri" panose="020F0502020204030204" pitchFamily="34" charset="0"/>
                <a:cs typeface="Calibri" panose="020F0502020204030204" pitchFamily="34" charset="0"/>
              </a:rPr>
              <a:t>. Délku a výšku určují parametry a, b. </a:t>
            </a: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FullRectangle</a:t>
            </a:r>
            <a:r>
              <a:rPr lang="cs-CZ" sz="1400" b="1" spc="-1" dirty="0">
                <a:solidFill>
                  <a:srgbClr val="000000"/>
                </a:solidFill>
                <a:latin typeface="Calibri" panose="020F0502020204030204" pitchFamily="34" charset="0"/>
                <a:cs typeface="Calibri" panose="020F0502020204030204" pitchFamily="34" charset="0"/>
              </a:rPr>
              <a:t>(</a:t>
            </a:r>
            <a:r>
              <a:rPr lang="cs-CZ" sz="1400" b="1" spc="-1" dirty="0" err="1">
                <a:solidFill>
                  <a:srgbClr val="000000"/>
                </a:solidFill>
                <a:latin typeface="Calibri" panose="020F0502020204030204" pitchFamily="34" charset="0"/>
                <a:cs typeface="Calibri" panose="020F0502020204030204" pitchFamily="34" charset="0"/>
              </a:rPr>
              <a:t>x,y,a,b</a:t>
            </a:r>
            <a:r>
              <a:rPr lang="cs-CZ" sz="1400" b="1" spc="-1" dirty="0">
                <a:solidFill>
                  <a:srgbClr val="000000"/>
                </a:solidFill>
                <a:latin typeface="Calibri" panose="020F0502020204030204" pitchFamily="34" charset="0"/>
                <a:cs typeface="Calibri" panose="020F0502020204030204" pitchFamily="34" charset="0"/>
              </a:rPr>
              <a:t>) </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Funkce je stejná jako předchozí, ale zobrazí plný tvar.  </a:t>
            </a:r>
            <a:r>
              <a:rPr lang="cs-CZ" sz="1400" b="1" spc="-1" dirty="0">
                <a:solidFill>
                  <a:srgbClr val="000000"/>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33715681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107760"/>
            <a:ext cx="8813580"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nSpc>
                <a:spcPct val="100000"/>
              </a:lnSpc>
            </a:pPr>
            <a:r>
              <a:rPr lang="cs-CZ" sz="3200" b="1" strike="noStrike" spc="-1" dirty="0">
                <a:latin typeface="Source Sans Pro"/>
                <a:ea typeface="DejaVu Sans"/>
              </a:rPr>
              <a:t> 	</a:t>
            </a:r>
            <a:r>
              <a:rPr lang="cs-CZ" sz="3200" b="1" spc="-1" dirty="0">
                <a:solidFill>
                  <a:schemeClr val="tx2"/>
                </a:solidFill>
                <a:latin typeface="Garamond" panose="02020404030301010803" pitchFamily="18" charset="0"/>
                <a:ea typeface="DejaVu Sans"/>
              </a:rPr>
              <a:t>Vykreslení jednoduchých tvarů, ukázky</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66640" y="600203"/>
            <a:ext cx="8882160" cy="2354491"/>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Circle</a:t>
            </a:r>
            <a:r>
              <a:rPr lang="cs-CZ" sz="1400" b="1" spc="-1" dirty="0">
                <a:solidFill>
                  <a:srgbClr val="000000"/>
                </a:solidFill>
                <a:latin typeface="Calibri" panose="020F0502020204030204" pitchFamily="34" charset="0"/>
                <a:cs typeface="Calibri" panose="020F0502020204030204" pitchFamily="34" charset="0"/>
              </a:rPr>
              <a:t>(</a:t>
            </a:r>
            <a:r>
              <a:rPr lang="cs-CZ" sz="1400" b="1" spc="-1" dirty="0" err="1">
                <a:solidFill>
                  <a:srgbClr val="000000"/>
                </a:solidFill>
                <a:latin typeface="Calibri" panose="020F0502020204030204" pitchFamily="34" charset="0"/>
                <a:cs typeface="Calibri" panose="020F0502020204030204" pitchFamily="34" charset="0"/>
              </a:rPr>
              <a:t>x,y,r</a:t>
            </a:r>
            <a:r>
              <a:rPr lang="cs-CZ" sz="1400" b="1" spc="-1" dirty="0">
                <a:solidFill>
                  <a:srgbClr val="000000"/>
                </a:solidFill>
                <a:latin typeface="Calibri" panose="020F0502020204030204" pitchFamily="34" charset="0"/>
                <a:cs typeface="Calibri" panose="020F0502020204030204" pitchFamily="34" charset="0"/>
              </a:rPr>
              <a:t>) </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Funkce zobrazí kruh, střed kruhu určují parametry </a:t>
            </a:r>
            <a:r>
              <a:rPr lang="cs-CZ" sz="1400" spc="-1" dirty="0" err="1">
                <a:solidFill>
                  <a:srgbClr val="000000"/>
                </a:solidFill>
                <a:latin typeface="Calibri" panose="020F0502020204030204" pitchFamily="34" charset="0"/>
                <a:cs typeface="Calibri" panose="020F0502020204030204" pitchFamily="34" charset="0"/>
              </a:rPr>
              <a:t>x,y</a:t>
            </a:r>
            <a:r>
              <a:rPr lang="cs-CZ" sz="1400" spc="-1" dirty="0">
                <a:solidFill>
                  <a:srgbClr val="000000"/>
                </a:solidFill>
                <a:latin typeface="Calibri" panose="020F0502020204030204" pitchFamily="34" charset="0"/>
                <a:cs typeface="Calibri" panose="020F0502020204030204" pitchFamily="34" charset="0"/>
              </a:rPr>
              <a:t> a poloměr r.</a:t>
            </a: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FullCircle</a:t>
            </a:r>
            <a:r>
              <a:rPr lang="cs-CZ" sz="1400" b="1" spc="-1" dirty="0">
                <a:solidFill>
                  <a:srgbClr val="000000"/>
                </a:solidFill>
                <a:latin typeface="Calibri" panose="020F0502020204030204" pitchFamily="34" charset="0"/>
                <a:cs typeface="Calibri" panose="020F0502020204030204" pitchFamily="34" charset="0"/>
              </a:rPr>
              <a:t>(</a:t>
            </a:r>
            <a:r>
              <a:rPr lang="cs-CZ" sz="1400" b="1" spc="-1" dirty="0" err="1">
                <a:solidFill>
                  <a:srgbClr val="000000"/>
                </a:solidFill>
                <a:latin typeface="Calibri" panose="020F0502020204030204" pitchFamily="34" charset="0"/>
                <a:cs typeface="Calibri" panose="020F0502020204030204" pitchFamily="34" charset="0"/>
              </a:rPr>
              <a:t>x,y,r</a:t>
            </a:r>
            <a:r>
              <a:rPr lang="cs-CZ" sz="1400" b="1" spc="-1" dirty="0">
                <a:solidFill>
                  <a:srgbClr val="000000"/>
                </a:solidFill>
                <a:latin typeface="Calibri" panose="020F0502020204030204" pitchFamily="34" charset="0"/>
                <a:cs typeface="Calibri" panose="020F0502020204030204" pitchFamily="34" charset="0"/>
              </a:rPr>
              <a:t>) </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Funkce zobrazí plný kruh</a:t>
            </a: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p:txBody>
      </p:sp>
      <p:pic>
        <p:nvPicPr>
          <p:cNvPr id="4" name="Zástupný obsah 7">
            <a:extLst>
              <a:ext uri="{FF2B5EF4-FFF2-40B4-BE49-F238E27FC236}">
                <a16:creationId xmlns:a16="http://schemas.microsoft.com/office/drawing/2014/main" id="{F8A348CE-6372-F1BA-B22A-D7358EFD90EE}"/>
              </a:ext>
            </a:extLst>
          </p:cNvPr>
          <p:cNvPicPr>
            <a:picLocks noChangeAspect="1"/>
          </p:cNvPicPr>
          <p:nvPr/>
        </p:nvPicPr>
        <p:blipFill>
          <a:blip r:embed="rId2"/>
          <a:stretch>
            <a:fillRect/>
          </a:stretch>
        </p:blipFill>
        <p:spPr>
          <a:xfrm>
            <a:off x="566640" y="2514928"/>
            <a:ext cx="2861091" cy="2059089"/>
          </a:xfrm>
          <a:prstGeom prst="rect">
            <a:avLst/>
          </a:prstGeom>
        </p:spPr>
      </p:pic>
      <p:pic>
        <p:nvPicPr>
          <p:cNvPr id="5" name="Obrázek 4">
            <a:extLst>
              <a:ext uri="{FF2B5EF4-FFF2-40B4-BE49-F238E27FC236}">
                <a16:creationId xmlns:a16="http://schemas.microsoft.com/office/drawing/2014/main" id="{AB456492-296C-73B2-2344-5907B0611E9F}"/>
              </a:ext>
            </a:extLst>
          </p:cNvPr>
          <p:cNvPicPr>
            <a:picLocks noChangeAspect="1"/>
          </p:cNvPicPr>
          <p:nvPr/>
        </p:nvPicPr>
        <p:blipFill>
          <a:blip r:embed="rId3"/>
          <a:stretch>
            <a:fillRect/>
          </a:stretch>
        </p:blipFill>
        <p:spPr>
          <a:xfrm>
            <a:off x="3674410" y="2514928"/>
            <a:ext cx="2666620" cy="2059089"/>
          </a:xfrm>
          <a:prstGeom prst="rect">
            <a:avLst/>
          </a:prstGeom>
        </p:spPr>
      </p:pic>
      <p:pic>
        <p:nvPicPr>
          <p:cNvPr id="6" name="Obrázek 5">
            <a:extLst>
              <a:ext uri="{FF2B5EF4-FFF2-40B4-BE49-F238E27FC236}">
                <a16:creationId xmlns:a16="http://schemas.microsoft.com/office/drawing/2014/main" id="{0B003C21-70AF-5B19-F032-346449D5EA24}"/>
              </a:ext>
            </a:extLst>
          </p:cNvPr>
          <p:cNvPicPr>
            <a:picLocks noChangeAspect="1"/>
          </p:cNvPicPr>
          <p:nvPr/>
        </p:nvPicPr>
        <p:blipFill>
          <a:blip r:embed="rId4"/>
          <a:stretch>
            <a:fillRect/>
          </a:stretch>
        </p:blipFill>
        <p:spPr>
          <a:xfrm>
            <a:off x="6587709" y="2514928"/>
            <a:ext cx="2663510" cy="2095129"/>
          </a:xfrm>
          <a:prstGeom prst="rect">
            <a:avLst/>
          </a:prstGeom>
        </p:spPr>
      </p:pic>
      <p:sp>
        <p:nvSpPr>
          <p:cNvPr id="7" name="TextovéPole 6">
            <a:extLst>
              <a:ext uri="{FF2B5EF4-FFF2-40B4-BE49-F238E27FC236}">
                <a16:creationId xmlns:a16="http://schemas.microsoft.com/office/drawing/2014/main" id="{A78D2A79-365B-1D64-06B4-176346DF7D97}"/>
              </a:ext>
            </a:extLst>
          </p:cNvPr>
          <p:cNvSpPr txBox="1"/>
          <p:nvPr/>
        </p:nvSpPr>
        <p:spPr>
          <a:xfrm>
            <a:off x="1315072" y="4610057"/>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1</a:t>
            </a:r>
          </a:p>
        </p:txBody>
      </p:sp>
      <p:sp>
        <p:nvSpPr>
          <p:cNvPr id="8" name="TextovéPole 7">
            <a:extLst>
              <a:ext uri="{FF2B5EF4-FFF2-40B4-BE49-F238E27FC236}">
                <a16:creationId xmlns:a16="http://schemas.microsoft.com/office/drawing/2014/main" id="{6F8FEEA2-C953-A181-6EBD-DDE0C3338B39}"/>
              </a:ext>
            </a:extLst>
          </p:cNvPr>
          <p:cNvSpPr txBox="1"/>
          <p:nvPr/>
        </p:nvSpPr>
        <p:spPr>
          <a:xfrm>
            <a:off x="4325607" y="4574017"/>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2</a:t>
            </a:r>
          </a:p>
        </p:txBody>
      </p:sp>
      <p:sp>
        <p:nvSpPr>
          <p:cNvPr id="9" name="TextovéPole 8">
            <a:extLst>
              <a:ext uri="{FF2B5EF4-FFF2-40B4-BE49-F238E27FC236}">
                <a16:creationId xmlns:a16="http://schemas.microsoft.com/office/drawing/2014/main" id="{D3F0598D-6B2D-91F1-F68A-8B1A3D00C8D3}"/>
              </a:ext>
            </a:extLst>
          </p:cNvPr>
          <p:cNvSpPr txBox="1"/>
          <p:nvPr/>
        </p:nvSpPr>
        <p:spPr>
          <a:xfrm>
            <a:off x="7237351" y="4610057"/>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3</a:t>
            </a:r>
          </a:p>
        </p:txBody>
      </p:sp>
    </p:spTree>
    <p:extLst>
      <p:ext uri="{BB962C8B-B14F-4D97-AF65-F5344CB8AC3E}">
        <p14:creationId xmlns:p14="http://schemas.microsoft.com/office/powerpoint/2010/main" val="14204253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107760"/>
            <a:ext cx="6478560" cy="492443"/>
          </a:xfrm>
          <a:prstGeom prst="rect">
            <a:avLst/>
          </a:prstGeom>
          <a:noFill/>
          <a:ln>
            <a:noFill/>
          </a:ln>
        </p:spPr>
        <p:style>
          <a:lnRef idx="0">
            <a:scrgbClr r="0" g="0" b="0"/>
          </a:lnRef>
          <a:fillRef idx="0">
            <a:scrgbClr r="0" g="0" b="0"/>
          </a:fillRef>
          <a:effectRef idx="0">
            <a:scrgbClr r="0" g="0" b="0"/>
          </a:effectRef>
          <a:fontRef idx="minor"/>
        </p:style>
        <p:txBody>
          <a:bodyPr lIns="0" tIns="0" rIns="0" bIns="0">
            <a:spAutoFit/>
          </a:bodyPr>
          <a:lstStyle/>
          <a:p>
            <a:pPr algn="ctr">
              <a:lnSpc>
                <a:spcPct val="100000"/>
              </a:lnSpc>
            </a:pPr>
            <a:r>
              <a:rPr lang="cs-CZ" sz="3200" b="1" strike="noStrike" spc="-1" dirty="0">
                <a:latin typeface="Source Sans Pro"/>
                <a:ea typeface="DejaVu Sans"/>
              </a:rPr>
              <a:t> 		</a:t>
            </a:r>
            <a:r>
              <a:rPr lang="cs-CZ" sz="3200" b="1" spc="-1" dirty="0">
                <a:solidFill>
                  <a:schemeClr val="tx2"/>
                </a:solidFill>
                <a:latin typeface="Garamond" panose="02020404030301010803" pitchFamily="18" charset="0"/>
                <a:ea typeface="DejaVu Sans"/>
              </a:rPr>
              <a:t>Vykreslení znaků a textu</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66640" y="600203"/>
            <a:ext cx="8882160" cy="3075201"/>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spcBef>
                <a:spcPts val="1060"/>
              </a:spcBef>
            </a:pPr>
            <a:r>
              <a:rPr lang="cs-CZ" sz="1400" spc="-1" dirty="0">
                <a:latin typeface="Calibri" panose="020F0502020204030204" pitchFamily="34" charset="0"/>
                <a:cs typeface="Calibri" panose="020F0502020204030204" pitchFamily="34" charset="0"/>
              </a:rPr>
              <a:t>V knihovně je implementována znaková sada s 96 základními znaky ASCII tabulky. Každý znak má šířku 5 a výšku 8 pixelů. Zobrazování znaků a textu má odlišný postup oproti předchozím funkcím. Jednotlivé znaky se zapíší do pole DDRAM, ovšem pro jejich zobrazení na displeji je potřeba zavolat funkci navíc, která toto zajistí. Taky před každým zápisem je nutné určit souřadnice pomocí funkce </a:t>
            </a:r>
            <a:r>
              <a:rPr lang="cs-CZ" sz="1400" b="1" spc="-1" dirty="0" err="1">
                <a:latin typeface="Calibri" panose="020F0502020204030204" pitchFamily="34" charset="0"/>
                <a:cs typeface="Calibri" panose="020F0502020204030204" pitchFamily="34" charset="0"/>
              </a:rPr>
              <a:t>SetPosition</a:t>
            </a:r>
            <a:r>
              <a:rPr lang="cs-CZ" sz="1400" b="1" spc="-1" dirty="0">
                <a:latin typeface="Calibri" panose="020F0502020204030204" pitchFamily="34" charset="0"/>
                <a:cs typeface="Calibri" panose="020F0502020204030204" pitchFamily="34" charset="0"/>
              </a:rPr>
              <a:t>()</a:t>
            </a:r>
            <a:r>
              <a:rPr lang="cs-CZ" sz="1400" spc="-1" dirty="0">
                <a:latin typeface="Calibri" panose="020F0502020204030204" pitchFamily="34" charset="0"/>
                <a:cs typeface="Calibri" panose="020F0502020204030204" pitchFamily="34" charset="0"/>
              </a:rPr>
              <a:t>.   </a:t>
            </a:r>
          </a:p>
          <a:p>
            <a:pPr>
              <a:spcBef>
                <a:spcPts val="1060"/>
              </a:spcBef>
            </a:pPr>
            <a:r>
              <a:rPr lang="cs-CZ" sz="1400" spc="-1" dirty="0">
                <a:latin typeface="Calibri" panose="020F0502020204030204" pitchFamily="34" charset="0"/>
                <a:cs typeface="Calibri" panose="020F0502020204030204" pitchFamily="34" charset="0"/>
              </a:rPr>
              <a:t>Funkce pro práci se znakovou sadou: </a:t>
            </a: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WriteChar</a:t>
            </a:r>
            <a:r>
              <a:rPr lang="cs-CZ" sz="1400" b="1" spc="-1" dirty="0">
                <a:solidFill>
                  <a:srgbClr val="000000"/>
                </a:solidFill>
                <a:latin typeface="Calibri" panose="020F0502020204030204" pitchFamily="34" charset="0"/>
                <a:cs typeface="Calibri" panose="020F0502020204030204" pitchFamily="34" charset="0"/>
              </a:rPr>
              <a:t>(</a:t>
            </a:r>
            <a:r>
              <a:rPr lang="cs-CZ" sz="1400" b="1" spc="-1" dirty="0" err="1">
                <a:solidFill>
                  <a:srgbClr val="000000"/>
                </a:solidFill>
                <a:latin typeface="Calibri" panose="020F0502020204030204" pitchFamily="34" charset="0"/>
                <a:cs typeface="Calibri" panose="020F0502020204030204" pitchFamily="34" charset="0"/>
              </a:rPr>
              <a:t>char</a:t>
            </a:r>
            <a:r>
              <a:rPr lang="cs-CZ" sz="1400" b="1" spc="-1" dirty="0">
                <a:solidFill>
                  <a:srgbClr val="000000"/>
                </a:solidFill>
                <a:latin typeface="Calibri" panose="020F0502020204030204" pitchFamily="34" charset="0"/>
                <a:cs typeface="Calibri" panose="020F0502020204030204" pitchFamily="34" charset="0"/>
              </a:rPr>
              <a:t> ch) </a:t>
            </a:r>
            <a:r>
              <a:rPr lang="cs-CZ" sz="1400" spc="-1" dirty="0">
                <a:solidFill>
                  <a:srgbClr val="000000"/>
                </a:solidFill>
                <a:latin typeface="Calibri" panose="020F0502020204030204" pitchFamily="34" charset="0"/>
                <a:cs typeface="Calibri" panose="020F0502020204030204" pitchFamily="34" charset="0"/>
              </a:rPr>
              <a:t>funkce zapíše jeden znak v parametru ch do pole DDRAM na souřadnice určené funkcí </a:t>
            </a:r>
            <a:r>
              <a:rPr lang="cs-CZ" sz="1400" b="1" spc="-1" dirty="0" err="1">
                <a:solidFill>
                  <a:srgbClr val="000000"/>
                </a:solidFill>
                <a:latin typeface="Calibri" panose="020F0502020204030204" pitchFamily="34" charset="0"/>
                <a:cs typeface="Calibri" panose="020F0502020204030204" pitchFamily="34" charset="0"/>
              </a:rPr>
              <a:t>SetPosition</a:t>
            </a:r>
            <a:r>
              <a:rPr lang="cs-CZ" sz="1400" b="1" spc="-1" dirty="0">
                <a:solidFill>
                  <a:srgbClr val="000000"/>
                </a:solidFill>
                <a:latin typeface="Calibri" panose="020F0502020204030204" pitchFamily="34" charset="0"/>
                <a:cs typeface="Calibri" panose="020F0502020204030204" pitchFamily="34" charset="0"/>
              </a:rPr>
              <a:t>()</a:t>
            </a:r>
            <a:r>
              <a:rPr lang="cs-CZ" sz="1400" spc="-1" dirty="0">
                <a:solidFill>
                  <a:srgbClr val="000000"/>
                </a:solidFill>
                <a:latin typeface="Calibri" panose="020F0502020204030204" pitchFamily="34" charset="0"/>
                <a:cs typeface="Calibri" panose="020F0502020204030204" pitchFamily="34" charset="0"/>
              </a:rPr>
              <a:t>.</a:t>
            </a: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WriteString</a:t>
            </a:r>
            <a:r>
              <a:rPr lang="cs-CZ" sz="1400" b="1" spc="-1" dirty="0">
                <a:solidFill>
                  <a:srgbClr val="000000"/>
                </a:solidFill>
                <a:latin typeface="Calibri" panose="020F0502020204030204" pitchFamily="34" charset="0"/>
                <a:cs typeface="Calibri" panose="020F0502020204030204" pitchFamily="34" charset="0"/>
              </a:rPr>
              <a:t>(</a:t>
            </a:r>
            <a:r>
              <a:rPr lang="cs-CZ" sz="1400" b="1" spc="-1" dirty="0" err="1">
                <a:solidFill>
                  <a:srgbClr val="000000"/>
                </a:solidFill>
                <a:latin typeface="Calibri" panose="020F0502020204030204" pitchFamily="34" charset="0"/>
                <a:cs typeface="Calibri" panose="020F0502020204030204" pitchFamily="34" charset="0"/>
              </a:rPr>
              <a:t>char</a:t>
            </a:r>
            <a:r>
              <a:rPr lang="cs-CZ" sz="1400" b="1" spc="-1" dirty="0">
                <a:solidFill>
                  <a:srgbClr val="000000"/>
                </a:solidFill>
                <a:latin typeface="Calibri" panose="020F0502020204030204" pitchFamily="34" charset="0"/>
                <a:cs typeface="Calibri" panose="020F0502020204030204" pitchFamily="34" charset="0"/>
              </a:rPr>
              <a:t> *str)</a:t>
            </a:r>
            <a:r>
              <a:rPr lang="cs-CZ" sz="1400" spc="-1" dirty="0">
                <a:solidFill>
                  <a:srgbClr val="000000"/>
                </a:solidFill>
                <a:latin typeface="Calibri" panose="020F0502020204030204" pitchFamily="34" charset="0"/>
                <a:cs typeface="Calibri" panose="020F0502020204030204" pitchFamily="34" charset="0"/>
              </a:rPr>
              <a:t> funkce zapíše řetězec str do pole DDRAM od souřadnic určených funkcí </a:t>
            </a:r>
            <a:r>
              <a:rPr lang="cs-CZ" sz="1400" b="1" spc="-1" dirty="0" err="1">
                <a:solidFill>
                  <a:srgbClr val="000000"/>
                </a:solidFill>
                <a:latin typeface="Calibri" panose="020F0502020204030204" pitchFamily="34" charset="0"/>
                <a:cs typeface="Calibri" panose="020F0502020204030204" pitchFamily="34" charset="0"/>
              </a:rPr>
              <a:t>SetPosition</a:t>
            </a:r>
            <a:r>
              <a:rPr lang="cs-CZ" sz="1400" b="1" spc="-1" dirty="0">
                <a:solidFill>
                  <a:srgbClr val="000000"/>
                </a:solidFill>
                <a:latin typeface="Calibri" panose="020F0502020204030204" pitchFamily="34" charset="0"/>
                <a:cs typeface="Calibri" panose="020F0502020204030204" pitchFamily="34" charset="0"/>
              </a:rPr>
              <a:t>()</a:t>
            </a:r>
            <a:r>
              <a:rPr lang="cs-CZ" sz="1400" spc="-1" dirty="0">
                <a:solidFill>
                  <a:srgbClr val="000000"/>
                </a:solidFill>
                <a:latin typeface="Calibri" panose="020F0502020204030204" pitchFamily="34" charset="0"/>
                <a:cs typeface="Calibri" panose="020F0502020204030204" pitchFamily="34" charset="0"/>
              </a:rPr>
              <a:t>.</a:t>
            </a:r>
          </a:p>
          <a:p>
            <a:pPr>
              <a:spcBef>
                <a:spcPts val="1060"/>
              </a:spcBef>
            </a:pPr>
            <a:r>
              <a:rPr lang="cs-CZ" sz="1400" b="1" spc="-1" dirty="0">
                <a:solidFill>
                  <a:srgbClr val="000000"/>
                </a:solidFill>
                <a:latin typeface="Calibri" panose="020F0502020204030204" pitchFamily="34" charset="0"/>
                <a:cs typeface="Calibri" panose="020F0502020204030204" pitchFamily="34" charset="0"/>
              </a:rPr>
              <a:t>Flush()</a:t>
            </a:r>
            <a:r>
              <a:rPr lang="cs-CZ" sz="1400" spc="-1" dirty="0">
                <a:solidFill>
                  <a:srgbClr val="000000"/>
                </a:solidFill>
                <a:latin typeface="Calibri" panose="020F0502020204030204" pitchFamily="34" charset="0"/>
                <a:cs typeface="Calibri" panose="020F0502020204030204" pitchFamily="34" charset="0"/>
              </a:rPr>
              <a:t> poté co pomocí funkcí </a:t>
            </a:r>
            <a:r>
              <a:rPr lang="cs-CZ" sz="1400" b="1" spc="-1" dirty="0" err="1">
                <a:solidFill>
                  <a:srgbClr val="000000"/>
                </a:solidFill>
                <a:latin typeface="Calibri" panose="020F0502020204030204" pitchFamily="34" charset="0"/>
                <a:cs typeface="Calibri" panose="020F0502020204030204" pitchFamily="34" charset="0"/>
              </a:rPr>
              <a:t>SetPosition</a:t>
            </a:r>
            <a:r>
              <a:rPr lang="cs-CZ" sz="1400" b="1" spc="-1" dirty="0">
                <a:solidFill>
                  <a:srgbClr val="000000"/>
                </a:solidFill>
                <a:latin typeface="Calibri" panose="020F0502020204030204" pitchFamily="34" charset="0"/>
                <a:cs typeface="Calibri" panose="020F0502020204030204" pitchFamily="34" charset="0"/>
              </a:rPr>
              <a:t>()</a:t>
            </a:r>
            <a:r>
              <a:rPr lang="cs-CZ" sz="1400" spc="-1" dirty="0">
                <a:solidFill>
                  <a:srgbClr val="000000"/>
                </a:solidFill>
                <a:latin typeface="Calibri" panose="020F0502020204030204" pitchFamily="34" charset="0"/>
                <a:cs typeface="Calibri" panose="020F0502020204030204" pitchFamily="34" charset="0"/>
              </a:rPr>
              <a:t> a </a:t>
            </a:r>
            <a:r>
              <a:rPr lang="cs-CZ" sz="1400" b="1" spc="-1" dirty="0" err="1">
                <a:solidFill>
                  <a:srgbClr val="000000"/>
                </a:solidFill>
                <a:latin typeface="Calibri" panose="020F0502020204030204" pitchFamily="34" charset="0"/>
                <a:cs typeface="Calibri" panose="020F0502020204030204" pitchFamily="34" charset="0"/>
              </a:rPr>
              <a:t>WriteChar</a:t>
            </a:r>
            <a:r>
              <a:rPr lang="cs-CZ" sz="1400" b="1" spc="-1" dirty="0">
                <a:solidFill>
                  <a:srgbClr val="000000"/>
                </a:solidFill>
                <a:latin typeface="Calibri" panose="020F0502020204030204" pitchFamily="34" charset="0"/>
                <a:cs typeface="Calibri" panose="020F0502020204030204" pitchFamily="34" charset="0"/>
              </a:rPr>
              <a:t>()</a:t>
            </a:r>
            <a:r>
              <a:rPr lang="cs-CZ" sz="1400" spc="-1" dirty="0">
                <a:solidFill>
                  <a:srgbClr val="000000"/>
                </a:solidFill>
                <a:latin typeface="Calibri" panose="020F0502020204030204" pitchFamily="34" charset="0"/>
                <a:cs typeface="Calibri" panose="020F0502020204030204" pitchFamily="34" charset="0"/>
              </a:rPr>
              <a:t> nebo </a:t>
            </a:r>
            <a:r>
              <a:rPr lang="cs-CZ" sz="1400" b="1" spc="-1" dirty="0" err="1">
                <a:solidFill>
                  <a:srgbClr val="000000"/>
                </a:solidFill>
                <a:latin typeface="Calibri" panose="020F0502020204030204" pitchFamily="34" charset="0"/>
                <a:cs typeface="Calibri" panose="020F0502020204030204" pitchFamily="34" charset="0"/>
              </a:rPr>
              <a:t>WriteString</a:t>
            </a:r>
            <a:r>
              <a:rPr lang="cs-CZ" sz="1400" b="1" spc="-1" dirty="0">
                <a:solidFill>
                  <a:srgbClr val="000000"/>
                </a:solidFill>
                <a:latin typeface="Calibri" panose="020F0502020204030204" pitchFamily="34" charset="0"/>
                <a:cs typeface="Calibri" panose="020F0502020204030204" pitchFamily="34" charset="0"/>
              </a:rPr>
              <a:t>()</a:t>
            </a:r>
            <a:r>
              <a:rPr lang="cs-CZ" sz="1400" spc="-1" dirty="0">
                <a:solidFill>
                  <a:srgbClr val="000000"/>
                </a:solidFill>
                <a:latin typeface="Calibri" panose="020F0502020204030204" pitchFamily="34" charset="0"/>
                <a:cs typeface="Calibri" panose="020F0502020204030204" pitchFamily="34" charset="0"/>
              </a:rPr>
              <a:t>  zapíšeme data, můžeme je zobrazit na displeji pomocí funkce Flush(). Ta zobrazí daný znak nebo řetězec na displeji, ovšem zobrazí pouze jeden řádek, resp. pouze oblast ve které se nachází daný text. Pro zobrazení dalšího zapsaného textu je nutné ji zavolat znova.  </a:t>
            </a:r>
          </a:p>
          <a:p>
            <a:pPr>
              <a:spcBef>
                <a:spcPts val="1060"/>
              </a:spcBef>
            </a:pPr>
            <a:r>
              <a:rPr lang="cs-CZ" sz="1400" spc="-1" dirty="0">
                <a:solidFill>
                  <a:srgbClr val="000000"/>
                </a:solidFill>
                <a:latin typeface="Calibri" panose="020F0502020204030204" pitchFamily="34" charset="0"/>
                <a:cs typeface="Calibri" panose="020F0502020204030204" pitchFamily="34" charset="0"/>
              </a:rPr>
              <a:t> </a:t>
            </a:r>
            <a:r>
              <a:rPr lang="cs-CZ" sz="1400" b="1" spc="-1" dirty="0">
                <a:solidFill>
                  <a:srgbClr val="000000"/>
                </a:solidFill>
                <a:latin typeface="Calibri" panose="020F0502020204030204" pitchFamily="34" charset="0"/>
                <a:cs typeface="Calibri" panose="020F0502020204030204" pitchFamily="34" charset="0"/>
              </a:rPr>
              <a:t> </a:t>
            </a:r>
            <a:endParaRPr lang="cs-CZ" b="1" spc="-1" dirty="0">
              <a:solidFill>
                <a:srgbClr val="000000"/>
              </a:solidFill>
              <a:latin typeface="Calibri" panose="020F0502020204030204" pitchFamily="34" charset="0"/>
              <a:cs typeface="Calibri" panose="020F0502020204030204" pitchFamily="34" charset="0"/>
            </a:endParaRPr>
          </a:p>
        </p:txBody>
      </p:sp>
      <p:pic>
        <p:nvPicPr>
          <p:cNvPr id="4" name="Obrázek 3" descr="Obsah obrázku text, elektronika&#10;&#10;Popis byl vytvořen automaticky">
            <a:extLst>
              <a:ext uri="{FF2B5EF4-FFF2-40B4-BE49-F238E27FC236}">
                <a16:creationId xmlns:a16="http://schemas.microsoft.com/office/drawing/2014/main" id="{E4661F02-18EE-B20D-3736-58597AE0028A}"/>
              </a:ext>
            </a:extLst>
          </p:cNvPr>
          <p:cNvPicPr>
            <a:picLocks noChangeAspect="1"/>
          </p:cNvPicPr>
          <p:nvPr/>
        </p:nvPicPr>
        <p:blipFill>
          <a:blip r:embed="rId2"/>
          <a:stretch>
            <a:fillRect/>
          </a:stretch>
        </p:blipFill>
        <p:spPr>
          <a:xfrm>
            <a:off x="3577174" y="3342449"/>
            <a:ext cx="2861091" cy="2095129"/>
          </a:xfrm>
          <a:prstGeom prst="rect">
            <a:avLst/>
          </a:prstGeom>
        </p:spPr>
      </p:pic>
      <p:sp>
        <p:nvSpPr>
          <p:cNvPr id="5" name="TextovéPole 4">
            <a:extLst>
              <a:ext uri="{FF2B5EF4-FFF2-40B4-BE49-F238E27FC236}">
                <a16:creationId xmlns:a16="http://schemas.microsoft.com/office/drawing/2014/main" id="{75B8A37B-9E0D-B5E3-57C9-7B8732D3B30D}"/>
              </a:ext>
            </a:extLst>
          </p:cNvPr>
          <p:cNvSpPr txBox="1"/>
          <p:nvPr/>
        </p:nvSpPr>
        <p:spPr>
          <a:xfrm>
            <a:off x="4325606" y="5408901"/>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4</a:t>
            </a:r>
          </a:p>
        </p:txBody>
      </p:sp>
    </p:spTree>
    <p:extLst>
      <p:ext uri="{BB962C8B-B14F-4D97-AF65-F5344CB8AC3E}">
        <p14:creationId xmlns:p14="http://schemas.microsoft.com/office/powerpoint/2010/main" val="35630242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CustomShape 2"/>
          <p:cNvSpPr/>
          <p:nvPr/>
        </p:nvSpPr>
        <p:spPr>
          <a:xfrm>
            <a:off x="566640" y="107760"/>
            <a:ext cx="8882160" cy="492443"/>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lgn="ctr">
              <a:lnSpc>
                <a:spcPct val="100000"/>
              </a:lnSpc>
            </a:pPr>
            <a:r>
              <a:rPr lang="cs-CZ" sz="3200" b="1" spc="-1" dirty="0">
                <a:solidFill>
                  <a:schemeClr val="tx2"/>
                </a:solidFill>
                <a:latin typeface="Garamond" panose="02020404030301010803" pitchFamily="18" charset="0"/>
                <a:ea typeface="DejaVu Sans"/>
              </a:rPr>
              <a:t>Vykreslení bitmapy</a:t>
            </a:r>
            <a:endParaRPr lang="cs-CZ" sz="3200" b="0" strike="noStrike" spc="-1" dirty="0">
              <a:solidFill>
                <a:schemeClr val="tx2"/>
              </a:solidFill>
              <a:latin typeface="Garamond" panose="02020404030301010803" pitchFamily="18" charset="0"/>
            </a:endParaRPr>
          </a:p>
        </p:txBody>
      </p:sp>
      <p:sp>
        <p:nvSpPr>
          <p:cNvPr id="166" name="CustomShape 3"/>
          <p:cNvSpPr/>
          <p:nvPr/>
        </p:nvSpPr>
        <p:spPr>
          <a:xfrm>
            <a:off x="566640" y="600203"/>
            <a:ext cx="8882160" cy="4637167"/>
          </a:xfrm>
          <a:prstGeom prst="rect">
            <a:avLst/>
          </a:prstGeom>
          <a:noFill/>
          <a:ln>
            <a:noFill/>
          </a:ln>
        </p:spPr>
        <p:style>
          <a:lnRef idx="0">
            <a:scrgbClr r="0" g="0" b="0"/>
          </a:lnRef>
          <a:fillRef idx="0">
            <a:scrgbClr r="0" g="0" b="0"/>
          </a:fillRef>
          <a:effectRef idx="0">
            <a:scrgbClr r="0" g="0" b="0"/>
          </a:effectRef>
          <a:fontRef idx="minor"/>
        </p:style>
        <p:txBody>
          <a:bodyPr wrap="square" lIns="0" tIns="0" rIns="0" bIns="0">
            <a:spAutoFit/>
          </a:bodyPr>
          <a:lstStyle/>
          <a:p>
            <a:pPr>
              <a:spcBef>
                <a:spcPts val="1060"/>
              </a:spcBef>
            </a:pPr>
            <a:r>
              <a:rPr lang="cs-CZ" sz="1400" spc="-1" dirty="0">
                <a:solidFill>
                  <a:srgbClr val="000000"/>
                </a:solidFill>
                <a:latin typeface="Calibri" panose="020F0502020204030204" pitchFamily="34" charset="0"/>
                <a:cs typeface="Calibri" panose="020F0502020204030204" pitchFamily="34" charset="0"/>
              </a:rPr>
              <a:t>Na displeji lze zobrazit i obrázky uložené ve formě bitmapy.</a:t>
            </a: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BitMapPrint</a:t>
            </a:r>
            <a:r>
              <a:rPr lang="cs-CZ" sz="1400" b="1" spc="-1" dirty="0">
                <a:solidFill>
                  <a:srgbClr val="000000"/>
                </a:solidFill>
                <a:latin typeface="Calibri" panose="020F0502020204030204" pitchFamily="34" charset="0"/>
                <a:cs typeface="Calibri" panose="020F0502020204030204" pitchFamily="34" charset="0"/>
              </a:rPr>
              <a:t>(uint8_t x, uint8_t y, uint16_t *bitmap, uint16_t len) </a:t>
            </a:r>
            <a:r>
              <a:rPr lang="cs-CZ" sz="1400" spc="-1" dirty="0">
                <a:solidFill>
                  <a:srgbClr val="000000"/>
                </a:solidFill>
                <a:latin typeface="Calibri" panose="020F0502020204030204" pitchFamily="34" charset="0"/>
                <a:cs typeface="Calibri" panose="020F0502020204030204" pitchFamily="34" charset="0"/>
              </a:rPr>
              <a:t>funkce zapíše danou bitmapu do pole DDRAM, parametry </a:t>
            </a:r>
            <a:r>
              <a:rPr lang="cs-CZ" sz="1400" spc="-1" dirty="0" err="1">
                <a:solidFill>
                  <a:srgbClr val="000000"/>
                </a:solidFill>
                <a:latin typeface="Calibri" panose="020F0502020204030204" pitchFamily="34" charset="0"/>
                <a:cs typeface="Calibri" panose="020F0502020204030204" pitchFamily="34" charset="0"/>
              </a:rPr>
              <a:t>x,y</a:t>
            </a:r>
            <a:r>
              <a:rPr lang="cs-CZ" sz="1400" spc="-1" dirty="0">
                <a:solidFill>
                  <a:srgbClr val="000000"/>
                </a:solidFill>
                <a:latin typeface="Calibri" panose="020F0502020204030204" pitchFamily="34" charset="0"/>
                <a:cs typeface="Calibri" panose="020F0502020204030204" pitchFamily="34" charset="0"/>
              </a:rPr>
              <a:t> určují souřadnice od kterých se bitmapa zapíše a posléze i vykreslí. Parametr bitmap je ukazatel na pole ve kterém je bitmapa uložena a parametr len je velikost daného pole. Ovšem pro zobrazení dané bitmapy na displeji je třeba zavolat funkci </a:t>
            </a:r>
            <a:r>
              <a:rPr lang="cs-CZ" sz="1400" b="1" spc="-1" dirty="0" err="1">
                <a:solidFill>
                  <a:srgbClr val="000000"/>
                </a:solidFill>
                <a:latin typeface="Calibri" panose="020F0502020204030204" pitchFamily="34" charset="0"/>
                <a:cs typeface="Calibri" panose="020F0502020204030204" pitchFamily="34" charset="0"/>
              </a:rPr>
              <a:t>DdramToLCD</a:t>
            </a:r>
            <a:r>
              <a:rPr lang="cs-CZ" sz="1400" b="1" spc="-1" dirty="0">
                <a:solidFill>
                  <a:srgbClr val="000000"/>
                </a:solidFill>
                <a:latin typeface="Calibri" panose="020F0502020204030204" pitchFamily="34" charset="0"/>
                <a:cs typeface="Calibri" panose="020F0502020204030204" pitchFamily="34" charset="0"/>
              </a:rPr>
              <a:t>()</a:t>
            </a:r>
            <a:r>
              <a:rPr lang="cs-CZ" sz="1400" spc="-1" dirty="0">
                <a:solidFill>
                  <a:srgbClr val="000000"/>
                </a:solidFill>
                <a:latin typeface="Calibri" panose="020F0502020204030204" pitchFamily="34" charset="0"/>
                <a:cs typeface="Calibri" panose="020F0502020204030204" pitchFamily="34" charset="0"/>
              </a:rPr>
              <a:t>, která odešle obsah pole DDRAM na displej.</a:t>
            </a:r>
          </a:p>
          <a:p>
            <a:pPr>
              <a:spcBef>
                <a:spcPts val="1060"/>
              </a:spcBef>
            </a:pPr>
            <a:r>
              <a:rPr lang="cs-CZ" sz="1400" b="1" spc="-1" dirty="0" err="1">
                <a:solidFill>
                  <a:srgbClr val="000000"/>
                </a:solidFill>
                <a:latin typeface="Calibri" panose="020F0502020204030204" pitchFamily="34" charset="0"/>
                <a:cs typeface="Calibri" panose="020F0502020204030204" pitchFamily="34" charset="0"/>
              </a:rPr>
              <a:t>DdramToLCD</a:t>
            </a:r>
            <a:r>
              <a:rPr lang="cs-CZ" sz="1400" b="1" spc="-1" dirty="0">
                <a:solidFill>
                  <a:srgbClr val="000000"/>
                </a:solidFill>
                <a:latin typeface="Calibri" panose="020F0502020204030204" pitchFamily="34" charset="0"/>
                <a:cs typeface="Calibri" panose="020F0502020204030204" pitchFamily="34" charset="0"/>
              </a:rPr>
              <a:t>(uint8_t x1, uint8_t y1, uint8_t x2, uint8_t y2) </a:t>
            </a:r>
            <a:r>
              <a:rPr lang="cs-CZ" sz="1400" spc="-1" dirty="0">
                <a:solidFill>
                  <a:srgbClr val="000000"/>
                </a:solidFill>
                <a:latin typeface="Calibri" panose="020F0502020204030204" pitchFamily="34" charset="0"/>
                <a:cs typeface="Calibri" panose="020F0502020204030204" pitchFamily="34" charset="0"/>
              </a:rPr>
              <a:t>tato funkce je zde proto, aby si uživatel mohl například vybrat že chce zobrazit pouze určitou oblast dané bitmapy, kterou zapsal do pole DDRAM. Pomocí parametrů se určí čtvercová (obdélníková) oblast, která se má zobrazit na displeji, parametry x1, y1 určují levý horní roh a x2, y2 pravý dolní roh dané oblasti. Tato funkce má vícero použití, například lze zapsat několik řádků textu do DDRAM a poté je zobrazit na displeji pomocí této funkce, aniž bychom museli pro každý zápis volat funkci </a:t>
            </a:r>
            <a:r>
              <a:rPr lang="cs-CZ" sz="1400" b="1" spc="-1" dirty="0">
                <a:solidFill>
                  <a:srgbClr val="000000"/>
                </a:solidFill>
                <a:latin typeface="Calibri" panose="020F0502020204030204" pitchFamily="34" charset="0"/>
                <a:cs typeface="Calibri" panose="020F0502020204030204" pitchFamily="34" charset="0"/>
              </a:rPr>
              <a:t>Flush()</a:t>
            </a:r>
            <a:r>
              <a:rPr lang="cs-CZ" sz="1400" spc="-1" dirty="0">
                <a:solidFill>
                  <a:srgbClr val="000000"/>
                </a:solidFill>
                <a:latin typeface="Calibri" panose="020F0502020204030204" pitchFamily="34" charset="0"/>
                <a:cs typeface="Calibri" panose="020F0502020204030204" pitchFamily="34" charset="0"/>
              </a:rPr>
              <a:t>. </a:t>
            </a: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sz="1400" b="1" spc="-1" dirty="0">
              <a:solidFill>
                <a:srgbClr val="000000"/>
              </a:solidFill>
              <a:latin typeface="Calibri" panose="020F0502020204030204" pitchFamily="34" charset="0"/>
              <a:cs typeface="Calibri" panose="020F0502020204030204" pitchFamily="34" charset="0"/>
            </a:endParaRPr>
          </a:p>
          <a:p>
            <a:pPr>
              <a:spcBef>
                <a:spcPts val="1060"/>
              </a:spcBef>
            </a:pPr>
            <a:endParaRPr lang="cs-CZ" b="1" spc="-1" dirty="0">
              <a:solidFill>
                <a:srgbClr val="000000"/>
              </a:solidFill>
              <a:latin typeface="Calibri" panose="020F0502020204030204" pitchFamily="34" charset="0"/>
              <a:cs typeface="Calibri" panose="020F0502020204030204" pitchFamily="34" charset="0"/>
            </a:endParaRPr>
          </a:p>
        </p:txBody>
      </p:sp>
      <p:pic>
        <p:nvPicPr>
          <p:cNvPr id="7" name="Obrázek 6">
            <a:extLst>
              <a:ext uri="{FF2B5EF4-FFF2-40B4-BE49-F238E27FC236}">
                <a16:creationId xmlns:a16="http://schemas.microsoft.com/office/drawing/2014/main" id="{8B6BD893-1D9B-5822-1EBD-425DACA2D830}"/>
              </a:ext>
            </a:extLst>
          </p:cNvPr>
          <p:cNvPicPr>
            <a:picLocks noChangeAspect="1"/>
          </p:cNvPicPr>
          <p:nvPr/>
        </p:nvPicPr>
        <p:blipFill>
          <a:blip r:embed="rId2"/>
          <a:stretch>
            <a:fillRect/>
          </a:stretch>
        </p:blipFill>
        <p:spPr>
          <a:xfrm>
            <a:off x="1368391" y="3134768"/>
            <a:ext cx="2847084" cy="2102601"/>
          </a:xfrm>
          <a:prstGeom prst="rect">
            <a:avLst/>
          </a:prstGeom>
        </p:spPr>
      </p:pic>
      <p:pic>
        <p:nvPicPr>
          <p:cNvPr id="3" name="Obrázek 2">
            <a:extLst>
              <a:ext uri="{FF2B5EF4-FFF2-40B4-BE49-F238E27FC236}">
                <a16:creationId xmlns:a16="http://schemas.microsoft.com/office/drawing/2014/main" id="{57F42091-05EB-1202-54F3-58C99014494E}"/>
              </a:ext>
            </a:extLst>
          </p:cNvPr>
          <p:cNvPicPr>
            <a:picLocks noChangeAspect="1"/>
          </p:cNvPicPr>
          <p:nvPr/>
        </p:nvPicPr>
        <p:blipFill>
          <a:blip r:embed="rId3"/>
          <a:stretch>
            <a:fillRect/>
          </a:stretch>
        </p:blipFill>
        <p:spPr>
          <a:xfrm>
            <a:off x="5040312" y="3134767"/>
            <a:ext cx="2867183" cy="2102601"/>
          </a:xfrm>
          <a:prstGeom prst="rect">
            <a:avLst/>
          </a:prstGeom>
        </p:spPr>
      </p:pic>
      <p:sp>
        <p:nvSpPr>
          <p:cNvPr id="8" name="TextovéPole 7">
            <a:extLst>
              <a:ext uri="{FF2B5EF4-FFF2-40B4-BE49-F238E27FC236}">
                <a16:creationId xmlns:a16="http://schemas.microsoft.com/office/drawing/2014/main" id="{465DA803-F93C-DA4A-AE31-4735EE96B833}"/>
              </a:ext>
            </a:extLst>
          </p:cNvPr>
          <p:cNvSpPr txBox="1"/>
          <p:nvPr/>
        </p:nvSpPr>
        <p:spPr>
          <a:xfrm>
            <a:off x="2109820" y="5237370"/>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5</a:t>
            </a:r>
          </a:p>
        </p:txBody>
      </p:sp>
      <p:sp>
        <p:nvSpPr>
          <p:cNvPr id="9" name="TextovéPole 8">
            <a:extLst>
              <a:ext uri="{FF2B5EF4-FFF2-40B4-BE49-F238E27FC236}">
                <a16:creationId xmlns:a16="http://schemas.microsoft.com/office/drawing/2014/main" id="{7A70EBEC-0EFE-5480-6217-1174A8A9D000}"/>
              </a:ext>
            </a:extLst>
          </p:cNvPr>
          <p:cNvSpPr txBox="1"/>
          <p:nvPr/>
        </p:nvSpPr>
        <p:spPr>
          <a:xfrm>
            <a:off x="5791790" y="5237369"/>
            <a:ext cx="1364226" cy="307777"/>
          </a:xfrm>
          <a:prstGeom prst="rect">
            <a:avLst/>
          </a:prstGeom>
          <a:noFill/>
        </p:spPr>
        <p:txBody>
          <a:bodyPr wrap="square" rtlCol="0">
            <a:spAutoFit/>
          </a:bodyPr>
          <a:lstStyle/>
          <a:p>
            <a:pPr algn="ctr"/>
            <a:r>
              <a:rPr lang="cs-CZ" sz="1400" dirty="0">
                <a:latin typeface="Calibri" panose="020F0502020204030204" pitchFamily="34" charset="0"/>
                <a:cs typeface="Calibri" panose="020F0502020204030204" pitchFamily="34" charset="0"/>
              </a:rPr>
              <a:t>Obr. 6</a:t>
            </a:r>
          </a:p>
        </p:txBody>
      </p:sp>
    </p:spTree>
    <p:extLst>
      <p:ext uri="{BB962C8B-B14F-4D97-AF65-F5344CB8AC3E}">
        <p14:creationId xmlns:p14="http://schemas.microsoft.com/office/powerpoint/2010/main" val="13213722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E829B025F91FA2478D356E93FDBE17EE" ma:contentTypeVersion="11" ma:contentTypeDescription="Vytvoří nový dokument" ma:contentTypeScope="" ma:versionID="36280ab3e2e3bf03931343380ef65584">
  <xsd:schema xmlns:xsd="http://www.w3.org/2001/XMLSchema" xmlns:xs="http://www.w3.org/2001/XMLSchema" xmlns:p="http://schemas.microsoft.com/office/2006/metadata/properties" xmlns:ns3="8c56abf4-cd3f-4d61-a76b-0b687c7f9cbe" xmlns:ns4="fdfe91df-5634-4f59-801f-1da3baee4c41" targetNamespace="http://schemas.microsoft.com/office/2006/metadata/properties" ma:root="true" ma:fieldsID="79c3ed4d80b755fc6252f73e8e1b7afa" ns3:_="" ns4:_="">
    <xsd:import namespace="8c56abf4-cd3f-4d61-a76b-0b687c7f9cbe"/>
    <xsd:import namespace="fdfe91df-5634-4f59-801f-1da3baee4c41"/>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56abf4-cd3f-4d61-a76b-0b687c7f9c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fe91df-5634-4f59-801f-1da3baee4c41" elementFormDefault="qualified">
    <xsd:import namespace="http://schemas.microsoft.com/office/2006/documentManagement/types"/>
    <xsd:import namespace="http://schemas.microsoft.com/office/infopath/2007/PartnerControls"/>
    <xsd:element name="SharedWithUsers" ma:index="10"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dílené s podrobnostmi" ma:internalName="SharedWithDetails" ma:readOnly="true">
      <xsd:simpleType>
        <xsd:restriction base="dms:Note">
          <xsd:maxLength value="255"/>
        </xsd:restriction>
      </xsd:simpleType>
    </xsd:element>
    <xsd:element name="SharingHintHash" ma:index="12" nillable="true" ma:displayName="Hodnota hash upozornění na sdílení"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B57D1CF-7F66-4D10-97D1-61B9106AA85F}">
  <ds:schemaRefs>
    <ds:schemaRef ds:uri="http://schemas.microsoft.com/office/2006/documentManagement/types"/>
    <ds:schemaRef ds:uri="http://schemas.openxmlformats.org/package/2006/metadata/core-properties"/>
    <ds:schemaRef ds:uri="8c56abf4-cd3f-4d61-a76b-0b687c7f9cbe"/>
    <ds:schemaRef ds:uri="http://purl.org/dc/elements/1.1/"/>
    <ds:schemaRef ds:uri="http://purl.org/dc/terms/"/>
    <ds:schemaRef ds:uri="http://schemas.microsoft.com/office/infopath/2007/PartnerControls"/>
    <ds:schemaRef ds:uri="fdfe91df-5634-4f59-801f-1da3baee4c4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11A9E090-26A3-4A95-A24D-3C4761ED6113}">
  <ds:schemaRefs>
    <ds:schemaRef ds:uri="http://schemas.microsoft.com/sharepoint/v3/contenttype/forms"/>
  </ds:schemaRefs>
</ds:datastoreItem>
</file>

<file path=customXml/itemProps3.xml><?xml version="1.0" encoding="utf-8"?>
<ds:datastoreItem xmlns:ds="http://schemas.openxmlformats.org/officeDocument/2006/customXml" ds:itemID="{3BBADB31-39B9-4951-9EA1-DDBE37F367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56abf4-cd3f-4d61-a76b-0b687c7f9cbe"/>
    <ds:schemaRef ds:uri="fdfe91df-5634-4f59-801f-1da3baee4c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2562</TotalTime>
  <Words>1736</Words>
  <Application>Microsoft Office PowerPoint</Application>
  <PresentationFormat>Vlastní</PresentationFormat>
  <Paragraphs>166</Paragraphs>
  <Slides>17</Slides>
  <Notes>0</Notes>
  <HiddenSlides>0</HiddenSlides>
  <MMClips>0</MMClips>
  <ScaleCrop>false</ScaleCrop>
  <HeadingPairs>
    <vt:vector size="6" baseType="variant">
      <vt:variant>
        <vt:lpstr>Použitá písma</vt:lpstr>
      </vt:variant>
      <vt:variant>
        <vt:i4>6</vt:i4>
      </vt:variant>
      <vt:variant>
        <vt:lpstr>Motiv</vt:lpstr>
      </vt:variant>
      <vt:variant>
        <vt:i4>3</vt:i4>
      </vt:variant>
      <vt:variant>
        <vt:lpstr>Nadpisy snímků</vt:lpstr>
      </vt:variant>
      <vt:variant>
        <vt:i4>17</vt:i4>
      </vt:variant>
    </vt:vector>
  </HeadingPairs>
  <TitlesOfParts>
    <vt:vector size="26" baseType="lpstr">
      <vt:lpstr>Arial</vt:lpstr>
      <vt:lpstr>Calibri</vt:lpstr>
      <vt:lpstr>Garamond</vt:lpstr>
      <vt:lpstr>Source Sans Pro</vt:lpstr>
      <vt:lpstr>Symbol</vt:lpstr>
      <vt:lpstr>Wingdings</vt:lpstr>
      <vt:lpstr>Office Theme</vt:lpstr>
      <vt:lpstr>Office Theme</vt:lpstr>
      <vt:lpstr>Office Theme</vt:lpstr>
      <vt:lpstr>Prezentace aplikace PowerPoint</vt:lpstr>
      <vt:lpstr>Prezentace aplikace PowerPoint</vt:lpstr>
      <vt:lpstr>Vlastnosti grafického displeje</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subject/>
  <dc:creator>Dostalek</dc:creator>
  <dc:description/>
  <cp:lastModifiedBy>MARTIN VACULIN</cp:lastModifiedBy>
  <cp:revision>455</cp:revision>
  <dcterms:created xsi:type="dcterms:W3CDTF">2019-09-03T10:06:13Z</dcterms:created>
  <dcterms:modified xsi:type="dcterms:W3CDTF">2022-05-13T07:28:33Z</dcterms:modified>
  <dc:language>cs-CZ</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0x010100E829B025F91FA2478D356E93FDBE17EE</vt:lpwstr>
  </property>
</Properties>
</file>